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sldIdLst>
    <p:sldId id="257" r:id="rId2"/>
    <p:sldId id="324" r:id="rId3"/>
    <p:sldId id="342" r:id="rId4"/>
    <p:sldId id="362" r:id="rId5"/>
    <p:sldId id="360" r:id="rId6"/>
    <p:sldId id="373" r:id="rId7"/>
    <p:sldId id="363" r:id="rId8"/>
    <p:sldId id="381" r:id="rId9"/>
    <p:sldId id="361" r:id="rId10"/>
    <p:sldId id="364" r:id="rId11"/>
    <p:sldId id="365" r:id="rId12"/>
    <p:sldId id="341" r:id="rId13"/>
    <p:sldId id="346" r:id="rId14"/>
    <p:sldId id="347" r:id="rId15"/>
    <p:sldId id="374" r:id="rId16"/>
    <p:sldId id="376" r:id="rId17"/>
    <p:sldId id="375" r:id="rId18"/>
    <p:sldId id="367" r:id="rId19"/>
    <p:sldId id="377" r:id="rId20"/>
    <p:sldId id="378" r:id="rId21"/>
    <p:sldId id="349" r:id="rId22"/>
    <p:sldId id="351" r:id="rId23"/>
    <p:sldId id="380" r:id="rId24"/>
    <p:sldId id="366" r:id="rId25"/>
    <p:sldId id="350" r:id="rId26"/>
    <p:sldId id="352" r:id="rId27"/>
    <p:sldId id="369" r:id="rId28"/>
    <p:sldId id="370" r:id="rId29"/>
    <p:sldId id="371" r:id="rId30"/>
    <p:sldId id="372" r:id="rId31"/>
    <p:sldId id="359" r:id="rId32"/>
    <p:sldId id="308" r:id="rId33"/>
    <p:sldId id="312" r:id="rId34"/>
    <p:sldId id="318" r:id="rId35"/>
    <p:sldId id="319" r:id="rId36"/>
    <p:sldId id="313" r:id="rId37"/>
    <p:sldId id="320" r:id="rId38"/>
    <p:sldId id="326" r:id="rId39"/>
    <p:sldId id="304" r:id="rId40"/>
    <p:sldId id="311" r:id="rId41"/>
    <p:sldId id="337" r:id="rId42"/>
    <p:sldId id="258" r:id="rId43"/>
    <p:sldId id="329" r:id="rId44"/>
    <p:sldId id="322" r:id="rId45"/>
    <p:sldId id="321" r:id="rId46"/>
    <p:sldId id="314" r:id="rId47"/>
    <p:sldId id="338" r:id="rId48"/>
    <p:sldId id="328" r:id="rId49"/>
    <p:sldId id="334" r:id="rId50"/>
    <p:sldId id="335" r:id="rId51"/>
    <p:sldId id="339" r:id="rId52"/>
    <p:sldId id="323" r:id="rId53"/>
    <p:sldId id="315" r:id="rId54"/>
    <p:sldId id="305" r:id="rId55"/>
    <p:sldId id="330" r:id="rId56"/>
    <p:sldId id="307" r:id="rId57"/>
    <p:sldId id="333" r:id="rId58"/>
    <p:sldId id="310" r:id="rId59"/>
    <p:sldId id="358" r:id="rId60"/>
    <p:sldId id="356" r:id="rId61"/>
    <p:sldId id="354" r:id="rId62"/>
    <p:sldId id="336" r:id="rId63"/>
    <p:sldId id="340" r:id="rId64"/>
    <p:sldId id="331" r:id="rId65"/>
    <p:sldId id="316" r:id="rId66"/>
    <p:sldId id="332" r:id="rId67"/>
    <p:sldId id="382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762"/>
  </p:normalViewPr>
  <p:slideViewPr>
    <p:cSldViewPr snapToGrid="0" snapToObjects="1">
      <p:cViewPr varScale="1">
        <p:scale>
          <a:sx n="109" d="100"/>
          <a:sy n="109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E706D-CC83-E34E-AE7E-F26314B9DDD0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594E-D14D-8449-86F2-3D168FC25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4A5E7-84FD-744C-9036-1D505A14C4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6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1594E-D14D-8449-86F2-3D168FC256D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1594E-D14D-8449-86F2-3D168FC256D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47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1594E-D14D-8449-86F2-3D168FC256D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1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14min, 16 min, 32 min, 50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4A5E7-84FD-744C-9036-1D505A14C44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62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1594E-D14D-8449-86F2-3D168FC256D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39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4A5E7-84FD-744C-9036-1D505A14C44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38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4A5E7-84FD-744C-9036-1D505A14C44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1594E-D14D-8449-86F2-3D168FC256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9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1594E-D14D-8449-86F2-3D168FC256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1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1594E-D14D-8449-86F2-3D168FC256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1594E-D14D-8449-86F2-3D168FC256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7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1594E-D14D-8449-86F2-3D168FC256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3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1594E-D14D-8449-86F2-3D168FC256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1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14min, 16 min, 32 min, 50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4A5E7-84FD-744C-9036-1D505A14C44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36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14min, 16 min, 32 min, 50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4A5E7-84FD-744C-9036-1D505A14C44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8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16D5-5638-154D-91FA-5889EA68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3A8A9-F910-7544-B0D5-756E23453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980B2-F0AF-2844-8BAC-03EB77CD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B9D-5838-1E45-8388-111D8A27E62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9174-372E-E94F-89E0-4E38DA6B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0A6B9-9723-C349-BEC2-C422196C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D97-FA7A-0246-8543-78A76140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5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66CAA-D011-C84F-840E-F6925BE8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09184-6B08-DA4B-9D0A-52A19AC33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848EA-C95F-EB4E-B384-484C7DB8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B9D-5838-1E45-8388-111D8A27E62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D8ABB-2428-D04C-9546-E7E7D667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B1834-3BC9-A34D-8AFB-332D33C9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D97-FA7A-0246-8543-78A76140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0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69F6CB-BB68-7A45-B1E9-F5E16B3EF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BB8B2-9D1C-2D49-B735-38198B3E7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24B66-B97E-1F46-8A74-48EC8ABB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B9D-5838-1E45-8388-111D8A27E62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DE68B-5059-2948-A187-F2EB1106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DCEB8-7416-4642-836C-0CEB6784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D97-FA7A-0246-8543-78A76140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8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FF36E-DC6E-3E41-8588-101493DB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D79A0-3735-1D43-8CED-21029A891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7B457-321A-9840-B04D-A575241B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B9D-5838-1E45-8388-111D8A27E62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97CD6-03FA-074D-A7A4-B1DEFCFF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25BBE-771A-AB4B-A357-2BF5482A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D97-FA7A-0246-8543-78A76140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0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536-648F-9840-9896-1503425F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A080D-1B2D-FA4B-B102-711B93E28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2FB18-1859-CC4C-8137-C0FA4429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B9D-5838-1E45-8388-111D8A27E62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8B413-921C-9346-B200-E8F425E0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7B5FB-B281-E141-8530-5C089FF9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D97-FA7A-0246-8543-78A76140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6A68-4587-E546-B97F-AEDA04DB6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BF30A-94C9-504B-A0BE-7357F1E09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47981-2DB2-3449-A2B1-577DA9191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15661-45FE-7643-8D16-0B4F1F51B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B9D-5838-1E45-8388-111D8A27E62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BE884-E51C-5948-8228-961658FB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41233-E08C-5D4E-B62C-A29E003F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D97-FA7A-0246-8543-78A76140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21B45-4949-224B-8CFF-2EC82741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6E29D-DF48-5648-AAFA-4F68CD0FB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EF602-719E-6D4D-8F9D-27F32AA35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3F7C7-9D7C-6042-B8C0-DCF7C6D80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9F810-F76B-2045-832F-5CB95508A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4B0C42-D2F0-A540-8321-CC860CE0F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B9D-5838-1E45-8388-111D8A27E62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C0502-1CF3-F74D-BA74-10341002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4EF00D-43EE-334A-A83E-63FC4A49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D97-FA7A-0246-8543-78A76140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0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D12E-2E20-F642-8B51-AB4422F5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60CBA-95E7-FC4D-A789-8E8DAA2F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B9D-5838-1E45-8388-111D8A27E62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40C7A-343A-C147-8A05-AD861B50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F0F7E-6C0F-8746-A6FD-E20DDF93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D97-FA7A-0246-8543-78A76140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3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456C9-EE9C-A142-951C-C7A9A244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B9D-5838-1E45-8388-111D8A27E62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8BF13-F53A-1B44-899E-E7A9957E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19531-89EC-474B-B0BF-1D8F3AF3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D97-FA7A-0246-8543-78A76140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1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5F66-82CE-A444-98AB-F1E1E1C8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03BA5-E10E-F349-8130-A9A1580D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07A7F-FAE4-9741-9CE2-11B10AAC7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22E27-BFE5-B849-A021-2E9EC38E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B9D-5838-1E45-8388-111D8A27E62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B0D4E-91ED-734A-AB7A-4A1821AB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A035D-88C9-2243-A5FD-72AB7A57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D97-FA7A-0246-8543-78A76140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1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9F3F-6441-9F40-9667-384E82B9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A3BC29-0E8D-C849-A4FE-AE347ABDC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35AFF-4CC6-E14B-971B-425C48806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F7CAC-DCDE-E94B-82EE-D2DAF739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B9D-5838-1E45-8388-111D8A27E62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53EFF-C87A-564E-BC24-6BC6ECEB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B7134-88FE-DF41-854B-AE7BC6FA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D97-FA7A-0246-8543-78A76140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2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16368-8417-2148-880B-BD300121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79685-E23E-B445-8E09-DD4BA4AFE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5357C-898D-554F-8BDA-D6FEAEC0C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AB9D-5838-1E45-8388-111D8A27E62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E546F-5426-8F42-977D-2AC24E8D7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18018-83E6-D54C-8BCC-121B273AB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66D97-FA7A-0246-8543-78A76140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hyperlink" Target="https://arxiv.org/abs/2103.15633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hyperlink" Target="https://arxiv.org/abs/2110.0778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9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7" Type="http://schemas.openxmlformats.org/officeDocument/2006/relationships/image" Target="../media/image30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emf"/><Relationship Id="rId4" Type="http://schemas.openxmlformats.org/officeDocument/2006/relationships/image" Target="../media/image17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2.png"/><Relationship Id="rId7" Type="http://schemas.openxmlformats.org/officeDocument/2006/relationships/image" Target="../media/image3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39.png"/><Relationship Id="rId5" Type="http://schemas.openxmlformats.org/officeDocument/2006/relationships/image" Target="../media/image342.png"/><Relationship Id="rId10" Type="http://schemas.openxmlformats.org/officeDocument/2006/relationships/image" Target="../media/image38.png"/><Relationship Id="rId4" Type="http://schemas.openxmlformats.org/officeDocument/2006/relationships/image" Target="../media/image332.pn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8" Type="http://schemas.openxmlformats.org/officeDocument/2006/relationships/image" Target="../media/image37.png"/><Relationship Id="rId12" Type="http://schemas.openxmlformats.org/officeDocument/2006/relationships/image" Target="../media/image28.emf"/><Relationship Id="rId7" Type="http://schemas.openxmlformats.org/officeDocument/2006/relationships/image" Target="../media/image41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15" Type="http://schemas.openxmlformats.org/officeDocument/2006/relationships/image" Target="../media/image5.emf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14" Type="http://schemas.openxmlformats.org/officeDocument/2006/relationships/image" Target="../media/image44.png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411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47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2.png"/><Relationship Id="rId7" Type="http://schemas.openxmlformats.org/officeDocument/2006/relationships/image" Target="../media/image5.emf"/><Relationship Id="rId12" Type="http://schemas.openxmlformats.org/officeDocument/2006/relationships/image" Target="../media/image3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1" Type="http://schemas.openxmlformats.org/officeDocument/2006/relationships/image" Target="../media/image38.png"/><Relationship Id="rId5" Type="http://schemas.openxmlformats.org/officeDocument/2006/relationships/image" Target="../media/image432.png"/><Relationship Id="rId10" Type="http://schemas.openxmlformats.org/officeDocument/2006/relationships/image" Target="../media/image37.png"/><Relationship Id="rId4" Type="http://schemas.openxmlformats.org/officeDocument/2006/relationships/image" Target="../media/image332.pn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5.png"/><Relationship Id="rId3" Type="http://schemas.openxmlformats.org/officeDocument/2006/relationships/image" Target="../media/image291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4.png"/><Relationship Id="rId2" Type="http://schemas.openxmlformats.org/officeDocument/2006/relationships/image" Target="../media/image51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0.png"/><Relationship Id="rId15" Type="http://schemas.openxmlformats.org/officeDocument/2006/relationships/image" Target="../media/image62.png"/><Relationship Id="rId10" Type="http://schemas.openxmlformats.org/officeDocument/2006/relationships/image" Target="../media/image56.png"/><Relationship Id="rId19" Type="http://schemas.openxmlformats.org/officeDocument/2006/relationships/image" Target="../media/image66.png"/><Relationship Id="rId4" Type="http://schemas.openxmlformats.org/officeDocument/2006/relationships/image" Target="../media/image301.png"/><Relationship Id="rId9" Type="http://schemas.openxmlformats.org/officeDocument/2006/relationships/image" Target="../media/image55.png"/><Relationship Id="rId1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13" Type="http://schemas.openxmlformats.org/officeDocument/2006/relationships/image" Target="../media/image420.png"/><Relationship Id="rId18" Type="http://schemas.openxmlformats.org/officeDocument/2006/relationships/image" Target="../media/image470.png"/><Relationship Id="rId3" Type="http://schemas.openxmlformats.org/officeDocument/2006/relationships/image" Target="../media/image321.png"/><Relationship Id="rId7" Type="http://schemas.openxmlformats.org/officeDocument/2006/relationships/image" Target="../media/image361.png"/><Relationship Id="rId12" Type="http://schemas.openxmlformats.org/officeDocument/2006/relationships/image" Target="../media/image410.png"/><Relationship Id="rId17" Type="http://schemas.openxmlformats.org/officeDocument/2006/relationships/image" Target="../media/image460.png"/><Relationship Id="rId2" Type="http://schemas.openxmlformats.org/officeDocument/2006/relationships/image" Target="../media/image311.png"/><Relationship Id="rId16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11" Type="http://schemas.openxmlformats.org/officeDocument/2006/relationships/image" Target="../media/image401.png"/><Relationship Id="rId5" Type="http://schemas.openxmlformats.org/officeDocument/2006/relationships/image" Target="../media/image341.png"/><Relationship Id="rId15" Type="http://schemas.openxmlformats.org/officeDocument/2006/relationships/image" Target="../media/image440.png"/><Relationship Id="rId10" Type="http://schemas.openxmlformats.org/officeDocument/2006/relationships/image" Target="../media/image391.png"/><Relationship Id="rId19" Type="http://schemas.openxmlformats.org/officeDocument/2006/relationships/image" Target="../media/image480.png"/><Relationship Id="rId4" Type="http://schemas.openxmlformats.org/officeDocument/2006/relationships/image" Target="../media/image331.png"/><Relationship Id="rId9" Type="http://schemas.openxmlformats.org/officeDocument/2006/relationships/image" Target="../media/image381.png"/><Relationship Id="rId14" Type="http://schemas.openxmlformats.org/officeDocument/2006/relationships/image" Target="../media/image4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10.png"/><Relationship Id="rId18" Type="http://schemas.openxmlformats.org/officeDocument/2006/relationships/image" Target="../media/image660.png"/><Relationship Id="rId3" Type="http://schemas.openxmlformats.org/officeDocument/2006/relationships/image" Target="../media/image500.png"/><Relationship Id="rId21" Type="http://schemas.openxmlformats.org/officeDocument/2006/relationships/image" Target="../media/image71.png"/><Relationship Id="rId7" Type="http://schemas.openxmlformats.org/officeDocument/2006/relationships/image" Target="../media/image54.png"/><Relationship Id="rId12" Type="http://schemas.openxmlformats.org/officeDocument/2006/relationships/image" Target="../media/image590.png"/><Relationship Id="rId17" Type="http://schemas.openxmlformats.org/officeDocument/2006/relationships/image" Target="../media/image650.png"/><Relationship Id="rId2" Type="http://schemas.openxmlformats.org/officeDocument/2006/relationships/image" Target="../media/image68.png"/><Relationship Id="rId16" Type="http://schemas.openxmlformats.org/officeDocument/2006/relationships/image" Target="../media/image640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4.png"/><Relationship Id="rId5" Type="http://schemas.openxmlformats.org/officeDocument/2006/relationships/image" Target="../media/image52.png"/><Relationship Id="rId15" Type="http://schemas.openxmlformats.org/officeDocument/2006/relationships/image" Target="../media/image630.png"/><Relationship Id="rId23" Type="http://schemas.openxmlformats.org/officeDocument/2006/relationships/image" Target="../media/image73.png"/><Relationship Id="rId10" Type="http://schemas.openxmlformats.org/officeDocument/2006/relationships/image" Target="../media/image57.png"/><Relationship Id="rId19" Type="http://schemas.openxmlformats.org/officeDocument/2006/relationships/image" Target="../media/image670.png"/><Relationship Id="rId4" Type="http://schemas.openxmlformats.org/officeDocument/2006/relationships/image" Target="../media/image510.png"/><Relationship Id="rId9" Type="http://schemas.openxmlformats.org/officeDocument/2006/relationships/image" Target="../media/image56.png"/><Relationship Id="rId14" Type="http://schemas.openxmlformats.org/officeDocument/2006/relationships/image" Target="../media/image620.png"/><Relationship Id="rId22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71.png"/><Relationship Id="rId18" Type="http://schemas.openxmlformats.org/officeDocument/2006/relationships/image" Target="../media/image66.png"/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12" Type="http://schemas.openxmlformats.org/officeDocument/2006/relationships/image" Target="../media/image69.png"/><Relationship Id="rId17" Type="http://schemas.openxmlformats.org/officeDocument/2006/relationships/image" Target="../media/image65.png"/><Relationship Id="rId2" Type="http://schemas.openxmlformats.org/officeDocument/2006/relationships/image" Target="../media/image68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73.png"/><Relationship Id="rId10" Type="http://schemas.openxmlformats.org/officeDocument/2006/relationships/image" Target="../media/image57.png"/><Relationship Id="rId4" Type="http://schemas.openxmlformats.org/officeDocument/2006/relationships/image" Target="../media/image510.png"/><Relationship Id="rId9" Type="http://schemas.openxmlformats.org/officeDocument/2006/relationships/image" Target="../media/image56.png"/><Relationship Id="rId1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5.png"/><Relationship Id="rId3" Type="http://schemas.openxmlformats.org/officeDocument/2006/relationships/image" Target="../media/image78.png"/><Relationship Id="rId7" Type="http://schemas.openxmlformats.org/officeDocument/2006/relationships/image" Target="../media/image5.emf"/><Relationship Id="rId12" Type="http://schemas.openxmlformats.org/officeDocument/2006/relationships/image" Target="../media/image8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40.png"/><Relationship Id="rId5" Type="http://schemas.openxmlformats.org/officeDocument/2006/relationships/image" Target="../media/image79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28.emf"/><Relationship Id="rId9" Type="http://schemas.openxmlformats.org/officeDocument/2006/relationships/image" Target="../media/image36.png"/><Relationship Id="rId14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emf"/><Relationship Id="rId18" Type="http://schemas.openxmlformats.org/officeDocument/2006/relationships/image" Target="../media/image31.png"/><Relationship Id="rId3" Type="http://schemas.openxmlformats.org/officeDocument/2006/relationships/image" Target="../media/image88.png"/><Relationship Id="rId12" Type="http://schemas.openxmlformats.org/officeDocument/2006/relationships/image" Target="../media/image36.png"/><Relationship Id="rId17" Type="http://schemas.openxmlformats.org/officeDocument/2006/relationships/image" Target="../media/image89.png"/><Relationship Id="rId2" Type="http://schemas.openxmlformats.org/officeDocument/2006/relationships/image" Target="../media/image77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7.png"/><Relationship Id="rId14" Type="http://schemas.openxmlformats.org/officeDocument/2006/relationships/image" Target="../media/image4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1.png"/><Relationship Id="rId3" Type="http://schemas.openxmlformats.org/officeDocument/2006/relationships/image" Target="../media/image90.png"/><Relationship Id="rId12" Type="http://schemas.openxmlformats.org/officeDocument/2006/relationships/image" Target="../media/image5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15" Type="http://schemas.openxmlformats.org/officeDocument/2006/relationships/image" Target="../media/image39.png"/><Relationship Id="rId1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hyperlink" Target="https://arxiv.org/abs/2103.15633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hyperlink" Target="https://arxiv.org/abs/2110.0778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6523-8257-364E-94BE-F72AE86F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47" y="2321033"/>
            <a:ext cx="11687503" cy="934929"/>
          </a:xfrm>
        </p:spPr>
        <p:txBody>
          <a:bodyPr/>
          <a:lstStyle/>
          <a:p>
            <a:r>
              <a:rPr lang="en-US" dirty="0"/>
              <a:t>New techniques for bounding stabilizer rank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79C77-35F6-4045-9EEE-B07A51030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144000" cy="1655762"/>
          </a:xfrm>
        </p:spPr>
        <p:txBody>
          <a:bodyPr/>
          <a:lstStyle/>
          <a:p>
            <a:r>
              <a:rPr lang="en-US" u="sng" dirty="0"/>
              <a:t>Benjamin Lovitz</a:t>
            </a:r>
            <a:r>
              <a:rPr lang="en-US" dirty="0"/>
              <a:t>*      Vincent </a:t>
            </a:r>
            <a:r>
              <a:rPr lang="en-US" dirty="0" err="1"/>
              <a:t>Steffan</a:t>
            </a:r>
            <a:r>
              <a:rPr lang="en-US" dirty="0"/>
              <a:t>**</a:t>
            </a:r>
          </a:p>
          <a:p>
            <a:r>
              <a:rPr lang="en-US" sz="1800" dirty="0"/>
              <a:t>*NSF Postdoc, Northeastern University</a:t>
            </a:r>
          </a:p>
          <a:p>
            <a:r>
              <a:rPr lang="en-US" sz="1800" dirty="0"/>
              <a:t>**QMATH, University of Copenhagen</a:t>
            </a:r>
          </a:p>
          <a:p>
            <a:r>
              <a:rPr lang="en-US" sz="1800" dirty="0"/>
              <a:t>Portland State Computer Science</a:t>
            </a:r>
          </a:p>
          <a:p>
            <a:r>
              <a:rPr lang="en-US" sz="1800" dirty="0"/>
              <a:t>November 11, 2022</a:t>
            </a:r>
          </a:p>
          <a:p>
            <a:r>
              <a:rPr lang="en-CA" dirty="0">
                <a:hlinkClick r:id="rId3"/>
              </a:rPr>
              <a:t>arXiv:</a:t>
            </a:r>
            <a:r>
              <a:rPr lang="en-CA" dirty="0">
                <a:hlinkClick r:id="rId4"/>
              </a:rPr>
              <a:t>2110.07781</a:t>
            </a:r>
            <a:endParaRPr lang="en-CA" dirty="0"/>
          </a:p>
          <a:p>
            <a:endParaRPr lang="en-US" u="sng" dirty="0"/>
          </a:p>
        </p:txBody>
      </p:sp>
      <p:pic>
        <p:nvPicPr>
          <p:cNvPr id="1028" name="Picture 4" descr="Vincent Steffan">
            <a:extLst>
              <a:ext uri="{FF2B5EF4-FFF2-40B4-BE49-F238E27FC236}">
                <a16:creationId xmlns:a16="http://schemas.microsoft.com/office/drawing/2014/main" id="{ED43FDD1-8A47-C64B-A506-3015A88CA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103" y="2901442"/>
            <a:ext cx="1802867" cy="180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C1AE6-E28E-344D-B2EE-D7DD7FBB9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375" y="5061911"/>
            <a:ext cx="1595414" cy="159541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322921E-78DB-2E4B-B591-6C0A6E77D0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30353" y="5229226"/>
            <a:ext cx="3953306" cy="12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5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BB32-F6DE-0C4A-A665-8AFFB736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This talk: Classical simulation of </a:t>
            </a:r>
            <a:r>
              <a:rPr lang="en-US" dirty="0" err="1"/>
              <a:t>Clifford+T</a:t>
            </a:r>
            <a:r>
              <a:rPr lang="en-US" dirty="0"/>
              <a:t> circuits via stabilizer rank</a:t>
            </a:r>
          </a:p>
        </p:txBody>
      </p:sp>
    </p:spTree>
    <p:extLst>
      <p:ext uri="{BB962C8B-B14F-4D97-AF65-F5344CB8AC3E}">
        <p14:creationId xmlns:p14="http://schemas.microsoft.com/office/powerpoint/2010/main" val="115672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BB32-F6DE-0C4A-A665-8AFFB736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This talk: </a:t>
            </a:r>
            <a:r>
              <a:rPr lang="en-US" dirty="0">
                <a:solidFill>
                  <a:schemeClr val="accent1"/>
                </a:solidFill>
              </a:rPr>
              <a:t>Classical simulation </a:t>
            </a:r>
            <a:r>
              <a:rPr lang="en-US" dirty="0"/>
              <a:t>of </a:t>
            </a:r>
            <a:r>
              <a:rPr lang="en-US" dirty="0" err="1"/>
              <a:t>Clifford+T</a:t>
            </a:r>
            <a:r>
              <a:rPr lang="en-US" dirty="0"/>
              <a:t> circuits via stabilizer rank</a:t>
            </a:r>
          </a:p>
        </p:txBody>
      </p:sp>
    </p:spTree>
    <p:extLst>
      <p:ext uri="{BB962C8B-B14F-4D97-AF65-F5344CB8AC3E}">
        <p14:creationId xmlns:p14="http://schemas.microsoft.com/office/powerpoint/2010/main" val="105935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7D84-4AB9-BD43-BF1A-E9838792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30" y="234496"/>
            <a:ext cx="10515600" cy="1325563"/>
          </a:xfrm>
        </p:spPr>
        <p:txBody>
          <a:bodyPr/>
          <a:lstStyle/>
          <a:p>
            <a:r>
              <a:rPr lang="en-US" dirty="0"/>
              <a:t>Types of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0F5C24-19A8-654A-87C8-E2A27FCE3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3391" y="1560059"/>
                <a:ext cx="11958609" cy="5167312"/>
              </a:xfrm>
            </p:spPr>
            <p:txBody>
              <a:bodyPr/>
              <a:lstStyle/>
              <a:p>
                <a:r>
                  <a:rPr lang="en-US" u="sng" dirty="0">
                    <a:solidFill>
                      <a:srgbClr val="FF0000"/>
                    </a:solidFill>
                  </a:rPr>
                  <a:t>Strong simulation: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CA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11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11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u="sng" dirty="0">
                    <a:solidFill>
                      <a:srgbClr val="FF0000"/>
                    </a:solidFill>
                  </a:rPr>
                  <a:t>-Strong simulation: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Find a probability vector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</a:t>
                </a:r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̃"/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CA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050" dirty="0">
                  <a:solidFill>
                    <a:schemeClr val="tx1"/>
                  </a:solidFill>
                </a:endParaRPr>
              </a:p>
              <a:p>
                <a:endParaRPr lang="en-US" sz="1100" u="sng" dirty="0">
                  <a:solidFill>
                    <a:srgbClr val="FF0000"/>
                  </a:solidFill>
                </a:endParaRPr>
              </a:p>
              <a:p>
                <a:endParaRPr lang="en-US" sz="1100" u="sng" dirty="0">
                  <a:solidFill>
                    <a:srgbClr val="FF0000"/>
                  </a:solidFill>
                </a:endParaRPr>
              </a:p>
              <a:p>
                <a:r>
                  <a:rPr lang="en-US" u="sng" dirty="0">
                    <a:solidFill>
                      <a:srgbClr val="FF0000"/>
                    </a:solidFill>
                  </a:rPr>
                  <a:t>Weak simulation: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Sample elements of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CA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from </a:t>
                </a:r>
                <a:r>
                  <a:rPr lang="en-CA" dirty="0">
                    <a:solidFill>
                      <a:schemeClr val="tx1"/>
                    </a:solidFill>
                  </a:rPr>
                  <a:t>a probability distribution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0F5C24-19A8-654A-87C8-E2A27FCE3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391" y="1560059"/>
                <a:ext cx="11958609" cy="5167312"/>
              </a:xfrm>
              <a:blipFill>
                <a:blip r:embed="rId2"/>
                <a:stretch>
                  <a:fillRect l="-954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3CEEB2D-3E04-2B42-957D-1E8EC561A508}"/>
              </a:ext>
            </a:extLst>
          </p:cNvPr>
          <p:cNvGrpSpPr/>
          <p:nvPr/>
        </p:nvGrpSpPr>
        <p:grpSpPr>
          <a:xfrm>
            <a:off x="6251488" y="1295051"/>
            <a:ext cx="5838905" cy="2338517"/>
            <a:chOff x="3656065" y="2428555"/>
            <a:chExt cx="8205252" cy="3145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CE52977-63F0-1841-A7F1-6A792CE74635}"/>
                    </a:ext>
                  </a:extLst>
                </p:cNvPr>
                <p:cNvSpPr txBox="1"/>
                <p:nvPr/>
              </p:nvSpPr>
              <p:spPr>
                <a:xfrm>
                  <a:off x="3656065" y="3660236"/>
                  <a:ext cx="1401097" cy="6209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CE52977-63F0-1841-A7F1-6A792CE746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6065" y="3660236"/>
                  <a:ext cx="1401097" cy="620974"/>
                </a:xfrm>
                <a:prstGeom prst="rect">
                  <a:avLst/>
                </a:prstGeom>
                <a:blipFill>
                  <a:blip r:embed="rId3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8B09DC-0C9A-CC42-B3D2-03AB7BFC7518}"/>
                </a:ext>
              </a:extLst>
            </p:cNvPr>
            <p:cNvGrpSpPr/>
            <p:nvPr/>
          </p:nvGrpSpPr>
          <p:grpSpPr>
            <a:xfrm>
              <a:off x="4616246" y="2428555"/>
              <a:ext cx="7245071" cy="3145478"/>
              <a:chOff x="4616246" y="2428555"/>
              <a:chExt cx="7245071" cy="314547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A999B84-C15E-8642-8E7D-D73931159E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8844"/>
              <a:stretch/>
            </p:blipFill>
            <p:spPr>
              <a:xfrm>
                <a:off x="4616246" y="2428555"/>
                <a:ext cx="2508976" cy="314547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C90829AC-10CC-6649-95AA-37402DAD1976}"/>
                      </a:ext>
                    </a:extLst>
                  </p:cNvPr>
                  <p:cNvSpPr txBox="1"/>
                  <p:nvPr/>
                </p:nvSpPr>
                <p:spPr>
                  <a:xfrm>
                    <a:off x="7407106" y="2912136"/>
                    <a:ext cx="2834936" cy="6304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CA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0,1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CA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C90829AC-10CC-6649-95AA-37402DAD19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7106" y="2912136"/>
                    <a:ext cx="2834936" cy="63046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7F42C03-562A-D64C-9291-8A06D9194A25}"/>
                      </a:ext>
                    </a:extLst>
                  </p:cNvPr>
                  <p:cNvSpPr txBox="1"/>
                  <p:nvPr/>
                </p:nvSpPr>
                <p:spPr>
                  <a:xfrm>
                    <a:off x="6311689" y="4247197"/>
                    <a:ext cx="5549628" cy="6415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C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C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=||(</m:t>
                          </m:r>
                          <m:d>
                            <m:dPr>
                              <m:begChr m:val="⟨"/>
                              <m:ctrlPr>
                                <a:rPr lang="en-C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C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C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</m:e>
                          </m:d>
                          <m:r>
                            <a:rPr lang="en-C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sSup>
                            <m:sSupPr>
                              <m:ctrlPr>
                                <a:rPr lang="en-CA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CA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CA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CA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||</m:t>
                              </m:r>
                            </m:e>
                            <m:sup>
                              <m:r>
                                <a:rPr lang="en-CA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7F42C03-562A-D64C-9291-8A06D9194A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1689" y="4247197"/>
                    <a:ext cx="5549628" cy="6415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22" b="-210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97DFFD-B0D6-4549-8F88-83E65591B8DA}"/>
                  </a:ext>
                </a:extLst>
              </p:cNvPr>
              <p:cNvSpPr txBox="1"/>
              <p:nvPr/>
            </p:nvSpPr>
            <p:spPr>
              <a:xfrm>
                <a:off x="9098999" y="3997977"/>
                <a:ext cx="2991394" cy="53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800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CA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97DFFD-B0D6-4549-8F88-83E65591B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999" y="3997977"/>
                <a:ext cx="2991394" cy="531428"/>
              </a:xfrm>
              <a:prstGeom prst="rect">
                <a:avLst/>
              </a:prstGeom>
              <a:blipFill>
                <a:blip r:embed="rId7"/>
                <a:stretch>
                  <a:fillRect l="-4237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0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BB32-F6DE-0C4A-A665-8AFFB736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This talk: Classical simulation of </a:t>
            </a:r>
            <a:r>
              <a:rPr lang="en-US" dirty="0" err="1">
                <a:solidFill>
                  <a:schemeClr val="accent1"/>
                </a:solidFill>
              </a:rPr>
              <a:t>Clifford+T</a:t>
            </a:r>
            <a:r>
              <a:rPr lang="en-US" dirty="0">
                <a:solidFill>
                  <a:schemeClr val="accent1"/>
                </a:solidFill>
              </a:rPr>
              <a:t> circuits </a:t>
            </a:r>
            <a:r>
              <a:rPr lang="en-US" dirty="0"/>
              <a:t>via stabilizer rank</a:t>
            </a:r>
          </a:p>
        </p:txBody>
      </p:sp>
    </p:spTree>
    <p:extLst>
      <p:ext uri="{BB962C8B-B14F-4D97-AF65-F5344CB8AC3E}">
        <p14:creationId xmlns:p14="http://schemas.microsoft.com/office/powerpoint/2010/main" val="4229563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EC1F-E4B3-6944-8360-1BAD9412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Clifford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FEC23-F58A-D74D-A6F0-FEB37B0DE4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4949" y="1690688"/>
                <a:ext cx="11694286" cy="5032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Clifford group </a:t>
                </a:r>
                <a:r>
                  <a:rPr lang="en-US" dirty="0"/>
                  <a:t>is the group of </a:t>
                </a:r>
                <a:r>
                  <a:rPr lang="en-US" dirty="0" err="1"/>
                  <a:t>unitaries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ℂ</m:t>
                                </m:r>
                              </m:e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ℂ</m:t>
                                </m:r>
                              </m:e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generated by the </a:t>
                </a:r>
                <a:r>
                  <a:rPr lang="en-US" dirty="0">
                    <a:solidFill>
                      <a:srgbClr val="FF0000"/>
                    </a:solidFill>
                  </a:rPr>
                  <a:t>Clifford gates</a:t>
                </a:r>
              </a:p>
              <a:p>
                <a:pPr marL="0" indent="0">
                  <a:buNone/>
                </a:pPr>
                <a:endParaRPr lang="en-CA" sz="11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CA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CA" sz="2400" i="1">
                          <a:latin typeface="Cambria Math" panose="02040503050406030204" pitchFamily="18" charset="0"/>
                        </a:rPr>
                        <m:t>    </m:t>
                      </m:r>
                      <m:r>
                        <a:rPr lang="en-CA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CA" sz="2400" i="1">
                          <a:latin typeface="Cambria Math" panose="02040503050406030204" pitchFamily="18" charset="0"/>
                        </a:rPr>
                        <m:t>    </m:t>
                      </m:r>
                      <m:r>
                        <a:rPr lang="en-CA" sz="2400" i="1">
                          <a:latin typeface="Cambria Math" panose="02040503050406030204" pitchFamily="18" charset="0"/>
                        </a:rPr>
                        <m:t>𝐶𝑁𝑂𝑇</m:t>
                      </m:r>
                      <m:r>
                        <a:rPr lang="en-CA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 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 and global phases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0,2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FEC23-F58A-D74D-A6F0-FEB37B0DE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1690688"/>
                <a:ext cx="11694286" cy="5032375"/>
              </a:xfrm>
              <a:blipFill>
                <a:blip r:embed="rId3"/>
                <a:stretch>
                  <a:fillRect l="-976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537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FEC23-F58A-D74D-A6F0-FEB37B0DE4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8857" y="341716"/>
                <a:ext cx="11694286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The </a:t>
                </a:r>
                <a:r>
                  <a:rPr lang="en-US" sz="3600" dirty="0">
                    <a:solidFill>
                      <a:srgbClr val="FF0000"/>
                    </a:solidFill>
                  </a:rPr>
                  <a:t>Pauli group</a:t>
                </a:r>
                <a:r>
                  <a:rPr lang="en-US" sz="3600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 is the group of </a:t>
                </a:r>
                <a:r>
                  <a:rPr lang="en-US" sz="3600" dirty="0" err="1"/>
                  <a:t>unitaries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CA" sz="36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36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C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 generated by the </a:t>
                </a:r>
                <a:r>
                  <a:rPr lang="en-US" sz="3600" dirty="0">
                    <a:solidFill>
                      <a:srgbClr val="FF0000"/>
                    </a:solidFill>
                  </a:rPr>
                  <a:t>Pauli gates</a:t>
                </a:r>
              </a:p>
              <a:p>
                <a:pPr marL="0" indent="0">
                  <a:buNone/>
                </a:pPr>
                <a:endParaRPr lang="en-CA" sz="36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CA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  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sz="3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  </m:t>
                      </m:r>
                      <m:r>
                        <a:rPr lang="en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sz="3200" dirty="0"/>
              </a:p>
              <a:p>
                <a:pPr marL="0" indent="0">
                  <a:buNone/>
                </a:pPr>
                <a:endParaRPr lang="en-CA" sz="3200" dirty="0"/>
              </a:p>
              <a:p>
                <a:r>
                  <a:rPr lang="en-CA" sz="3600" dirty="0"/>
                  <a:t>As an abstract group, the Pauli group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3600" dirty="0"/>
                  <a:t> is the central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36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CA" sz="3600" dirty="0"/>
                  <a:t>.</a:t>
                </a:r>
              </a:p>
              <a:p>
                <a:r>
                  <a:rPr lang="en-CA" sz="3600" dirty="0"/>
                  <a:t>The Clifford group is the normalizer of the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3600" dirty="0"/>
                  <a:t>-fold tensor product of the unitary Pauli group.</a:t>
                </a:r>
              </a:p>
              <a:p>
                <a:r>
                  <a:rPr lang="en-CA" sz="3600" u="sng" dirty="0">
                    <a:solidFill>
                      <a:schemeClr val="accent1"/>
                    </a:solidFill>
                  </a:rPr>
                  <a:t>Open problem:</a:t>
                </a:r>
                <a:r>
                  <a:rPr lang="en-CA" sz="3600" dirty="0">
                    <a:solidFill>
                      <a:schemeClr val="accent1"/>
                    </a:solidFill>
                  </a:rPr>
                  <a:t> Character table for Clifford group?</a:t>
                </a:r>
                <a:endParaRPr lang="en-CA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FEC23-F58A-D74D-A6F0-FEB37B0DE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857" y="341716"/>
                <a:ext cx="11694286" cy="5032375"/>
              </a:xfrm>
              <a:blipFill>
                <a:blip r:embed="rId3"/>
                <a:stretch>
                  <a:fillRect l="-1518" t="-2764" b="-2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5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EC1F-E4B3-6944-8360-1BAD9412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Clifford circuits?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FEC23-F58A-D74D-A6F0-FEB37B0DE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4" y="1690688"/>
            <a:ext cx="11694286" cy="50323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CA" sz="3600" dirty="0"/>
              <a:t>Implementation</a:t>
            </a:r>
          </a:p>
          <a:p>
            <a:pPr marL="742950" indent="-742950">
              <a:buFont typeface="+mj-lt"/>
              <a:buAutoNum type="arabicPeriod"/>
            </a:pPr>
            <a:endParaRPr lang="en-CA" sz="3600" dirty="0"/>
          </a:p>
          <a:p>
            <a:pPr marL="742950" indent="-742950">
              <a:buFont typeface="+mj-lt"/>
              <a:buAutoNum type="arabicPeriod"/>
            </a:pPr>
            <a:r>
              <a:rPr lang="en-CA" sz="3600" dirty="0"/>
              <a:t>Error correction</a:t>
            </a:r>
          </a:p>
          <a:p>
            <a:pPr marL="742950" indent="-742950">
              <a:buFont typeface="+mj-lt"/>
              <a:buAutoNum type="arabicPeriod"/>
            </a:pPr>
            <a:endParaRPr lang="en-CA" sz="3600" dirty="0"/>
          </a:p>
          <a:p>
            <a:pPr marL="742950" indent="-742950">
              <a:buFont typeface="+mj-lt"/>
              <a:buAutoNum type="arabicPeriod"/>
            </a:pPr>
            <a:r>
              <a:rPr lang="en-CA" sz="3600" dirty="0"/>
              <a:t>Clifford + any other gate is dense in the unitary group</a:t>
            </a:r>
          </a:p>
          <a:p>
            <a:pPr marL="742950" indent="-742950">
              <a:buFont typeface="+mj-lt"/>
              <a:buAutoNum type="arabicPeriod"/>
            </a:pPr>
            <a:endParaRPr lang="en-CA" sz="3600" dirty="0"/>
          </a:p>
          <a:p>
            <a:pPr marL="742950" indent="-742950">
              <a:buFont typeface="+mj-lt"/>
              <a:buAutoNum type="arabicPeriod"/>
            </a:pPr>
            <a:r>
              <a:rPr lang="en-CA" sz="3600" dirty="0"/>
              <a:t>Standard set of gates</a:t>
            </a:r>
          </a:p>
        </p:txBody>
      </p:sp>
    </p:spTree>
    <p:extLst>
      <p:ext uri="{BB962C8B-B14F-4D97-AF65-F5344CB8AC3E}">
        <p14:creationId xmlns:p14="http://schemas.microsoft.com/office/powerpoint/2010/main" val="4754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F7EC1F-E4B3-6944-8360-1BAD9412A2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Correcting an </a:t>
                </a:r>
                <a14:m>
                  <m:oMath xmlns:m="http://schemas.openxmlformats.org/officeDocument/2006/math">
                    <m:r>
                      <a:rPr lang="en-CA" sz="3200" b="0" i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error with Clifford circuit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F7EC1F-E4B3-6944-8360-1BAD9412A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60CB436-2AE2-2E43-9A46-85AD53C2D1E3}"/>
              </a:ext>
            </a:extLst>
          </p:cNvPr>
          <p:cNvGrpSpPr/>
          <p:nvPr/>
        </p:nvGrpSpPr>
        <p:grpSpPr>
          <a:xfrm>
            <a:off x="1019254" y="1427217"/>
            <a:ext cx="9916092" cy="4263329"/>
            <a:chOff x="1437708" y="1690688"/>
            <a:chExt cx="9916092" cy="426332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A677C7-68F6-EA47-9126-06636EAA99A7}"/>
                </a:ext>
              </a:extLst>
            </p:cNvPr>
            <p:cNvGrpSpPr/>
            <p:nvPr/>
          </p:nvGrpSpPr>
          <p:grpSpPr>
            <a:xfrm>
              <a:off x="1437708" y="1690688"/>
              <a:ext cx="9916092" cy="4263329"/>
              <a:chOff x="1225657" y="1248090"/>
              <a:chExt cx="10240266" cy="385085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9BAD0F7-1A47-B64B-AE3C-77944917B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6203"/>
              <a:stretch/>
            </p:blipFill>
            <p:spPr>
              <a:xfrm>
                <a:off x="2929181" y="1248090"/>
                <a:ext cx="8536742" cy="3850852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28AC64B-112C-6649-9776-3BB2AED502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39008"/>
              <a:stretch/>
            </p:blipFill>
            <p:spPr>
              <a:xfrm>
                <a:off x="1225657" y="2950491"/>
                <a:ext cx="2385447" cy="1791991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DDF1B6-167B-D540-A4FA-8BB4E9F026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9008"/>
            <a:stretch/>
          </p:blipFill>
          <p:spPr>
            <a:xfrm flipH="1">
              <a:off x="9043868" y="3575438"/>
              <a:ext cx="2309931" cy="19839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A24881-8829-D04F-83DE-565D171E4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6291"/>
            <a:stretch/>
          </p:blipFill>
          <p:spPr>
            <a:xfrm>
              <a:off x="10305316" y="3575437"/>
              <a:ext cx="897952" cy="198393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925E49-C381-3F4D-A9D7-CC1B223BAE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2066" r="3277" b="76513"/>
            <a:stretch/>
          </p:blipFill>
          <p:spPr>
            <a:xfrm>
              <a:off x="6865750" y="2498000"/>
              <a:ext cx="542440" cy="5492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30834F6-C73A-7D45-A004-2A985A826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2066" r="3277" b="76513"/>
            <a:stretch/>
          </p:blipFill>
          <p:spPr>
            <a:xfrm>
              <a:off x="6865750" y="2998482"/>
              <a:ext cx="542440" cy="549247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3BF1E5A-64B1-6040-A197-E3C7032B5568}"/>
              </a:ext>
            </a:extLst>
          </p:cNvPr>
          <p:cNvSpPr txBox="1"/>
          <p:nvPr/>
        </p:nvSpPr>
        <p:spPr>
          <a:xfrm>
            <a:off x="1936372" y="5377087"/>
            <a:ext cx="97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CNOT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4F6BF9E-C2DB-7A44-B83B-28630B270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5205" y="3294530"/>
            <a:ext cx="1353746" cy="19839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65E38D-826B-7041-B550-B19598EE0F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542778" y="3294530"/>
            <a:ext cx="1385988" cy="201259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45805A-E5EB-DA4C-81C9-17C96865EF73}"/>
              </a:ext>
            </a:extLst>
          </p:cNvPr>
          <p:cNvCxnSpPr>
            <a:cxnSpLocks/>
          </p:cNvCxnSpPr>
          <p:nvPr/>
        </p:nvCxnSpPr>
        <p:spPr>
          <a:xfrm flipV="1">
            <a:off x="3115912" y="5115629"/>
            <a:ext cx="1" cy="76937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E9F59B-80FD-DF43-B9F0-8E69660054F9}"/>
              </a:ext>
            </a:extLst>
          </p:cNvPr>
          <p:cNvCxnSpPr>
            <a:cxnSpLocks/>
          </p:cNvCxnSpPr>
          <p:nvPr/>
        </p:nvCxnSpPr>
        <p:spPr>
          <a:xfrm flipV="1">
            <a:off x="2383047" y="4559507"/>
            <a:ext cx="1" cy="76937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5AB650-796D-5741-BBA0-051ABF310EAB}"/>
                  </a:ext>
                </a:extLst>
              </p:cNvPr>
              <p:cNvSpPr txBox="1"/>
              <p:nvPr/>
            </p:nvSpPr>
            <p:spPr>
              <a:xfrm>
                <a:off x="2051526" y="6148804"/>
                <a:ext cx="2397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⟩"/>
                          <m:ctrlP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|111⟩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5AB650-796D-5741-BBA0-051ABF310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526" y="6148804"/>
                <a:ext cx="2397071" cy="461665"/>
              </a:xfrm>
              <a:prstGeom prst="rect">
                <a:avLst/>
              </a:prstGeom>
              <a:blipFill>
                <a:blip r:embed="rId8"/>
                <a:stretch>
                  <a:fillRect r="-1053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FF75FAB-EBDD-B84A-A4EC-6E8F658B8999}"/>
              </a:ext>
            </a:extLst>
          </p:cNvPr>
          <p:cNvSpPr txBox="1"/>
          <p:nvPr/>
        </p:nvSpPr>
        <p:spPr>
          <a:xfrm>
            <a:off x="8542777" y="6148804"/>
            <a:ext cx="320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young.physics.ucsc.edu</a:t>
            </a:r>
            <a:r>
              <a:rPr lang="en-US" dirty="0"/>
              <a:t>/150/</a:t>
            </a:r>
            <a:r>
              <a:rPr lang="en-US" dirty="0" err="1"/>
              <a:t>error_corr.pdf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38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2A80-0592-DF41-AF62-5379075AA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simulation of Clifford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D70DE-3E37-524E-A0C1-04EF9B0FA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175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070C0"/>
                </a:solidFill>
              </a:rPr>
              <a:t>Question:</a:t>
            </a:r>
            <a:r>
              <a:rPr lang="en-US" dirty="0">
                <a:solidFill>
                  <a:srgbClr val="0070C0"/>
                </a:solidFill>
              </a:rPr>
              <a:t> Given a classical description of a </a:t>
            </a:r>
            <a:r>
              <a:rPr lang="en-US" dirty="0">
                <a:solidFill>
                  <a:srgbClr val="FF0000"/>
                </a:solidFill>
              </a:rPr>
              <a:t>Clifford</a:t>
            </a:r>
            <a:r>
              <a:rPr lang="en-US" dirty="0">
                <a:solidFill>
                  <a:srgbClr val="0070C0"/>
                </a:solidFill>
              </a:rPr>
              <a:t> circuit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Can it be simulated efficiently on a classical computer?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FA6CFD-0187-144F-ABE3-C9B536CCF7B3}"/>
              </a:ext>
            </a:extLst>
          </p:cNvPr>
          <p:cNvGrpSpPr/>
          <p:nvPr/>
        </p:nvGrpSpPr>
        <p:grpSpPr>
          <a:xfrm>
            <a:off x="3709219" y="2428555"/>
            <a:ext cx="3416003" cy="3145478"/>
            <a:chOff x="3709219" y="2428555"/>
            <a:chExt cx="3416003" cy="3145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71168E4-CD4B-814D-9EE8-3A5D7F9E8282}"/>
                    </a:ext>
                  </a:extLst>
                </p:cNvPr>
                <p:cNvSpPr txBox="1"/>
                <p:nvPr/>
              </p:nvSpPr>
              <p:spPr>
                <a:xfrm>
                  <a:off x="3709219" y="3739684"/>
                  <a:ext cx="140109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71168E4-CD4B-814D-9EE8-3A5D7F9E82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219" y="3739684"/>
                  <a:ext cx="1401097" cy="523220"/>
                </a:xfrm>
                <a:prstGeom prst="rect">
                  <a:avLst/>
                </a:prstGeom>
                <a:blipFill>
                  <a:blip r:embed="rId2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B34EE3-7DE1-DD43-AF9A-AC44DE1D9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844"/>
            <a:stretch/>
          </p:blipFill>
          <p:spPr>
            <a:xfrm>
              <a:off x="4616246" y="2428555"/>
              <a:ext cx="2508976" cy="3145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028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2A80-0592-DF41-AF62-5379075AA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simulation of Clifford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D70DE-3E37-524E-A0C1-04EF9B0FA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175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070C0"/>
                </a:solidFill>
              </a:rPr>
              <a:t>Question:</a:t>
            </a:r>
            <a:r>
              <a:rPr lang="en-US" dirty="0">
                <a:solidFill>
                  <a:srgbClr val="0070C0"/>
                </a:solidFill>
              </a:rPr>
              <a:t> Given a classical description of a </a:t>
            </a:r>
            <a:r>
              <a:rPr lang="en-US" dirty="0">
                <a:solidFill>
                  <a:srgbClr val="FF0000"/>
                </a:solidFill>
              </a:rPr>
              <a:t>Clifford</a:t>
            </a:r>
            <a:r>
              <a:rPr lang="en-US" dirty="0">
                <a:solidFill>
                  <a:srgbClr val="0070C0"/>
                </a:solidFill>
              </a:rPr>
              <a:t> circuit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Can it be simulated efficiently on a classical computer?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E78EF8-4D48-BE45-ABAC-E20201514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8" y="2510332"/>
            <a:ext cx="11212643" cy="336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9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2A80-0592-DF41-AF62-5379075AA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simulation of quantum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D70DE-3E37-524E-A0C1-04EF9B0FA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175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070C0"/>
                </a:solidFill>
              </a:rPr>
              <a:t>Question:</a:t>
            </a:r>
            <a:r>
              <a:rPr lang="en-US" dirty="0">
                <a:solidFill>
                  <a:srgbClr val="0070C0"/>
                </a:solidFill>
              </a:rPr>
              <a:t> Given a classical description of a quantum circuit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Can it be simulated efficiently on a classical computer?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76EC1F-CA13-174D-949B-1165BE09493F}"/>
              </a:ext>
            </a:extLst>
          </p:cNvPr>
          <p:cNvGrpSpPr/>
          <p:nvPr/>
        </p:nvGrpSpPr>
        <p:grpSpPr>
          <a:xfrm>
            <a:off x="3709219" y="2428555"/>
            <a:ext cx="3416003" cy="3145478"/>
            <a:chOff x="3709219" y="2428555"/>
            <a:chExt cx="3416003" cy="3145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8857435-9B83-F340-BBE0-BB9978F3C380}"/>
                    </a:ext>
                  </a:extLst>
                </p:cNvPr>
                <p:cNvSpPr txBox="1"/>
                <p:nvPr/>
              </p:nvSpPr>
              <p:spPr>
                <a:xfrm>
                  <a:off x="3709219" y="3739684"/>
                  <a:ext cx="140109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8857435-9B83-F340-BBE0-BB9978F3C3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219" y="3739684"/>
                  <a:ext cx="1401097" cy="523220"/>
                </a:xfrm>
                <a:prstGeom prst="rect">
                  <a:avLst/>
                </a:prstGeom>
                <a:blipFill>
                  <a:blip r:embed="rId3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34D25D-746B-0642-B13C-88191D962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844"/>
            <a:stretch/>
          </p:blipFill>
          <p:spPr>
            <a:xfrm>
              <a:off x="4616246" y="2428555"/>
              <a:ext cx="2508976" cy="3145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2171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B7D736-277D-7F4C-9B64-A561DCB4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86" y="893413"/>
            <a:ext cx="105156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u="sng" dirty="0">
                <a:solidFill>
                  <a:schemeClr val="accent1"/>
                </a:solidFill>
              </a:rPr>
              <a:t>[</a:t>
            </a:r>
            <a:r>
              <a:rPr lang="en-CA" sz="5400" u="sng" dirty="0" err="1">
                <a:solidFill>
                  <a:schemeClr val="accent1"/>
                </a:solidFill>
              </a:rPr>
              <a:t>Gottesman-Knill</a:t>
            </a:r>
            <a:r>
              <a:rPr lang="en-CA" sz="5400" u="sng" dirty="0">
                <a:solidFill>
                  <a:schemeClr val="accent1"/>
                </a:solidFill>
              </a:rPr>
              <a:t> 98]:</a:t>
            </a:r>
            <a:r>
              <a:rPr lang="en-CA" sz="5400" dirty="0">
                <a:solidFill>
                  <a:schemeClr val="accent1"/>
                </a:solidFill>
              </a:rPr>
              <a:t> Yes. Clifford circuits can be efficiently simulated.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EBEEEA-423B-4641-BC80-2E1AB9528540}"/>
                  </a:ext>
                </a:extLst>
              </p:cNvPr>
              <p:cNvSpPr txBox="1"/>
              <p:nvPr/>
            </p:nvSpPr>
            <p:spPr>
              <a:xfrm>
                <a:off x="914400" y="3043003"/>
                <a:ext cx="10897849" cy="2657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... Strongly, weakly, and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/>
                  <a:t>-strongly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… Even the leftover state</a:t>
                </a:r>
                <a:r>
                  <a:rPr lang="en-US" sz="3600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CA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</m:den>
                    </m:f>
                    <m:d>
                      <m:dPr>
                        <m:endChr m:val="⟩"/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ctrlP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𝕀</m:t>
                            </m:r>
                          </m:e>
                        </m:d>
                        <m: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e>
                        <m:r>
                          <a:rPr lang="en-CA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0⋯</m:t>
                        </m:r>
                        <m: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3600" dirty="0"/>
              </a:p>
              <a:p>
                <a:r>
                  <a:rPr lang="en-US" sz="3600" dirty="0"/>
                  <a:t>can be computed (and represented) efficiently!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EBEEEA-423B-4641-BC80-2E1AB9528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043003"/>
                <a:ext cx="10897849" cy="2657907"/>
              </a:xfrm>
              <a:prstGeom prst="rect">
                <a:avLst/>
              </a:prstGeom>
              <a:blipFill>
                <a:blip r:embed="rId2"/>
                <a:stretch>
                  <a:fillRect l="-1746" t="-3333" b="-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95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EC1F-E4B3-6944-8360-1BAD9412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Clifford+T</a:t>
            </a:r>
            <a:r>
              <a:rPr lang="en-US" dirty="0"/>
              <a:t>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FEC23-F58A-D74D-A6F0-FEB37B0DE4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370" y="1460500"/>
                <a:ext cx="11535260" cy="5032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 err="1">
                    <a:solidFill>
                      <a:srgbClr val="FF0000"/>
                    </a:solidFill>
                  </a:rPr>
                  <a:t>Clifford+T</a:t>
                </a:r>
                <a:r>
                  <a:rPr lang="en-US" dirty="0">
                    <a:solidFill>
                      <a:srgbClr val="FF0000"/>
                    </a:solidFill>
                  </a:rPr>
                  <a:t> group</a:t>
                </a:r>
                <a:r>
                  <a:rPr lang="en-US" dirty="0"/>
                  <a:t> is the unitary group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ℂ</m:t>
                                </m:r>
                              </m:e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ℂ</m:t>
                                </m:r>
                              </m:e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generated by the </a:t>
                </a:r>
                <a:r>
                  <a:rPr lang="en-US" dirty="0">
                    <a:solidFill>
                      <a:srgbClr val="FF0000"/>
                    </a:solidFill>
                  </a:rPr>
                  <a:t>Clifford gates</a:t>
                </a:r>
              </a:p>
              <a:p>
                <a:pPr marL="0" indent="0">
                  <a:buNone/>
                </a:pPr>
                <a:endParaRPr lang="en-CA" sz="1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CA" i="1">
                          <a:latin typeface="Cambria Math" panose="02040503050406030204" pitchFamily="18" charset="0"/>
                        </a:rPr>
                        <m:t>     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CA" i="1">
                          <a:latin typeface="Cambria Math" panose="02040503050406030204" pitchFamily="18" charset="0"/>
                        </a:rPr>
                        <m:t>    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𝐶𝑁𝑂𝑇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  <a:r>
                  <a:rPr lang="en-US" dirty="0">
                    <a:solidFill>
                      <a:srgbClr val="FF0000"/>
                    </a:solidFill>
                  </a:rPr>
                  <a:t>T-gates</a:t>
                </a:r>
              </a:p>
              <a:p>
                <a:pPr marL="0" indent="0">
                  <a:buNone/>
                </a:pPr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FEC23-F58A-D74D-A6F0-FEB37B0DE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370" y="1460500"/>
                <a:ext cx="11535260" cy="5032375"/>
              </a:xfrm>
              <a:blipFill>
                <a:blip r:embed="rId2"/>
                <a:stretch>
                  <a:fillRect l="-1099" t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6DD9CA-D97E-404D-8564-00D6AA4B2C74}"/>
                  </a:ext>
                </a:extLst>
              </p:cNvPr>
              <p:cNvSpPr txBox="1"/>
              <p:nvPr/>
            </p:nvSpPr>
            <p:spPr>
              <a:xfrm>
                <a:off x="3135405" y="4354986"/>
                <a:ext cx="4950823" cy="82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80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CA" sz="28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6DD9CA-D97E-404D-8564-00D6AA4B2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405" y="4354986"/>
                <a:ext cx="4950823" cy="821763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907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2A80-0592-DF41-AF62-5379075AA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simulation of </a:t>
            </a:r>
            <a:r>
              <a:rPr lang="en-US" dirty="0" err="1"/>
              <a:t>Clifford+T</a:t>
            </a:r>
            <a:r>
              <a:rPr lang="en-US" dirty="0"/>
              <a:t>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D70DE-3E37-524E-A0C1-04EF9B0FA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175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070C0"/>
                </a:solidFill>
              </a:rPr>
              <a:t>Question:</a:t>
            </a:r>
            <a:r>
              <a:rPr lang="en-US" dirty="0">
                <a:solidFill>
                  <a:srgbClr val="0070C0"/>
                </a:solidFill>
              </a:rPr>
              <a:t> Given a classical description of a </a:t>
            </a:r>
            <a:r>
              <a:rPr lang="en-US" dirty="0" err="1">
                <a:solidFill>
                  <a:srgbClr val="FF0000"/>
                </a:solidFill>
              </a:rPr>
              <a:t>Clifford+T</a:t>
            </a:r>
            <a:r>
              <a:rPr lang="en-US" dirty="0">
                <a:solidFill>
                  <a:srgbClr val="0070C0"/>
                </a:solidFill>
              </a:rPr>
              <a:t> circuit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Can it be simulated efficiently on a classical computer?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3FA599-BB35-644A-AC63-130F24461057}"/>
              </a:ext>
            </a:extLst>
          </p:cNvPr>
          <p:cNvGrpSpPr/>
          <p:nvPr/>
        </p:nvGrpSpPr>
        <p:grpSpPr>
          <a:xfrm>
            <a:off x="214916" y="2891970"/>
            <a:ext cx="10347961" cy="2364580"/>
            <a:chOff x="659760" y="2941397"/>
            <a:chExt cx="10347961" cy="2364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8857435-9B83-F340-BBE0-BB9978F3C380}"/>
                    </a:ext>
                  </a:extLst>
                </p:cNvPr>
                <p:cNvSpPr txBox="1"/>
                <p:nvPr/>
              </p:nvSpPr>
              <p:spPr>
                <a:xfrm>
                  <a:off x="659760" y="3668279"/>
                  <a:ext cx="140109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8857435-9B83-F340-BBE0-BB9978F3C3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760" y="3668279"/>
                  <a:ext cx="1401097" cy="523220"/>
                </a:xfrm>
                <a:prstGeom prst="rect">
                  <a:avLst/>
                </a:prstGeom>
                <a:blipFill>
                  <a:blip r:embed="rId2"/>
                  <a:stretch>
                    <a:fillRect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34D25D-746B-0642-B13C-88191D962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844" r="71648"/>
            <a:stretch/>
          </p:blipFill>
          <p:spPr>
            <a:xfrm>
              <a:off x="1600366" y="3077020"/>
              <a:ext cx="293957" cy="1725661"/>
            </a:xfrm>
            <a:prstGeom prst="rect">
              <a:avLst/>
            </a:prstGeom>
          </p:spPr>
        </p:pic>
        <p:pic>
          <p:nvPicPr>
            <p:cNvPr id="3074" name="Picture 2" descr="The fault tolerant Clifford + T implementations of quantum logic gates... |  Download Scientific Diagram">
              <a:extLst>
                <a:ext uri="{FF2B5EF4-FFF2-40B4-BE49-F238E27FC236}">
                  <a16:creationId xmlns:a16="http://schemas.microsoft.com/office/drawing/2014/main" id="{17B599B3-EC47-9743-9660-864053B4A8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0" t="44188" r="1294" b="17934"/>
            <a:stretch/>
          </p:blipFill>
          <p:spPr bwMode="auto">
            <a:xfrm>
              <a:off x="1894323" y="2941397"/>
              <a:ext cx="8322502" cy="218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D77136-325A-7F4E-A6CC-578082129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456" r="4627"/>
            <a:stretch/>
          </p:blipFill>
          <p:spPr>
            <a:xfrm>
              <a:off x="10175547" y="3077021"/>
              <a:ext cx="832174" cy="2228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6756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0930-9159-B344-9D1D-3A2D47EA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1C8F3-D5F7-DB4F-907F-5A8385E1A5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69501"/>
                <a:ext cx="1236221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General framework: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Prepare</a:t>
                </a:r>
                <a:r>
                  <a:rPr lang="en-US" dirty="0"/>
                  <a:t> a computational basis state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|0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⋯0⟩∈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Apply </a:t>
                </a:r>
                <a:r>
                  <a:rPr lang="en-US" dirty="0"/>
                  <a:t>a small number of </a:t>
                </a:r>
                <a:r>
                  <a:rPr lang="en-US" dirty="0">
                    <a:solidFill>
                      <a:srgbClr val="FF0000"/>
                    </a:solidFill>
                  </a:rPr>
                  <a:t>Clifford+T</a:t>
                </a:r>
                <a:r>
                  <a:rPr lang="en-US" dirty="0"/>
                  <a:t> gates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|0⋯0⟩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Measure </a:t>
                </a:r>
                <a:r>
                  <a:rPr lang="en-US" dirty="0"/>
                  <a:t>in the computational basis. </a:t>
                </a:r>
                <a:r>
                  <a:rPr lang="en-CA" dirty="0"/>
                  <a:t>For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CA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⟨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0⋯0⟩</m:t>
                            </m:r>
                          </m:e>
                        </m:d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1C8F3-D5F7-DB4F-907F-5A8385E1A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69501"/>
                <a:ext cx="12362213" cy="4351338"/>
              </a:xfrm>
              <a:blipFill>
                <a:blip r:embed="rId2"/>
                <a:stretch>
                  <a:fillRect l="-112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7A0E04-EC13-344B-8379-6676B81491DB}"/>
                  </a:ext>
                </a:extLst>
              </p:cNvPr>
              <p:cNvSpPr txBox="1"/>
              <p:nvPr/>
            </p:nvSpPr>
            <p:spPr>
              <a:xfrm>
                <a:off x="343715" y="4586530"/>
                <a:ext cx="11848285" cy="1251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u="sng" dirty="0">
                    <a:solidFill>
                      <a:srgbClr val="0070C0"/>
                    </a:solidFill>
                  </a:rPr>
                  <a:t>Subtle power of quantum computer:</a:t>
                </a:r>
                <a:r>
                  <a:rPr lang="en-US" sz="3600" dirty="0">
                    <a:solidFill>
                      <a:srgbClr val="0070C0"/>
                    </a:solidFill>
                  </a:rPr>
                  <a:t> Can 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CA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CA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3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CA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accent1"/>
                    </a:solidFill>
                  </a:rPr>
                  <a:t> efficiently, and sample </a:t>
                </a:r>
                <a:r>
                  <a:rPr lang="en-CA" sz="3600" dirty="0">
                    <a:solidFill>
                      <a:srgbClr val="0070C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CA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CA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sSup>
                          <m:sSupPr>
                            <m:ctrlPr>
                              <a:rPr lang="en-CA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7A0E04-EC13-344B-8379-6676B8149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5" y="4586530"/>
                <a:ext cx="11848285" cy="1251240"/>
              </a:xfrm>
              <a:prstGeom prst="rect">
                <a:avLst/>
              </a:prstGeom>
              <a:blipFill>
                <a:blip r:embed="rId3"/>
                <a:stretch>
                  <a:fillRect l="-1497" t="-7000" b="-1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23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BB32-F6DE-0C4A-A665-8AFFB736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This talk: Classical simulation of </a:t>
            </a:r>
            <a:r>
              <a:rPr lang="en-US" dirty="0" err="1"/>
              <a:t>Clifford+T</a:t>
            </a:r>
            <a:r>
              <a:rPr lang="en-US" dirty="0"/>
              <a:t> circuits via </a:t>
            </a:r>
            <a:r>
              <a:rPr lang="en-US" dirty="0">
                <a:solidFill>
                  <a:schemeClr val="accent1"/>
                </a:solidFill>
              </a:rPr>
              <a:t>stabilizer rank</a:t>
            </a:r>
          </a:p>
        </p:txBody>
      </p:sp>
    </p:spTree>
    <p:extLst>
      <p:ext uri="{BB962C8B-B14F-4D97-AF65-F5344CB8AC3E}">
        <p14:creationId xmlns:p14="http://schemas.microsoft.com/office/powerpoint/2010/main" val="741815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95128-90DB-AC44-9DB6-6276B53C7B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2753" y="1127569"/>
                <a:ext cx="10515600" cy="5552301"/>
              </a:xfrm>
            </p:spPr>
            <p:txBody>
              <a:bodyPr/>
              <a:lstStyle/>
              <a:p>
                <a:r>
                  <a:rPr lang="en-US" dirty="0"/>
                  <a:t>A state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⟩∈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ℂ</m:t>
                                </m:r>
                              </m:e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stabilizer state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CA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some Clifford circuit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stabilizer rank </a:t>
                </a:r>
                <a:r>
                  <a:rPr lang="en-US" dirty="0"/>
                  <a:t>of a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CA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ℂ</m:t>
                                </m:r>
                              </m:e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denoted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⟩)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is the minimum number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which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CA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dirty="0"/>
                  <a:t>  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stabilizer states.</a:t>
                </a:r>
              </a:p>
              <a:p>
                <a:endParaRPr lang="en-US" sz="1100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-approximate stabilizer rank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CA" i="1"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⟩)=</m:t>
                      </m:r>
                      <m:r>
                        <m:rPr>
                          <m:sty m:val="p"/>
                        </m:rPr>
                        <a:rPr lang="en-CA" i="1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⟩):</m:t>
                      </m:r>
                      <m:d>
                        <m:dPr>
                          <m:begChr m:val="‖"/>
                          <m:endChr m:val="‖"/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  <m:r>
                        <a:rPr lang="en-CA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C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95128-90DB-AC44-9DB6-6276B53C7B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2753" y="1127569"/>
                <a:ext cx="10515600" cy="5552301"/>
              </a:xfrm>
              <a:blipFill>
                <a:blip r:embed="rId2"/>
                <a:stretch>
                  <a:fillRect l="-1206" t="-1595" b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7B9197E6-BE44-8C4F-AF39-30422C270730}"/>
              </a:ext>
            </a:extLst>
          </p:cNvPr>
          <p:cNvSpPr txBox="1">
            <a:spLocks/>
          </p:cNvSpPr>
          <p:nvPr/>
        </p:nvSpPr>
        <p:spPr>
          <a:xfrm>
            <a:off x="85846" y="-209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Stabilizer rank</a:t>
            </a:r>
          </a:p>
        </p:txBody>
      </p:sp>
    </p:spTree>
    <p:extLst>
      <p:ext uri="{BB962C8B-B14F-4D97-AF65-F5344CB8AC3E}">
        <p14:creationId xmlns:p14="http://schemas.microsoft.com/office/powerpoint/2010/main" val="72483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875C-4A7A-3C40-B9CA-B99813E1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6" y="-20916"/>
            <a:ext cx="10515600" cy="1325563"/>
          </a:xfrm>
        </p:spPr>
        <p:txBody>
          <a:bodyPr/>
          <a:lstStyle/>
          <a:p>
            <a:r>
              <a:rPr lang="en-US" dirty="0"/>
              <a:t>Stabilizer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2839680-3D68-4B40-8721-52CB5FD321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391" y="1304647"/>
                <a:ext cx="11958609" cy="56741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[</a:t>
                </a:r>
                <a:r>
                  <a:rPr lang="en-US" u="sng" dirty="0" err="1"/>
                  <a:t>Bravyi</a:t>
                </a:r>
                <a:r>
                  <a:rPr lang="en-US" u="sng" dirty="0"/>
                  <a:t>-Smith-Smolin 16, </a:t>
                </a:r>
                <a:r>
                  <a:rPr lang="en-US" u="sng" dirty="0" err="1"/>
                  <a:t>Bravyi-Gosset</a:t>
                </a:r>
                <a:r>
                  <a:rPr lang="en-US" u="sng" dirty="0"/>
                  <a:t> 16]:</a:t>
                </a:r>
                <a:r>
                  <a:rPr lang="en-US" dirty="0"/>
                  <a:t> A </a:t>
                </a:r>
                <a:r>
                  <a:rPr lang="en-US" dirty="0" err="1"/>
                  <a:t>Clifford+T</a:t>
                </a:r>
                <a:r>
                  <a:rPr lang="en-US" dirty="0"/>
                  <a:t> circuit with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T-gates</a:t>
                </a:r>
              </a:p>
              <a:p>
                <a:pPr marL="0" indent="0">
                  <a:buNone/>
                </a:pPr>
                <a:r>
                  <a:rPr lang="en-US" dirty="0"/>
                  <a:t>can be simulated…</a:t>
                </a:r>
              </a:p>
              <a:p>
                <a:pPr marL="0" indent="0">
                  <a:buNone/>
                </a:pPr>
                <a:endParaRPr lang="en-US" sz="1100" u="sng" dirty="0"/>
              </a:p>
              <a:p>
                <a:r>
                  <a:rPr lang="en-US" u="sng" dirty="0"/>
                  <a:t>Strongly</a:t>
                </a:r>
                <a:r>
                  <a:rPr lang="en-US" dirty="0"/>
                  <a:t> with cost </a:t>
                </a:r>
                <a:r>
                  <a:rPr lang="en-US" dirty="0">
                    <a:solidFill>
                      <a:schemeClr val="accent1"/>
                    </a:solidFill>
                  </a:rPr>
                  <a:t>quadratic in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CA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sz="2400" dirty="0"/>
                  <a:t>Compute </a:t>
                </a:r>
                <a14:m>
                  <m:oMath xmlns:m="http://schemas.openxmlformats.org/officeDocument/2006/math">
                    <m:r>
                      <a:rPr lang="en-CA" sz="24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CA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1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1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bar>
                  </m:oMath>
                </a14:m>
                <a:r>
                  <a:rPr lang="en-US" u="sng" dirty="0"/>
                  <a:t>-Strongly</a:t>
                </a:r>
                <a:r>
                  <a:rPr lang="en-US" dirty="0"/>
                  <a:t> with cost </a:t>
                </a:r>
                <a:r>
                  <a:rPr lang="en-US" dirty="0">
                    <a:solidFill>
                      <a:schemeClr val="accent1"/>
                    </a:solidFill>
                  </a:rPr>
                  <a:t>linear in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CA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</a:t>
                </a:r>
                <a:r>
                  <a:rPr lang="en-US" sz="2400" dirty="0"/>
                  <a:t>Find a probability vector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CA" sz="240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CA" sz="24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40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40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000" dirty="0"/>
              </a:p>
              <a:p>
                <a:endParaRPr lang="en-US" sz="1100" u="sng" dirty="0">
                  <a:solidFill>
                    <a:srgbClr val="FF0000"/>
                  </a:solidFill>
                </a:endParaRPr>
              </a:p>
              <a:p>
                <a:endParaRPr lang="en-US" sz="1100" u="sng" dirty="0">
                  <a:solidFill>
                    <a:srgbClr val="FF0000"/>
                  </a:solidFill>
                </a:endParaRPr>
              </a:p>
              <a:p>
                <a:r>
                  <a:rPr lang="en-US" u="sng" dirty="0"/>
                  <a:t>Weakly</a:t>
                </a:r>
                <a:r>
                  <a:rPr lang="en-US" dirty="0"/>
                  <a:t> with cost </a:t>
                </a:r>
                <a:r>
                  <a:rPr lang="en-US" dirty="0">
                    <a:solidFill>
                      <a:schemeClr val="accent1"/>
                    </a:solidFill>
                  </a:rPr>
                  <a:t>linear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u="sng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sz="2400" dirty="0"/>
                  <a:t>Sample elements of </a:t>
                </a:r>
                <a14:m>
                  <m:oMath xmlns:m="http://schemas.openxmlformats.org/officeDocument/2006/math"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CA" sz="24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 from </a:t>
                </a:r>
                <a:r>
                  <a:rPr lang="en-CA" sz="2400" dirty="0"/>
                  <a:t>a probability distribution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/>
                  <a:t> such that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CA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40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CA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sz="240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en-CA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4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40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2839680-3D68-4B40-8721-52CB5FD32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91" y="1304647"/>
                <a:ext cx="11958609" cy="5674118"/>
              </a:xfrm>
              <a:prstGeom prst="rect">
                <a:avLst/>
              </a:prstGeom>
              <a:blipFill>
                <a:blip r:embed="rId2"/>
                <a:stretch>
                  <a:fillRect l="-1060" t="-2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E266E4-DE37-4846-BB7A-CDEA823C10A3}"/>
              </a:ext>
            </a:extLst>
          </p:cNvPr>
          <p:cNvCxnSpPr>
            <a:cxnSpLocks/>
          </p:cNvCxnSpPr>
          <p:nvPr/>
        </p:nvCxnSpPr>
        <p:spPr>
          <a:xfrm flipH="1">
            <a:off x="5636871" y="882904"/>
            <a:ext cx="1339772" cy="1573261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E9BF2F-6279-A441-9A37-DCCA74CF097C}"/>
                  </a:ext>
                </a:extLst>
              </p:cNvPr>
              <p:cNvSpPr txBox="1"/>
              <p:nvPr/>
            </p:nvSpPr>
            <p:spPr>
              <a:xfrm>
                <a:off x="6668103" y="348078"/>
                <a:ext cx="5612732" cy="534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CA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CA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CA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CA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CA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CA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CA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⟩"/>
                          <m:ctrlPr>
                            <a:rPr lang="en-CA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CA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+2.41|1⟩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E9BF2F-6279-A441-9A37-DCCA74CF0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103" y="348078"/>
                <a:ext cx="5612732" cy="534826"/>
              </a:xfrm>
              <a:prstGeom prst="rect">
                <a:avLst/>
              </a:prstGeom>
              <a:blipFill>
                <a:blip r:embed="rId3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8D27EF5-8ACE-4842-9CA0-DF37CCC621A7}"/>
              </a:ext>
            </a:extLst>
          </p:cNvPr>
          <p:cNvGrpSpPr/>
          <p:nvPr/>
        </p:nvGrpSpPr>
        <p:grpSpPr>
          <a:xfrm>
            <a:off x="6251488" y="1892713"/>
            <a:ext cx="5838905" cy="2338517"/>
            <a:chOff x="3656065" y="2428555"/>
            <a:chExt cx="8205252" cy="3145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ABBA2CD-0531-404B-A2E4-3DF83828FE97}"/>
                    </a:ext>
                  </a:extLst>
                </p:cNvPr>
                <p:cNvSpPr txBox="1"/>
                <p:nvPr/>
              </p:nvSpPr>
              <p:spPr>
                <a:xfrm>
                  <a:off x="3656065" y="3660236"/>
                  <a:ext cx="1401097" cy="6209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ABBA2CD-0531-404B-A2E4-3DF83828FE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6065" y="3660236"/>
                  <a:ext cx="1401097" cy="620974"/>
                </a:xfrm>
                <a:prstGeom prst="rect">
                  <a:avLst/>
                </a:prstGeom>
                <a:blipFill>
                  <a:blip r:embed="rId4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DB9458A-3191-5047-95CD-2CE50DD517CD}"/>
                </a:ext>
              </a:extLst>
            </p:cNvPr>
            <p:cNvGrpSpPr/>
            <p:nvPr/>
          </p:nvGrpSpPr>
          <p:grpSpPr>
            <a:xfrm>
              <a:off x="4616246" y="2428555"/>
              <a:ext cx="7245071" cy="3145478"/>
              <a:chOff x="4616246" y="2428555"/>
              <a:chExt cx="7245071" cy="3145478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D6890BF-A577-0F45-9BFC-A753D93E0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8844"/>
              <a:stretch/>
            </p:blipFill>
            <p:spPr>
              <a:xfrm>
                <a:off x="4616246" y="2428555"/>
                <a:ext cx="2508976" cy="314547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E68712F1-5D2C-6E46-941D-6FD1233CB0C7}"/>
                      </a:ext>
                    </a:extLst>
                  </p:cNvPr>
                  <p:cNvSpPr txBox="1"/>
                  <p:nvPr/>
                </p:nvSpPr>
                <p:spPr>
                  <a:xfrm>
                    <a:off x="7407106" y="2912136"/>
                    <a:ext cx="2834936" cy="6304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CA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0,1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CA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E68712F1-5D2C-6E46-941D-6FD1233CB0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7106" y="2912136"/>
                    <a:ext cx="2834936" cy="63046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A5A84C5-7902-524F-87C7-68967B92B51A}"/>
                      </a:ext>
                    </a:extLst>
                  </p:cNvPr>
                  <p:cNvSpPr txBox="1"/>
                  <p:nvPr/>
                </p:nvSpPr>
                <p:spPr>
                  <a:xfrm>
                    <a:off x="6311689" y="4247197"/>
                    <a:ext cx="5549628" cy="6415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C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C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=||(</m:t>
                          </m:r>
                          <m:d>
                            <m:dPr>
                              <m:begChr m:val="⟨"/>
                              <m:ctrlPr>
                                <a:rPr lang="en-C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C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C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</m:e>
                          </m:d>
                          <m:r>
                            <a:rPr lang="en-C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sSup>
                            <m:sSupPr>
                              <m:ctrlPr>
                                <a:rPr lang="en-CA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CA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CA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CA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||</m:t>
                              </m:r>
                            </m:e>
                            <m:sup>
                              <m:r>
                                <a:rPr lang="en-CA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A5A84C5-7902-524F-87C7-68967B92B5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1689" y="4247197"/>
                    <a:ext cx="5549628" cy="6415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22" b="-179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52370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E3D1-148A-F34C-BEF1-EF727266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idea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B3BA9-1206-D54E-BA08-084F368E7E7F}"/>
              </a:ext>
            </a:extLst>
          </p:cNvPr>
          <p:cNvGrpSpPr/>
          <p:nvPr/>
        </p:nvGrpSpPr>
        <p:grpSpPr>
          <a:xfrm>
            <a:off x="838200" y="2074020"/>
            <a:ext cx="6675007" cy="1522521"/>
            <a:chOff x="205691" y="4717130"/>
            <a:chExt cx="6675007" cy="15225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7EF263-7FEA-604A-8ADA-DA1C60F05A34}"/>
                </a:ext>
              </a:extLst>
            </p:cNvPr>
            <p:cNvGrpSpPr/>
            <p:nvPr/>
          </p:nvGrpSpPr>
          <p:grpSpPr>
            <a:xfrm>
              <a:off x="205691" y="4717130"/>
              <a:ext cx="6414183" cy="1522521"/>
              <a:chOff x="1812817" y="4735123"/>
              <a:chExt cx="6414183" cy="152252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A9C6EDA-9E27-554A-B196-3B1A4EDF18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217" t="13904" r="7393" b="20031"/>
              <a:stretch/>
            </p:blipFill>
            <p:spPr>
              <a:xfrm>
                <a:off x="1812817" y="4735123"/>
                <a:ext cx="6414183" cy="1522521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E46748-DD72-2145-B89C-1A3176B0853D}"/>
                  </a:ext>
                </a:extLst>
              </p:cNvPr>
              <p:cNvSpPr/>
              <p:nvPr/>
            </p:nvSpPr>
            <p:spPr>
              <a:xfrm>
                <a:off x="6437870" y="5428654"/>
                <a:ext cx="1495369" cy="7373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0C73A70-B0C9-8049-A517-58D97BADB6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37874" y="5914755"/>
                <a:ext cx="44089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F5EF02F-38C7-E941-B7BA-BAC429A7EACB}"/>
                      </a:ext>
                    </a:extLst>
                  </p:cNvPr>
                  <p:cNvSpPr txBox="1"/>
                  <p:nvPr/>
                </p:nvSpPr>
                <p:spPr>
                  <a:xfrm>
                    <a:off x="6666258" y="5625646"/>
                    <a:ext cx="14074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CA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⟨1|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F5EF02F-38C7-E941-B7BA-BAC429A7EA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6258" y="5625646"/>
                    <a:ext cx="1407471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90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CF5EEB-58A7-864E-9C0C-F5F56DA6E694}"/>
                </a:ext>
              </a:extLst>
            </p:cNvPr>
            <p:cNvSpPr/>
            <p:nvPr/>
          </p:nvSpPr>
          <p:spPr>
            <a:xfrm>
              <a:off x="2412459" y="5474266"/>
              <a:ext cx="856035" cy="6337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AE1D3F-A37B-7B48-AA33-671B2554B0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4936" y="5896762"/>
              <a:ext cx="106356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D042959-DFFD-DA47-92F1-C29F68098D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6349" y="5206099"/>
              <a:ext cx="11219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79E646-C918-574D-884A-741BDE4083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9763" y="5206099"/>
              <a:ext cx="68093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D0036C4-EE31-384A-B1EE-C9E882869BA2}"/>
                    </a:ext>
                  </a:extLst>
                </p:cNvPr>
                <p:cNvSpPr txBox="1"/>
                <p:nvPr/>
              </p:nvSpPr>
              <p:spPr>
                <a:xfrm>
                  <a:off x="1251827" y="5607653"/>
                  <a:ext cx="14074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D0036C4-EE31-384A-B1EE-C9E882869B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1827" y="5607653"/>
                  <a:ext cx="1407471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90B910-D3AD-CB42-A706-D02DEBD606BA}"/>
              </a:ext>
            </a:extLst>
          </p:cNvPr>
          <p:cNvGrpSpPr/>
          <p:nvPr/>
        </p:nvGrpSpPr>
        <p:grpSpPr>
          <a:xfrm>
            <a:off x="7209738" y="72985"/>
            <a:ext cx="4826725" cy="6712029"/>
            <a:chOff x="7177007" y="102146"/>
            <a:chExt cx="4826725" cy="67120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589846A-E412-6C4E-89E3-71A063A3B17C}"/>
                </a:ext>
              </a:extLst>
            </p:cNvPr>
            <p:cNvGrpSpPr/>
            <p:nvPr/>
          </p:nvGrpSpPr>
          <p:grpSpPr>
            <a:xfrm>
              <a:off x="7177007" y="3117420"/>
              <a:ext cx="4529181" cy="3696755"/>
              <a:chOff x="6972825" y="3156590"/>
              <a:chExt cx="4529181" cy="3696755"/>
            </a:xfrm>
          </p:grpSpPr>
          <p:sp>
            <p:nvSpPr>
              <p:cNvPr id="32" name="Equal 31">
                <a:extLst>
                  <a:ext uri="{FF2B5EF4-FFF2-40B4-BE49-F238E27FC236}">
                    <a16:creationId xmlns:a16="http://schemas.microsoft.com/office/drawing/2014/main" id="{CBD8637C-C79F-7D4F-9C23-DE9D60E56D4C}"/>
                  </a:ext>
                </a:extLst>
              </p:cNvPr>
              <p:cNvSpPr/>
              <p:nvPr/>
            </p:nvSpPr>
            <p:spPr>
              <a:xfrm rot="5400000">
                <a:off x="9783519" y="3156590"/>
                <a:ext cx="655093" cy="655093"/>
              </a:xfrm>
              <a:prstGeom prst="mathEqual">
                <a:avLst>
                  <a:gd name="adj1" fmla="val 17270"/>
                  <a:gd name="adj2" fmla="val 20093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111E42A-8D26-B845-AE7F-E07C8A59EBF4}"/>
                  </a:ext>
                </a:extLst>
              </p:cNvPr>
              <p:cNvGrpSpPr/>
              <p:nvPr/>
            </p:nvGrpSpPr>
            <p:grpSpPr>
              <a:xfrm>
                <a:off x="6972825" y="3720743"/>
                <a:ext cx="4529181" cy="3132602"/>
                <a:chOff x="6972825" y="3720743"/>
                <a:chExt cx="4529181" cy="3132602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F28CFAC9-D0A9-2B4B-BFB1-836551D5152E}"/>
                    </a:ext>
                  </a:extLst>
                </p:cNvPr>
                <p:cNvGrpSpPr/>
                <p:nvPr/>
              </p:nvGrpSpPr>
              <p:grpSpPr>
                <a:xfrm>
                  <a:off x="6972825" y="3720743"/>
                  <a:ext cx="4529181" cy="3132602"/>
                  <a:chOff x="2578796" y="2428555"/>
                  <a:chExt cx="4508669" cy="31454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4F634C27-F3F9-B64B-8F3E-889A730877C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78796" y="3774121"/>
                        <a:ext cx="2105680" cy="5433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CA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CA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sz="2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4F634C27-F3F9-B64B-8F3E-889A730877C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78796" y="3774121"/>
                        <a:ext cx="2105680" cy="543334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1395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DB441B86-16F3-EB47-9D22-818A658433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18843" r="1222"/>
                  <a:stretch/>
                </p:blipFill>
                <p:spPr>
                  <a:xfrm>
                    <a:off x="4616246" y="2428555"/>
                    <a:ext cx="2471219" cy="3145478"/>
                  </a:xfrm>
                  <a:prstGeom prst="rect">
                    <a:avLst/>
                  </a:prstGeom>
                </p:spPr>
              </p:pic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72C549DA-211E-3B44-8FDA-F020EAC1D1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64795" y="4799191"/>
                      <a:ext cx="369671" cy="8520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4400" b="0" i="1" smtClean="0">
                                <a:latin typeface="Cambria Math" panose="02040503050406030204" pitchFamily="18" charset="0"/>
                              </a:rPr>
                              <m:t> ̃</m:t>
                            </m:r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72C549DA-211E-3B44-8FDA-F020EAC1D1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64795" y="4799191"/>
                      <a:ext cx="369671" cy="85209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56667" t="-4412" r="-56667" b="-3382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6B2A48-C086-4949-980C-D852EED25DDF}"/>
                  </a:ext>
                </a:extLst>
              </p:cNvPr>
              <p:cNvSpPr txBox="1"/>
              <p:nvPr/>
            </p:nvSpPr>
            <p:spPr>
              <a:xfrm>
                <a:off x="10598604" y="6369991"/>
                <a:ext cx="6678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Cliff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FAEAD9AD-5223-4149-A33F-A6250DCA9C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96425" y="5556935"/>
                <a:ext cx="364232" cy="831508"/>
              </a:xfrm>
              <a:prstGeom prst="straightConnector1">
                <a:avLst/>
              </a:prstGeom>
              <a:ln w="476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7B7107-50DB-A248-8432-85F9A59DAAC0}"/>
                </a:ext>
              </a:extLst>
            </p:cNvPr>
            <p:cNvGrpSpPr/>
            <p:nvPr/>
          </p:nvGrpSpPr>
          <p:grpSpPr>
            <a:xfrm>
              <a:off x="8234636" y="102146"/>
              <a:ext cx="3769096" cy="5350885"/>
              <a:chOff x="8234636" y="102146"/>
              <a:chExt cx="3769096" cy="535088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2571234-2726-BF43-ABE9-EF25E6735B01}"/>
                  </a:ext>
                </a:extLst>
              </p:cNvPr>
              <p:cNvGrpSpPr/>
              <p:nvPr/>
            </p:nvGrpSpPr>
            <p:grpSpPr>
              <a:xfrm>
                <a:off x="8234636" y="102146"/>
                <a:ext cx="3769096" cy="3256286"/>
                <a:chOff x="8064664" y="76620"/>
                <a:chExt cx="3769096" cy="3256286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BB18261D-E6FA-9E4E-ACF7-E1728985C020}"/>
                    </a:ext>
                  </a:extLst>
                </p:cNvPr>
                <p:cNvGrpSpPr/>
                <p:nvPr/>
              </p:nvGrpSpPr>
              <p:grpSpPr>
                <a:xfrm>
                  <a:off x="8064664" y="76620"/>
                  <a:ext cx="3471552" cy="3132602"/>
                  <a:chOff x="3656065" y="2428555"/>
                  <a:chExt cx="3455830" cy="31454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B4E8F64E-9BD7-4448-BAC3-A02C42CE3B4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56065" y="3660236"/>
                        <a:ext cx="1401097" cy="52537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|0⟩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B4E8F64E-9BD7-4448-BAC3-A02C42CE3B4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56065" y="3660236"/>
                        <a:ext cx="1401097" cy="525371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904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E122F953-7878-C345-A4D2-4E93B11437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18843" r="431"/>
                  <a:stretch/>
                </p:blipFill>
                <p:spPr>
                  <a:xfrm>
                    <a:off x="4616245" y="2428555"/>
                    <a:ext cx="2495650" cy="3145478"/>
                  </a:xfrm>
                  <a:prstGeom prst="rect">
                    <a:avLst/>
                  </a:prstGeom>
                </p:spPr>
              </p:pic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CF0F477B-AB66-3A44-8CDD-18387A9F83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05398" y="2871241"/>
                      <a:ext cx="132836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Cliff+ </a:t>
                      </a:r>
                      <a14:m>
                        <m:oMath xmlns:m="http://schemas.openxmlformats.org/officeDocument/2006/math"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a14:m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T</a:t>
                      </a: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CF0F477B-AB66-3A44-8CDD-18387A9F83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5398" y="2871241"/>
                      <a:ext cx="1328362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7619" t="-7895" r="-3810" b="-289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4FF1DA5E-948A-8442-A19B-16222219A9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279804" y="1906869"/>
                  <a:ext cx="383226" cy="964372"/>
                </a:xfrm>
                <a:prstGeom prst="straightConnector1">
                  <a:avLst/>
                </a:prstGeom>
                <a:ln w="476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D525BE0-C614-C84F-8D90-EE913F04D4B8}"/>
                  </a:ext>
                </a:extLst>
              </p:cNvPr>
              <p:cNvSpPr/>
              <p:nvPr/>
            </p:nvSpPr>
            <p:spPr>
              <a:xfrm>
                <a:off x="10071331" y="4329909"/>
                <a:ext cx="480687" cy="11005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B5E0CAD9-A86D-774A-801F-B1A7768FA12D}"/>
                      </a:ext>
                    </a:extLst>
                  </p:cNvPr>
                  <p:cNvSpPr txBox="1"/>
                  <p:nvPr/>
                </p:nvSpPr>
                <p:spPr>
                  <a:xfrm>
                    <a:off x="10004495" y="4919102"/>
                    <a:ext cx="688112" cy="5339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̃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B5E0CAD9-A86D-774A-801F-B1A7768FA1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04495" y="4919102"/>
                    <a:ext cx="688112" cy="53392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8FD5C4-ADA4-C04B-B105-197A51A68C02}"/>
                  </a:ext>
                </a:extLst>
              </p:cNvPr>
              <p:cNvSpPr/>
              <p:nvPr/>
            </p:nvSpPr>
            <p:spPr>
              <a:xfrm>
                <a:off x="10071289" y="751974"/>
                <a:ext cx="480687" cy="11005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6A21E481-09F0-3547-9142-8DCE8E02BE83}"/>
                      </a:ext>
                    </a:extLst>
                  </p:cNvPr>
                  <p:cNvSpPr txBox="1"/>
                  <p:nvPr/>
                </p:nvSpPr>
                <p:spPr>
                  <a:xfrm>
                    <a:off x="10010010" y="1443811"/>
                    <a:ext cx="68811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6A21E481-09F0-3547-9142-8DCE8E02BE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10010" y="1443811"/>
                    <a:ext cx="688112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88960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E3D1-148A-F34C-BEF1-EF727266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idea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71E157-23E7-7440-89D6-27D88A7DE609}"/>
              </a:ext>
            </a:extLst>
          </p:cNvPr>
          <p:cNvSpPr/>
          <p:nvPr/>
        </p:nvSpPr>
        <p:spPr>
          <a:xfrm>
            <a:off x="3604035" y="283875"/>
            <a:ext cx="5561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u="sng" dirty="0">
                <a:solidFill>
                  <a:schemeClr val="accent1"/>
                </a:solidFill>
              </a:rPr>
              <a:t>[GK98]:</a:t>
            </a:r>
            <a:r>
              <a:rPr lang="en-CA" sz="3600" dirty="0">
                <a:solidFill>
                  <a:schemeClr val="accent1"/>
                </a:solidFill>
              </a:rPr>
              <a:t> Clifford circuits can be efficiently simulated.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578AED-B503-0947-A697-B65FE99FE40E}"/>
              </a:ext>
            </a:extLst>
          </p:cNvPr>
          <p:cNvGrpSpPr/>
          <p:nvPr/>
        </p:nvGrpSpPr>
        <p:grpSpPr>
          <a:xfrm>
            <a:off x="695018" y="1856020"/>
            <a:ext cx="6851754" cy="881435"/>
            <a:chOff x="838200" y="3770164"/>
            <a:chExt cx="6851754" cy="8814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B4871EA-442D-7C48-875E-62E6FB9CEA45}"/>
                    </a:ext>
                  </a:extLst>
                </p:cNvPr>
                <p:cNvSpPr txBox="1"/>
                <p:nvPr/>
              </p:nvSpPr>
              <p:spPr>
                <a:xfrm>
                  <a:off x="1441638" y="3900413"/>
                  <a:ext cx="6248316" cy="620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⊗⟨1|)</m:t>
                        </m:r>
                        <m:sSub>
                          <m:sSub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CA" sz="3200" b="0" i="0" smtClean="0">
                                <a:latin typeface="Cambria Math" panose="02040503050406030204" pitchFamily="18" charset="0"/>
                              </a:rPr>
                              <m:t>Cliff</m:t>
                            </m:r>
                          </m:sub>
                        </m:s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⊗|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⟩)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B4871EA-442D-7C48-875E-62E6FB9CEA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638" y="3900413"/>
                  <a:ext cx="6248316" cy="620939"/>
                </a:xfrm>
                <a:prstGeom prst="rect">
                  <a:avLst/>
                </a:prstGeom>
                <a:blipFill>
                  <a:blip r:embed="rId10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E8660DE-2BF9-1F45-AC8A-2984C337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8200" y="3770164"/>
              <a:ext cx="1359321" cy="88143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FE1702C-C849-2F4E-A8DE-085CCA47A769}"/>
              </a:ext>
            </a:extLst>
          </p:cNvPr>
          <p:cNvGrpSpPr/>
          <p:nvPr/>
        </p:nvGrpSpPr>
        <p:grpSpPr>
          <a:xfrm>
            <a:off x="871765" y="3208339"/>
            <a:ext cx="6675007" cy="1522521"/>
            <a:chOff x="871765" y="3208339"/>
            <a:chExt cx="6675007" cy="15225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7B3BA9-1206-D54E-BA08-084F368E7E7F}"/>
                </a:ext>
              </a:extLst>
            </p:cNvPr>
            <p:cNvGrpSpPr/>
            <p:nvPr/>
          </p:nvGrpSpPr>
          <p:grpSpPr>
            <a:xfrm>
              <a:off x="871765" y="3208339"/>
              <a:ext cx="6675007" cy="1522521"/>
              <a:chOff x="205691" y="4717130"/>
              <a:chExt cx="6675007" cy="152252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87EF263-7FEA-604A-8ADA-DA1C60F05A34}"/>
                  </a:ext>
                </a:extLst>
              </p:cNvPr>
              <p:cNvGrpSpPr/>
              <p:nvPr/>
            </p:nvGrpSpPr>
            <p:grpSpPr>
              <a:xfrm>
                <a:off x="205691" y="4717130"/>
                <a:ext cx="6414183" cy="1522521"/>
                <a:chOff x="1812817" y="4735123"/>
                <a:chExt cx="6414183" cy="1522521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9A9C6EDA-9E27-554A-B196-3B1A4EDF1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l="5217" t="13904" r="7393" b="20031"/>
                <a:stretch/>
              </p:blipFill>
              <p:spPr>
                <a:xfrm>
                  <a:off x="1812817" y="4735123"/>
                  <a:ext cx="6414183" cy="1522521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4E46748-DD72-2145-B89C-1A3176B0853D}"/>
                    </a:ext>
                  </a:extLst>
                </p:cNvPr>
                <p:cNvSpPr/>
                <p:nvPr/>
              </p:nvSpPr>
              <p:spPr>
                <a:xfrm>
                  <a:off x="6437870" y="5428654"/>
                  <a:ext cx="1495369" cy="73736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60C73A70-B0C9-8049-A517-58D97BADB6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37874" y="5914755"/>
                  <a:ext cx="44089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3F5EF02F-38C7-E941-B7BA-BAC429A7EA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95016" y="5642802"/>
                      <a:ext cx="140747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sz="2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oMath>
                        </m:oMathPara>
                      </a14:m>
                      <a:endParaRPr lang="en-US" sz="2800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3F5EF02F-38C7-E941-B7BA-BAC429A7EA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95016" y="5642802"/>
                      <a:ext cx="1407471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9CF5EEB-58A7-864E-9C0C-F5F56DA6E694}"/>
                  </a:ext>
                </a:extLst>
              </p:cNvPr>
              <p:cNvSpPr/>
              <p:nvPr/>
            </p:nvSpPr>
            <p:spPr>
              <a:xfrm>
                <a:off x="2412459" y="5474266"/>
                <a:ext cx="856035" cy="6337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AAE1D3F-A37B-7B48-AA33-671B2554B0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38274" y="5896762"/>
                <a:ext cx="230222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D042959-DFFD-DA47-92F1-C29F68098D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16349" y="5206099"/>
                <a:ext cx="112192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279E646-C918-574D-884A-741BDE4083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99763" y="5206099"/>
                <a:ext cx="68093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CD0036C4-EE31-384A-B1EE-C9E882869BA2}"/>
                      </a:ext>
                    </a:extLst>
                  </p:cNvPr>
                  <p:cNvSpPr txBox="1"/>
                  <p:nvPr/>
                </p:nvSpPr>
                <p:spPr>
                  <a:xfrm>
                    <a:off x="2005311" y="5589432"/>
                    <a:ext cx="14074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80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⟩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CD0036C4-EE31-384A-B1EE-C9E882869B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5311" y="5589432"/>
                    <a:ext cx="1407471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0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4678A19-CB28-9B44-B001-CEC25408F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72066" r="3277" b="76513"/>
            <a:stretch/>
          </p:blipFill>
          <p:spPr>
            <a:xfrm>
              <a:off x="5702062" y="4098569"/>
              <a:ext cx="542440" cy="54924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471EAF-54F6-9246-B90F-DC86B411EF09}"/>
                  </a:ext>
                </a:extLst>
              </p:cNvPr>
              <p:cNvSpPr txBox="1"/>
              <p:nvPr/>
            </p:nvSpPr>
            <p:spPr>
              <a:xfrm>
                <a:off x="302559" y="5017946"/>
                <a:ext cx="11341445" cy="2293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So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|"/>
                        <m:endChr m:val="⟩"/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sz="32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r>
                      <a:rPr lang="en-CA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⊗⟨1|)</m:t>
                    </m:r>
                    <m:sSub>
                      <m:sSub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nor/>
                          </m:rPr>
                          <a:rPr lang="en-CA" sz="3200">
                            <a:latin typeface="Cambria Math" panose="02040503050406030204" pitchFamily="18" charset="0"/>
                          </a:rPr>
                          <m:t>Cliff</m:t>
                        </m:r>
                      </m:sub>
                    </m:sSub>
                    <m:r>
                      <a:rPr lang="en-CA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|0⟩</m:t>
                    </m:r>
                    <m:r>
                      <a:rPr lang="en-CA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⊗|</m:t>
                    </m:r>
                    <m:r>
                      <a:rPr lang="en-CA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CA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⟩)</m:t>
                    </m:r>
                  </m:oMath>
                </a14:m>
                <a:endParaRPr lang="en-CA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CA" sz="3200" b="0" dirty="0"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3200" dirty="0"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CA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r>
                      <a:rPr lang="en-CA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⊗⟨1|)</m:t>
                    </m:r>
                    <m:sSub>
                      <m:sSub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nor/>
                          </m:rPr>
                          <a:rPr lang="en-CA" sz="3200">
                            <a:latin typeface="Cambria Math" panose="02040503050406030204" pitchFamily="18" charset="0"/>
                          </a:rPr>
                          <m:t>Cliff</m:t>
                        </m:r>
                      </m:sub>
                    </m:sSub>
                    <m:r>
                      <a:rPr lang="en-CA" sz="3200" i="1">
                        <a:latin typeface="Cambria Math" panose="02040503050406030204" pitchFamily="18" charset="0"/>
                      </a:rPr>
                      <m:t>(|0⟩</m:t>
                    </m:r>
                    <m:r>
                      <a:rPr lang="en-CA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⊗|</m:t>
                    </m:r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CA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⟩)</m:t>
                    </m:r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   </m:t>
                    </m:r>
                  </m:oMath>
                </a14:m>
                <a:endParaRPr lang="en-CA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          +(1+</m:t>
                      </m:r>
                      <m:rad>
                        <m:radPr>
                          <m:degHide m:val="on"/>
                          <m:ctrlP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CA" sz="3200" dirty="0"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C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C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⊗⟨1|)</m:t>
                      </m:r>
                      <m:sSub>
                        <m:sSubPr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CA" sz="3200">
                              <a:latin typeface="Cambria Math" panose="02040503050406030204" pitchFamily="18" charset="0"/>
                            </a:rPr>
                            <m:t>Cliff</m:t>
                          </m:r>
                        </m:sub>
                      </m:sSub>
                      <m:r>
                        <a:rPr lang="en-CA" sz="3200" i="1">
                          <a:latin typeface="Cambria Math" panose="02040503050406030204" pitchFamily="18" charset="0"/>
                        </a:rPr>
                        <m:t>(|0⟩</m:t>
                      </m:r>
                      <m:r>
                        <a:rPr lang="en-C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⊗|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C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471EAF-54F6-9246-B90F-DC86B411E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59" y="5017946"/>
                <a:ext cx="11341445" cy="2293385"/>
              </a:xfrm>
              <a:prstGeom prst="rect">
                <a:avLst/>
              </a:prstGeom>
              <a:blipFill>
                <a:blip r:embed="rId16"/>
                <a:stretch>
                  <a:fillRect l="-1344" t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DD02591-0F8F-C94A-916D-E0E9918F8B9B}"/>
              </a:ext>
            </a:extLst>
          </p:cNvPr>
          <p:cNvGrpSpPr/>
          <p:nvPr/>
        </p:nvGrpSpPr>
        <p:grpSpPr>
          <a:xfrm>
            <a:off x="8267367" y="72985"/>
            <a:ext cx="3869390" cy="3256286"/>
            <a:chOff x="8267367" y="72985"/>
            <a:chExt cx="3869390" cy="32562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0CD291-1CDB-9348-94DA-BC4B6187C440}"/>
                </a:ext>
              </a:extLst>
            </p:cNvPr>
            <p:cNvGrpSpPr/>
            <p:nvPr/>
          </p:nvGrpSpPr>
          <p:grpSpPr>
            <a:xfrm>
              <a:off x="8267367" y="72985"/>
              <a:ext cx="3769096" cy="3256286"/>
              <a:chOff x="8267367" y="72985"/>
              <a:chExt cx="3769096" cy="325628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A65BAF1-8B36-5E4D-8DE3-E2A4E7F204BB}"/>
                  </a:ext>
                </a:extLst>
              </p:cNvPr>
              <p:cNvGrpSpPr/>
              <p:nvPr/>
            </p:nvGrpSpPr>
            <p:grpSpPr>
              <a:xfrm>
                <a:off x="8267367" y="72985"/>
                <a:ext cx="3769096" cy="3256286"/>
                <a:chOff x="8064664" y="76620"/>
                <a:chExt cx="3769096" cy="3256286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77D18807-D387-AF4D-8177-F847DA758865}"/>
                    </a:ext>
                  </a:extLst>
                </p:cNvPr>
                <p:cNvGrpSpPr/>
                <p:nvPr/>
              </p:nvGrpSpPr>
              <p:grpSpPr>
                <a:xfrm>
                  <a:off x="8064664" y="76620"/>
                  <a:ext cx="3343854" cy="3132602"/>
                  <a:chOff x="2353157" y="3626544"/>
                  <a:chExt cx="3343854" cy="3132602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A96E4D13-0AA8-6341-ADC2-781947A4BED1}"/>
                      </a:ext>
                    </a:extLst>
                  </p:cNvPr>
                  <p:cNvGrpSpPr/>
                  <p:nvPr/>
                </p:nvGrpSpPr>
                <p:grpSpPr>
                  <a:xfrm>
                    <a:off x="2353157" y="3626544"/>
                    <a:ext cx="2676043" cy="3132602"/>
                    <a:chOff x="3656065" y="2428555"/>
                    <a:chExt cx="2663924" cy="3145478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7" name="TextBox 46">
                          <a:extLst>
                            <a:ext uri="{FF2B5EF4-FFF2-40B4-BE49-F238E27FC236}">
                              <a16:creationId xmlns:a16="http://schemas.microsoft.com/office/drawing/2014/main" id="{58A0436D-18CA-1A4D-AF71-EEC5F54F629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656065" y="3660236"/>
                          <a:ext cx="1401097" cy="52537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43" name="TextBox 42">
                          <a:extLst>
                            <a:ext uri="{FF2B5EF4-FFF2-40B4-BE49-F238E27FC236}">
                              <a16:creationId xmlns:a16="http://schemas.microsoft.com/office/drawing/2014/main" id="{CCBBCB23-9F51-CA42-BB42-D2B5B6A3CE6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656065" y="3660236"/>
                          <a:ext cx="1401097" cy="525371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b="-19048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pic>
                  <p:nvPicPr>
                    <p:cNvPr id="48" name="Picture 47">
                      <a:extLst>
                        <a:ext uri="{FF2B5EF4-FFF2-40B4-BE49-F238E27FC236}">
                          <a16:creationId xmlns:a16="http://schemas.microsoft.com/office/drawing/2014/main" id="{952AE69C-5898-4849-9AB7-BEDF0F55FE5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5"/>
                    <a:srcRect l="18844" r="26046"/>
                    <a:stretch/>
                  </p:blipFill>
                  <p:spPr>
                    <a:xfrm>
                      <a:off x="4616246" y="2428555"/>
                      <a:ext cx="1703743" cy="3145478"/>
                    </a:xfrm>
                    <a:prstGeom prst="rect">
                      <a:avLst/>
                    </a:prstGeom>
                  </p:spPr>
                </p:pic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01F682E4-2888-544C-8B41-FE85C63204D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29200" y="5706704"/>
                        <a:ext cx="66781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41" name="TextBox 40">
                        <a:extLst>
                          <a:ext uri="{FF2B5EF4-FFF2-40B4-BE49-F238E27FC236}">
                            <a16:creationId xmlns:a16="http://schemas.microsoft.com/office/drawing/2014/main" id="{83921778-E95D-C14F-BF91-8E9380E3968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29200" y="5706704"/>
                        <a:ext cx="667811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11111" r="-12963" b="-1904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821E2A8F-3F19-B64E-BCCE-5FA460C7EDD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744995" y="5968314"/>
                    <a:ext cx="284205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8B737589-6BC6-0F4E-87C0-6EA32A6F09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05398" y="2871241"/>
                      <a:ext cx="132836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Cliff+ </a:t>
                      </a:r>
                      <a14:m>
                        <m:oMath xmlns:m="http://schemas.openxmlformats.org/officeDocument/2006/math"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a14:m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T</a:t>
                      </a:r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F0212060-16B0-5C4A-9DF9-31E07B2776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5398" y="2871241"/>
                      <a:ext cx="1328362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7619" t="-7895" r="-3810" b="-289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848F588E-0E09-D742-B898-711DEF3BE0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279804" y="1906869"/>
                  <a:ext cx="383226" cy="964372"/>
                </a:xfrm>
                <a:prstGeom prst="straightConnector1">
                  <a:avLst/>
                </a:prstGeom>
                <a:ln w="476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BFF7759-6763-D044-AC10-3311F8FA3200}"/>
                  </a:ext>
                </a:extLst>
              </p:cNvPr>
              <p:cNvSpPr/>
              <p:nvPr/>
            </p:nvSpPr>
            <p:spPr>
              <a:xfrm>
                <a:off x="10104020" y="722813"/>
                <a:ext cx="480687" cy="11005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39533ED-4560-C947-A4AB-F3DBBABB3397}"/>
                      </a:ext>
                    </a:extLst>
                  </p:cNvPr>
                  <p:cNvSpPr txBox="1"/>
                  <p:nvPr/>
                </p:nvSpPr>
                <p:spPr>
                  <a:xfrm>
                    <a:off x="10042741" y="1414650"/>
                    <a:ext cx="68811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C90852D-5C9F-2B44-A37D-78E2A72BC8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42741" y="1414650"/>
                    <a:ext cx="688112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C4B25C2-29E0-B94E-AECA-105C1A9BB1AD}"/>
                </a:ext>
              </a:extLst>
            </p:cNvPr>
            <p:cNvSpPr/>
            <p:nvPr/>
          </p:nvSpPr>
          <p:spPr>
            <a:xfrm>
              <a:off x="10641388" y="324463"/>
              <a:ext cx="1495369" cy="14402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546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E3D1-148A-F34C-BEF1-EF727266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idea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61DE229-0C46-B848-8C42-19432793A2EA}"/>
              </a:ext>
            </a:extLst>
          </p:cNvPr>
          <p:cNvGrpSpPr/>
          <p:nvPr/>
        </p:nvGrpSpPr>
        <p:grpSpPr>
          <a:xfrm>
            <a:off x="8267367" y="72985"/>
            <a:ext cx="3869390" cy="3256286"/>
            <a:chOff x="8267367" y="72985"/>
            <a:chExt cx="3869390" cy="32562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5D2D3D5-FFDC-7243-84BE-04060FC46E89}"/>
                </a:ext>
              </a:extLst>
            </p:cNvPr>
            <p:cNvGrpSpPr/>
            <p:nvPr/>
          </p:nvGrpSpPr>
          <p:grpSpPr>
            <a:xfrm>
              <a:off x="8267367" y="72985"/>
              <a:ext cx="3769096" cy="3256286"/>
              <a:chOff x="8267367" y="72985"/>
              <a:chExt cx="3769096" cy="325628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F8EDD7B-E0EF-5049-8595-F20A854AF37F}"/>
                  </a:ext>
                </a:extLst>
              </p:cNvPr>
              <p:cNvGrpSpPr/>
              <p:nvPr/>
            </p:nvGrpSpPr>
            <p:grpSpPr>
              <a:xfrm>
                <a:off x="8267367" y="72985"/>
                <a:ext cx="3769096" cy="3256286"/>
                <a:chOff x="8064664" y="76620"/>
                <a:chExt cx="3769096" cy="3256286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0ABB99A-1280-774D-8FE8-4E629BD3F8D0}"/>
                    </a:ext>
                  </a:extLst>
                </p:cNvPr>
                <p:cNvGrpSpPr/>
                <p:nvPr/>
              </p:nvGrpSpPr>
              <p:grpSpPr>
                <a:xfrm>
                  <a:off x="8064664" y="76620"/>
                  <a:ext cx="3343854" cy="3132602"/>
                  <a:chOff x="2353157" y="3626544"/>
                  <a:chExt cx="3343854" cy="3132602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B11A3734-246B-EB4C-9741-673663DE961C}"/>
                      </a:ext>
                    </a:extLst>
                  </p:cNvPr>
                  <p:cNvGrpSpPr/>
                  <p:nvPr/>
                </p:nvGrpSpPr>
                <p:grpSpPr>
                  <a:xfrm>
                    <a:off x="2353157" y="3626544"/>
                    <a:ext cx="2676043" cy="3132602"/>
                    <a:chOff x="3656065" y="2428555"/>
                    <a:chExt cx="2663924" cy="3145478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3" name="TextBox 42">
                          <a:extLst>
                            <a:ext uri="{FF2B5EF4-FFF2-40B4-BE49-F238E27FC236}">
                              <a16:creationId xmlns:a16="http://schemas.microsoft.com/office/drawing/2014/main" id="{CCBBCB23-9F51-CA42-BB42-D2B5B6A3CE6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656065" y="3660236"/>
                          <a:ext cx="1401097" cy="52537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43" name="TextBox 42">
                          <a:extLst>
                            <a:ext uri="{FF2B5EF4-FFF2-40B4-BE49-F238E27FC236}">
                              <a16:creationId xmlns:a16="http://schemas.microsoft.com/office/drawing/2014/main" id="{CCBBCB23-9F51-CA42-BB42-D2B5B6A3CE6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656065" y="3660236"/>
                          <a:ext cx="1401097" cy="525371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b="-19048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pic>
                  <p:nvPicPr>
                    <p:cNvPr id="44" name="Picture 43">
                      <a:extLst>
                        <a:ext uri="{FF2B5EF4-FFF2-40B4-BE49-F238E27FC236}">
                          <a16:creationId xmlns:a16="http://schemas.microsoft.com/office/drawing/2014/main" id="{4A9B1D88-742C-7C4F-BE4B-19EE90EB8A4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/>
                    <a:srcRect l="18844" r="26046"/>
                    <a:stretch/>
                  </p:blipFill>
                  <p:spPr>
                    <a:xfrm>
                      <a:off x="4616246" y="2428555"/>
                      <a:ext cx="1703743" cy="3145478"/>
                    </a:xfrm>
                    <a:prstGeom prst="rect">
                      <a:avLst/>
                    </a:prstGeom>
                  </p:spPr>
                </p:pic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TextBox 40">
                        <a:extLst>
                          <a:ext uri="{FF2B5EF4-FFF2-40B4-BE49-F238E27FC236}">
                            <a16:creationId xmlns:a16="http://schemas.microsoft.com/office/drawing/2014/main" id="{83921778-E95D-C14F-BF91-8E9380E3968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29200" y="5706704"/>
                        <a:ext cx="66781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41" name="TextBox 40">
                        <a:extLst>
                          <a:ext uri="{FF2B5EF4-FFF2-40B4-BE49-F238E27FC236}">
                            <a16:creationId xmlns:a16="http://schemas.microsoft.com/office/drawing/2014/main" id="{83921778-E95D-C14F-BF91-8E9380E3968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29200" y="5706704"/>
                        <a:ext cx="667811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11111" r="-12963" b="-1904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96D0C727-699D-9E44-954D-3880CE46CEA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744995" y="5968314"/>
                    <a:ext cx="284205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F0212060-16B0-5C4A-9DF9-31E07B2776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05398" y="2871241"/>
                      <a:ext cx="132836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Cliff+ </a:t>
                      </a:r>
                      <a14:m>
                        <m:oMath xmlns:m="http://schemas.openxmlformats.org/officeDocument/2006/math"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a14:m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T</a:t>
                      </a:r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F0212060-16B0-5C4A-9DF9-31E07B2776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5398" y="2871241"/>
                      <a:ext cx="1328362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7619" t="-7895" r="-3810" b="-289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AB3009E2-EB83-1946-A3DB-72CA1D52F8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279804" y="1906869"/>
                  <a:ext cx="383226" cy="964372"/>
                </a:xfrm>
                <a:prstGeom prst="straightConnector1">
                  <a:avLst/>
                </a:prstGeom>
                <a:ln w="476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550E0CF-A414-2549-8ED6-B21B7B5D810C}"/>
                  </a:ext>
                </a:extLst>
              </p:cNvPr>
              <p:cNvSpPr/>
              <p:nvPr/>
            </p:nvSpPr>
            <p:spPr>
              <a:xfrm>
                <a:off x="10104020" y="722813"/>
                <a:ext cx="480687" cy="11005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C90852D-5C9F-2B44-A37D-78E2A72BC84A}"/>
                      </a:ext>
                    </a:extLst>
                  </p:cNvPr>
                  <p:cNvSpPr txBox="1"/>
                  <p:nvPr/>
                </p:nvSpPr>
                <p:spPr>
                  <a:xfrm>
                    <a:off x="10042741" y="1414650"/>
                    <a:ext cx="68811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C90852D-5C9F-2B44-A37D-78E2A72BC8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42741" y="1414650"/>
                    <a:ext cx="688112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B5922F-EAD3-7748-9DAB-5D5526F0627D}"/>
                </a:ext>
              </a:extLst>
            </p:cNvPr>
            <p:cNvSpPr/>
            <p:nvPr/>
          </p:nvSpPr>
          <p:spPr>
            <a:xfrm>
              <a:off x="10641388" y="324463"/>
              <a:ext cx="1495369" cy="14402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0B58CE6-BA50-C64E-8688-363704156BE7}"/>
                  </a:ext>
                </a:extLst>
              </p:cNvPr>
              <p:cNvSpPr txBox="1"/>
              <p:nvPr/>
            </p:nvSpPr>
            <p:spPr>
              <a:xfrm>
                <a:off x="203339" y="3533492"/>
                <a:ext cx="8812530" cy="291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sz="28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8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sz="2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i="1" dirty="0">
                    <a:solidFill>
                      <a:schemeClr val="accent6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sz="2800" i="1" dirty="0">
                    <a:solidFill>
                      <a:schemeClr val="accent6"/>
                    </a:solidFill>
                  </a:rPr>
                  <a:t>.</a:t>
                </a:r>
              </a:p>
              <a:p>
                <a:endParaRPr lang="en-CA" dirty="0">
                  <a:solidFill>
                    <a:schemeClr val="accent6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r>
                      <a:rPr lang="en-CA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⊗⟨1…1|)</m:t>
                    </m:r>
                    <m:sSub>
                      <m:sSubPr>
                        <m:ctrl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nor/>
                          </m:rPr>
                          <a:rPr lang="en-CA" sz="28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Cliff</m:t>
                        </m:r>
                      </m:sub>
                    </m:sSub>
                    <m:r>
                      <a:rPr lang="en-CA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(|0⟩⊗</m:t>
                    </m:r>
                    <m:sSup>
                      <m:sSupPr>
                        <m:ctrl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800" dirty="0">
                    <a:solidFill>
                      <a:schemeClr val="accent6"/>
                    </a:solidFill>
                  </a:rPr>
                  <a:t> </a:t>
                </a:r>
                <a:endParaRPr lang="en-CA" sz="2800" dirty="0">
                  <a:solidFill>
                    <a:schemeClr val="accent6"/>
                  </a:solidFill>
                  <a:latin typeface="Cambria Math" panose="02040503050406030204" pitchFamily="18" charset="0"/>
                </a:endParaRPr>
              </a:p>
              <a:p>
                <a:r>
                  <a:rPr lang="en-CA" sz="2800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CA" sz="28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⊗⟨1…1|)</m:t>
                        </m:r>
                        <m:sSub>
                          <m:sSubPr>
                            <m:ctrlP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CA" sz="280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Cliff</m:t>
                            </m:r>
                          </m:sub>
                        </m:sSub>
                        <m:d>
                          <m:dPr>
                            <m:ctrlP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|0⟩⊗|</m:t>
                            </m:r>
                            <m:sSub>
                              <m:sSubPr>
                                <m:ctrlPr>
                                  <a:rPr lang="en-CA" sz="2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CA" sz="2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d>
                      </m:e>
                    </m:nary>
                  </m:oMath>
                </a14:m>
                <a:endParaRPr lang="en-US" sz="1100" dirty="0">
                  <a:solidFill>
                    <a:schemeClr val="accent6"/>
                  </a:solidFill>
                </a:endParaRPr>
              </a:p>
              <a:p>
                <a:endParaRPr lang="en-US" sz="2800" dirty="0"/>
              </a:p>
              <a:p>
                <a:endParaRPr lang="en-US" sz="1400" dirty="0"/>
              </a:p>
              <a:p>
                <a:r>
                  <a:rPr lang="en-US" sz="2800" dirty="0">
                    <a:solidFill>
                      <a:schemeClr val="accent6"/>
                    </a:solidFill>
                  </a:rPr>
                  <a:t>By [GK98], can simulate each efficiently.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0B58CE6-BA50-C64E-8688-363704156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9" y="3533492"/>
                <a:ext cx="8812530" cy="2911438"/>
              </a:xfrm>
              <a:prstGeom prst="rect">
                <a:avLst/>
              </a:prstGeom>
              <a:blipFill>
                <a:blip r:embed="rId10"/>
                <a:stretch>
                  <a:fillRect l="-1439" t="-22174"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Left Brace 63">
            <a:extLst>
              <a:ext uri="{FF2B5EF4-FFF2-40B4-BE49-F238E27FC236}">
                <a16:creationId xmlns:a16="http://schemas.microsoft.com/office/drawing/2014/main" id="{2C685B46-358B-2D4D-B310-CE38FBDED606}"/>
              </a:ext>
            </a:extLst>
          </p:cNvPr>
          <p:cNvSpPr/>
          <p:nvPr/>
        </p:nvSpPr>
        <p:spPr>
          <a:xfrm rot="16200000">
            <a:off x="5469775" y="4056162"/>
            <a:ext cx="221619" cy="2506704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49E30D2-C638-5145-8A12-5313656D1E5C}"/>
                  </a:ext>
                </a:extLst>
              </p:cNvPr>
              <p:cNvSpPr txBox="1"/>
              <p:nvPr/>
            </p:nvSpPr>
            <p:spPr>
              <a:xfrm>
                <a:off x="5392865" y="5354668"/>
                <a:ext cx="2330306" cy="710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8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nor/>
                          </m:rPr>
                          <a:rPr lang="en-CA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Cliff</m:t>
                        </m:r>
                      </m:sub>
                      <m:sup>
                        <m:d>
                          <m:dPr>
                            <m:ctrlP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en-CA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|0⟩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49E30D2-C638-5145-8A12-5313656D1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65" y="5354668"/>
                <a:ext cx="2330306" cy="710516"/>
              </a:xfrm>
              <a:prstGeom prst="rect">
                <a:avLst/>
              </a:prstGeom>
              <a:blipFill>
                <a:blip r:embed="rId11"/>
                <a:stretch>
                  <a:fillRect l="-540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2F56CE3B-19BC-284E-A9AB-566738B5D2A4}"/>
              </a:ext>
            </a:extLst>
          </p:cNvPr>
          <p:cNvSpPr/>
          <p:nvPr/>
        </p:nvSpPr>
        <p:spPr>
          <a:xfrm>
            <a:off x="8849563" y="5980405"/>
            <a:ext cx="420914" cy="4209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8DF20D2-E36C-6047-B5BF-8925956F3DB2}"/>
              </a:ext>
            </a:extLst>
          </p:cNvPr>
          <p:cNvSpPr/>
          <p:nvPr/>
        </p:nvSpPr>
        <p:spPr>
          <a:xfrm>
            <a:off x="3604035" y="283875"/>
            <a:ext cx="5561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u="sng" dirty="0">
                <a:solidFill>
                  <a:schemeClr val="accent1"/>
                </a:solidFill>
              </a:rPr>
              <a:t>[GK98]:</a:t>
            </a:r>
            <a:r>
              <a:rPr lang="en-CA" sz="3600" dirty="0">
                <a:solidFill>
                  <a:schemeClr val="accent1"/>
                </a:solidFill>
              </a:rPr>
              <a:t> Clifford circuits can be efficiently simulated.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D695BEA-C640-704F-A77F-940C0AC55DEB}"/>
              </a:ext>
            </a:extLst>
          </p:cNvPr>
          <p:cNvGrpSpPr/>
          <p:nvPr/>
        </p:nvGrpSpPr>
        <p:grpSpPr>
          <a:xfrm>
            <a:off x="695018" y="1856020"/>
            <a:ext cx="6851754" cy="881435"/>
            <a:chOff x="838200" y="3770164"/>
            <a:chExt cx="6851754" cy="8814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ADE4F17-8D92-2747-B32F-E5D4A40CB29F}"/>
                    </a:ext>
                  </a:extLst>
                </p:cNvPr>
                <p:cNvSpPr txBox="1"/>
                <p:nvPr/>
              </p:nvSpPr>
              <p:spPr>
                <a:xfrm>
                  <a:off x="1441638" y="3900413"/>
                  <a:ext cx="6248316" cy="620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⊗⟨1|)</m:t>
                        </m:r>
                        <m:sSub>
                          <m:sSub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CA" sz="3200" b="0" i="0" smtClean="0">
                                <a:latin typeface="Cambria Math" panose="02040503050406030204" pitchFamily="18" charset="0"/>
                              </a:rPr>
                              <m:t>Cliff</m:t>
                            </m:r>
                          </m:sub>
                        </m:s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⊗|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⟩)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ADE4F17-8D92-2747-B32F-E5D4A40CB2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638" y="3900413"/>
                  <a:ext cx="6248316" cy="620939"/>
                </a:xfrm>
                <a:prstGeom prst="rect">
                  <a:avLst/>
                </a:prstGeom>
                <a:blipFill>
                  <a:blip r:embed="rId7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4050E314-1BA7-7C41-9D9E-A2FA73F1F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8200" y="3770164"/>
              <a:ext cx="1359321" cy="881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63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1D2E-902C-5145-8BC7-BB86C060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7860"/>
          </a:xfrm>
        </p:spPr>
        <p:txBody>
          <a:bodyPr/>
          <a:lstStyle/>
          <a:p>
            <a:r>
              <a:rPr lang="en-US" dirty="0"/>
              <a:t>Computational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201B6-C0D5-E045-92CC-4475B624EB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9624" y="1460499"/>
                <a:ext cx="11072751" cy="5397501"/>
              </a:xfrm>
            </p:spPr>
            <p:txBody>
              <a:bodyPr/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lit/>
                      </m:rP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be the computational basis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CA" sz="2400" b="0" dirty="0"/>
                  <a:t>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	      	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050" dirty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⊗…⊗</m:t>
                    </m:r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lit/>
                      </m:rPr>
                      <a:rPr lang="en-CA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be the computational basis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050" dirty="0"/>
              </a:p>
              <a:p>
                <a:pPr marL="0" indent="0">
                  <a:buNone/>
                </a:pPr>
                <a:r>
                  <a:rPr lang="en-CA" sz="2400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⊗|0⟩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⊗|1⟩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r>
                  <a:rPr lang="en-CA" sz="2400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  </m:t>
                    </m:r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201B6-C0D5-E045-92CC-4475B624EB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624" y="1460499"/>
                <a:ext cx="11072751" cy="5397501"/>
              </a:xfrm>
              <a:blipFill>
                <a:blip r:embed="rId3"/>
                <a:stretch>
                  <a:fillRect l="-803" t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2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E3D1-148A-F34C-BEF1-EF727266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idea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B3BA9-1206-D54E-BA08-084F368E7E7F}"/>
              </a:ext>
            </a:extLst>
          </p:cNvPr>
          <p:cNvGrpSpPr/>
          <p:nvPr/>
        </p:nvGrpSpPr>
        <p:grpSpPr>
          <a:xfrm>
            <a:off x="838200" y="2074020"/>
            <a:ext cx="6675007" cy="1522521"/>
            <a:chOff x="205691" y="4717130"/>
            <a:chExt cx="6675007" cy="15225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7EF263-7FEA-604A-8ADA-DA1C60F05A34}"/>
                </a:ext>
              </a:extLst>
            </p:cNvPr>
            <p:cNvGrpSpPr/>
            <p:nvPr/>
          </p:nvGrpSpPr>
          <p:grpSpPr>
            <a:xfrm>
              <a:off x="205691" y="4717130"/>
              <a:ext cx="6414183" cy="1522521"/>
              <a:chOff x="1812817" y="4735123"/>
              <a:chExt cx="6414183" cy="152252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A9C6EDA-9E27-554A-B196-3B1A4EDF18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217" t="13904" r="7393" b="20031"/>
              <a:stretch/>
            </p:blipFill>
            <p:spPr>
              <a:xfrm>
                <a:off x="1812817" y="4735123"/>
                <a:ext cx="6414183" cy="1522521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E46748-DD72-2145-B89C-1A3176B0853D}"/>
                  </a:ext>
                </a:extLst>
              </p:cNvPr>
              <p:cNvSpPr/>
              <p:nvPr/>
            </p:nvSpPr>
            <p:spPr>
              <a:xfrm>
                <a:off x="6437870" y="5428654"/>
                <a:ext cx="1495369" cy="7373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0C73A70-B0C9-8049-A517-58D97BADB6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37874" y="5914755"/>
                <a:ext cx="44089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F5EF02F-38C7-E941-B7BA-BAC429A7EACB}"/>
                      </a:ext>
                    </a:extLst>
                  </p:cNvPr>
                  <p:cNvSpPr txBox="1"/>
                  <p:nvPr/>
                </p:nvSpPr>
                <p:spPr>
                  <a:xfrm>
                    <a:off x="6666258" y="5625646"/>
                    <a:ext cx="14074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CA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CA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⟨1|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F5EF02F-38C7-E941-B7BA-BAC429A7EA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6258" y="5625646"/>
                    <a:ext cx="1407471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90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CF5EEB-58A7-864E-9C0C-F5F56DA6E694}"/>
                </a:ext>
              </a:extLst>
            </p:cNvPr>
            <p:cNvSpPr/>
            <p:nvPr/>
          </p:nvSpPr>
          <p:spPr>
            <a:xfrm>
              <a:off x="2412459" y="5474266"/>
              <a:ext cx="856035" cy="6337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AE1D3F-A37B-7B48-AA33-671B2554B0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4936" y="5896762"/>
              <a:ext cx="106356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D042959-DFFD-DA47-92F1-C29F68098D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6349" y="5206099"/>
              <a:ext cx="11219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79E646-C918-574D-884A-741BDE4083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9763" y="5206099"/>
              <a:ext cx="68093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D0036C4-EE31-384A-B1EE-C9E882869BA2}"/>
                    </a:ext>
                  </a:extLst>
                </p:cNvPr>
                <p:cNvSpPr txBox="1"/>
                <p:nvPr/>
              </p:nvSpPr>
              <p:spPr>
                <a:xfrm>
                  <a:off x="1251827" y="5607653"/>
                  <a:ext cx="14074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D0036C4-EE31-384A-B1EE-C9E882869B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1827" y="5607653"/>
                  <a:ext cx="1407471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E4368D-656F-2143-BFD1-A8C8C8B2E9A4}"/>
                  </a:ext>
                </a:extLst>
              </p:cNvPr>
              <p:cNvSpPr txBox="1"/>
              <p:nvPr/>
            </p:nvSpPr>
            <p:spPr>
              <a:xfrm>
                <a:off x="221638" y="4155005"/>
                <a:ext cx="8812530" cy="2477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sz="28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8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sz="2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i="1" dirty="0">
                    <a:solidFill>
                      <a:schemeClr val="accent6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sz="2800" i="1" dirty="0">
                    <a:solidFill>
                      <a:schemeClr val="accent6"/>
                    </a:solidFill>
                  </a:rPr>
                  <a:t>.</a:t>
                </a:r>
              </a:p>
              <a:p>
                <a:endParaRPr lang="en-CA" dirty="0">
                  <a:solidFill>
                    <a:schemeClr val="accent6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CA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(|0⟩⊗</m:t>
                    </m:r>
                    <m:sSup>
                      <m:sSupPr>
                        <m:ctrl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8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  <m:d>
                          <m:dPr>
                            <m:ctrlP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|0⟩⊗|</m:t>
                            </m:r>
                            <m:sSub>
                              <m:sSubPr>
                                <m:ctrlPr>
                                  <a:rPr lang="en-CA" sz="2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CA" sz="2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CA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d>
                      </m:e>
                    </m:nary>
                  </m:oMath>
                </a14:m>
                <a:endParaRPr lang="en-US" sz="1100" dirty="0">
                  <a:solidFill>
                    <a:schemeClr val="accent6"/>
                  </a:solidFill>
                </a:endParaRPr>
              </a:p>
              <a:p>
                <a:endParaRPr lang="en-US" sz="2800" dirty="0"/>
              </a:p>
              <a:p>
                <a:endParaRPr lang="en-US" sz="1400" dirty="0"/>
              </a:p>
              <a:p>
                <a:r>
                  <a:rPr lang="en-US" sz="2800" dirty="0">
                    <a:solidFill>
                      <a:schemeClr val="accent6"/>
                    </a:solidFill>
                  </a:rPr>
                  <a:t>By [GK98], can simulate measurements on each efficiently.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E4368D-656F-2143-BFD1-A8C8C8B2E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8" y="4155005"/>
                <a:ext cx="8812530" cy="2477025"/>
              </a:xfrm>
              <a:prstGeom prst="rect">
                <a:avLst/>
              </a:prstGeom>
              <a:blipFill>
                <a:blip r:embed="rId5"/>
                <a:stretch>
                  <a:fillRect l="-1439" t="-26020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Left Brace 60">
            <a:extLst>
              <a:ext uri="{FF2B5EF4-FFF2-40B4-BE49-F238E27FC236}">
                <a16:creationId xmlns:a16="http://schemas.microsoft.com/office/drawing/2014/main" id="{86062DFC-1896-D641-AAB0-2631E76387A2}"/>
              </a:ext>
            </a:extLst>
          </p:cNvPr>
          <p:cNvSpPr/>
          <p:nvPr/>
        </p:nvSpPr>
        <p:spPr>
          <a:xfrm rot="16200000">
            <a:off x="6069076" y="4490605"/>
            <a:ext cx="334875" cy="2115259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6AE5C0-1853-B042-8B17-90A72F72BF4B}"/>
              </a:ext>
            </a:extLst>
          </p:cNvPr>
          <p:cNvSpPr txBox="1"/>
          <p:nvPr/>
        </p:nvSpPr>
        <p:spPr>
          <a:xfrm>
            <a:off x="5188398" y="5651725"/>
            <a:ext cx="2283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Stabilizer state!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EDA0737-D4E6-3646-8B95-9859FB5ACB0B}"/>
              </a:ext>
            </a:extLst>
          </p:cNvPr>
          <p:cNvGrpSpPr/>
          <p:nvPr/>
        </p:nvGrpSpPr>
        <p:grpSpPr>
          <a:xfrm>
            <a:off x="7209738" y="72985"/>
            <a:ext cx="4826725" cy="6712029"/>
            <a:chOff x="7177007" y="102146"/>
            <a:chExt cx="4826725" cy="671202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2904CE7-5EED-D84B-8E7A-E991392900BE}"/>
                </a:ext>
              </a:extLst>
            </p:cNvPr>
            <p:cNvGrpSpPr/>
            <p:nvPr/>
          </p:nvGrpSpPr>
          <p:grpSpPr>
            <a:xfrm>
              <a:off x="7177007" y="3117420"/>
              <a:ext cx="4529181" cy="3696755"/>
              <a:chOff x="6972825" y="3156590"/>
              <a:chExt cx="4529181" cy="3696755"/>
            </a:xfrm>
          </p:grpSpPr>
          <p:sp>
            <p:nvSpPr>
              <p:cNvPr id="76" name="Equal 75">
                <a:extLst>
                  <a:ext uri="{FF2B5EF4-FFF2-40B4-BE49-F238E27FC236}">
                    <a16:creationId xmlns:a16="http://schemas.microsoft.com/office/drawing/2014/main" id="{4480DA84-D608-834C-8BB6-A3D17B710B94}"/>
                  </a:ext>
                </a:extLst>
              </p:cNvPr>
              <p:cNvSpPr/>
              <p:nvPr/>
            </p:nvSpPr>
            <p:spPr>
              <a:xfrm rot="5400000">
                <a:off x="9783519" y="3156590"/>
                <a:ext cx="655093" cy="655093"/>
              </a:xfrm>
              <a:prstGeom prst="mathEqual">
                <a:avLst>
                  <a:gd name="adj1" fmla="val 17270"/>
                  <a:gd name="adj2" fmla="val 20093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504028E-19F8-F84A-A2C5-2014644CD346}"/>
                  </a:ext>
                </a:extLst>
              </p:cNvPr>
              <p:cNvGrpSpPr/>
              <p:nvPr/>
            </p:nvGrpSpPr>
            <p:grpSpPr>
              <a:xfrm>
                <a:off x="6972825" y="3720743"/>
                <a:ext cx="4529181" cy="3132602"/>
                <a:chOff x="6972825" y="3720743"/>
                <a:chExt cx="4529181" cy="3132602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C40E6BD9-BF9E-8741-A0E5-59344DC7377F}"/>
                    </a:ext>
                  </a:extLst>
                </p:cNvPr>
                <p:cNvGrpSpPr/>
                <p:nvPr/>
              </p:nvGrpSpPr>
              <p:grpSpPr>
                <a:xfrm>
                  <a:off x="6972825" y="3720743"/>
                  <a:ext cx="4529181" cy="3132602"/>
                  <a:chOff x="2578796" y="2428555"/>
                  <a:chExt cx="4508669" cy="31454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2" name="TextBox 81">
                        <a:extLst>
                          <a:ext uri="{FF2B5EF4-FFF2-40B4-BE49-F238E27FC236}">
                            <a16:creationId xmlns:a16="http://schemas.microsoft.com/office/drawing/2014/main" id="{6062EF62-3517-DC4C-B24F-2798202755E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78796" y="3774121"/>
                        <a:ext cx="2105680" cy="5433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CA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CA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sz="2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82" name="TextBox 81">
                        <a:extLst>
                          <a:ext uri="{FF2B5EF4-FFF2-40B4-BE49-F238E27FC236}">
                            <a16:creationId xmlns:a16="http://schemas.microsoft.com/office/drawing/2014/main" id="{6062EF62-3517-DC4C-B24F-2798202755E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78796" y="3774121"/>
                        <a:ext cx="2105680" cy="543334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b="-1395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pic>
                <p:nvPicPr>
                  <p:cNvPr id="83" name="Picture 82">
                    <a:extLst>
                      <a:ext uri="{FF2B5EF4-FFF2-40B4-BE49-F238E27FC236}">
                        <a16:creationId xmlns:a16="http://schemas.microsoft.com/office/drawing/2014/main" id="{132F4260-8842-9A45-85FC-5A9A63FB50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18843" r="1222"/>
                  <a:stretch/>
                </p:blipFill>
                <p:spPr>
                  <a:xfrm>
                    <a:off x="4616246" y="2428555"/>
                    <a:ext cx="2471219" cy="3145478"/>
                  </a:xfrm>
                  <a:prstGeom prst="rect">
                    <a:avLst/>
                  </a:prstGeom>
                </p:spPr>
              </p:pic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23D379F4-7ED8-BB41-A616-FDF631F04B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64795" y="4799191"/>
                      <a:ext cx="369671" cy="8520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4400" b="0" i="1" smtClean="0">
                                <a:latin typeface="Cambria Math" panose="02040503050406030204" pitchFamily="18" charset="0"/>
                              </a:rPr>
                              <m:t> ̃</m:t>
                            </m:r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23D379F4-7ED8-BB41-A616-FDF631F04B6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64795" y="4799191"/>
                      <a:ext cx="369671" cy="852093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56667" t="-4412" r="-56667" b="-3382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842B470-A95D-EF4C-B450-0BDA0B37B452}"/>
                  </a:ext>
                </a:extLst>
              </p:cNvPr>
              <p:cNvSpPr txBox="1"/>
              <p:nvPr/>
            </p:nvSpPr>
            <p:spPr>
              <a:xfrm>
                <a:off x="10598604" y="6369991"/>
                <a:ext cx="6678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Cliff</a:t>
                </a: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B8D00E24-CA0F-D94F-83B9-13F9C67DF4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96425" y="5556935"/>
                <a:ext cx="364232" cy="831508"/>
              </a:xfrm>
              <a:prstGeom prst="straightConnector1">
                <a:avLst/>
              </a:prstGeom>
              <a:ln w="476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758D956-E27B-274D-99BF-8F217ABF28A8}"/>
                </a:ext>
              </a:extLst>
            </p:cNvPr>
            <p:cNvGrpSpPr/>
            <p:nvPr/>
          </p:nvGrpSpPr>
          <p:grpSpPr>
            <a:xfrm>
              <a:off x="8234636" y="102146"/>
              <a:ext cx="3769096" cy="5350885"/>
              <a:chOff x="8234636" y="102146"/>
              <a:chExt cx="3769096" cy="5350885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7DC846E0-4B42-BA45-A940-E1F8D5F75159}"/>
                  </a:ext>
                </a:extLst>
              </p:cNvPr>
              <p:cNvGrpSpPr/>
              <p:nvPr/>
            </p:nvGrpSpPr>
            <p:grpSpPr>
              <a:xfrm>
                <a:off x="8234636" y="102146"/>
                <a:ext cx="3769096" cy="3256286"/>
                <a:chOff x="8064664" y="76620"/>
                <a:chExt cx="3769096" cy="3256286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BF8EF91-0751-C04A-AAF8-91BFCBE8E2B4}"/>
                    </a:ext>
                  </a:extLst>
                </p:cNvPr>
                <p:cNvGrpSpPr/>
                <p:nvPr/>
              </p:nvGrpSpPr>
              <p:grpSpPr>
                <a:xfrm>
                  <a:off x="8064664" y="76620"/>
                  <a:ext cx="3471552" cy="3132602"/>
                  <a:chOff x="3656065" y="2428555"/>
                  <a:chExt cx="3455830" cy="31454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4" name="TextBox 73">
                        <a:extLst>
                          <a:ext uri="{FF2B5EF4-FFF2-40B4-BE49-F238E27FC236}">
                            <a16:creationId xmlns:a16="http://schemas.microsoft.com/office/drawing/2014/main" id="{95EBB92C-EDE6-5E4F-9E88-B1B06FA1197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56065" y="3660236"/>
                        <a:ext cx="1401097" cy="52537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|0⟩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74" name="TextBox 73">
                        <a:extLst>
                          <a:ext uri="{FF2B5EF4-FFF2-40B4-BE49-F238E27FC236}">
                            <a16:creationId xmlns:a16="http://schemas.microsoft.com/office/drawing/2014/main" id="{95EBB92C-EDE6-5E4F-9E88-B1B06FA1197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56065" y="3660236"/>
                        <a:ext cx="1401097" cy="525371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b="-1904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39F0C244-6C0E-2F40-B95B-421ECE5D53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18843" r="431"/>
                  <a:stretch/>
                </p:blipFill>
                <p:spPr>
                  <a:xfrm>
                    <a:off x="4616245" y="2428555"/>
                    <a:ext cx="2495650" cy="3145478"/>
                  </a:xfrm>
                  <a:prstGeom prst="rect">
                    <a:avLst/>
                  </a:prstGeom>
                </p:spPr>
              </p:pic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37A41BBF-C94F-7548-A8AB-FAC31FB775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05398" y="2871241"/>
                      <a:ext cx="132836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Cliff+ </a:t>
                      </a:r>
                      <a14:m>
                        <m:oMath xmlns:m="http://schemas.openxmlformats.org/officeDocument/2006/math"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a14:m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T</a:t>
                      </a:r>
                    </a:p>
                  </p:txBody>
                </p:sp>
              </mc:Choice>
              <mc:Fallback xmlns="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37A41BBF-C94F-7548-A8AB-FAC31FB775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5398" y="2871241"/>
                      <a:ext cx="1328362" cy="46166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7619" t="-7895" r="-3810" b="-289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F1FE8D30-BEBF-264A-A01E-E0984C5237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279804" y="1906869"/>
                  <a:ext cx="383226" cy="964372"/>
                </a:xfrm>
                <a:prstGeom prst="straightConnector1">
                  <a:avLst/>
                </a:prstGeom>
                <a:ln w="476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0DAC7D5-192E-8A43-A68E-B8482499ED7D}"/>
                  </a:ext>
                </a:extLst>
              </p:cNvPr>
              <p:cNvSpPr/>
              <p:nvPr/>
            </p:nvSpPr>
            <p:spPr>
              <a:xfrm>
                <a:off x="10071331" y="4329909"/>
                <a:ext cx="480687" cy="11005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78C46F31-279E-0245-9041-6FCC8D97DF78}"/>
                      </a:ext>
                    </a:extLst>
                  </p:cNvPr>
                  <p:cNvSpPr txBox="1"/>
                  <p:nvPr/>
                </p:nvSpPr>
                <p:spPr>
                  <a:xfrm>
                    <a:off x="10004495" y="4919102"/>
                    <a:ext cx="688112" cy="5339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̃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78C46F31-279E-0245-9041-6FCC8D97DF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04495" y="4919102"/>
                    <a:ext cx="688112" cy="53392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A58FFDE-20E4-B747-99C8-5F45D8777180}"/>
                  </a:ext>
                </a:extLst>
              </p:cNvPr>
              <p:cNvSpPr/>
              <p:nvPr/>
            </p:nvSpPr>
            <p:spPr>
              <a:xfrm>
                <a:off x="10071289" y="751974"/>
                <a:ext cx="480687" cy="11005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D6E3BEBD-E996-3242-872C-FDEF85F0A57B}"/>
                      </a:ext>
                    </a:extLst>
                  </p:cNvPr>
                  <p:cNvSpPr txBox="1"/>
                  <p:nvPr/>
                </p:nvSpPr>
                <p:spPr>
                  <a:xfrm>
                    <a:off x="10010010" y="1443811"/>
                    <a:ext cx="68811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D6E3BEBD-E996-3242-872C-FDEF85F0A5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10010" y="1443811"/>
                    <a:ext cx="688112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6EB99BA-F24B-AA4B-A1F0-D8209C979B45}"/>
              </a:ext>
            </a:extLst>
          </p:cNvPr>
          <p:cNvSpPr/>
          <p:nvPr/>
        </p:nvSpPr>
        <p:spPr>
          <a:xfrm>
            <a:off x="8849563" y="5980405"/>
            <a:ext cx="420914" cy="4209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D3DE-4BA2-3642-A8FD-412CAB02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bounds on stabilizer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BCC2B-65C0-3D42-8E95-F860D08118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1050" y="1409989"/>
                <a:ext cx="1191095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CA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CA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p>
                              <m:r>
                                <a:rPr lang="en-CA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CA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dirty="0"/>
              </a:p>
              <a:p>
                <a:r>
                  <a:rPr lang="en-CA" u="sng" dirty="0">
                    <a:solidFill>
                      <a:schemeClr val="tx1"/>
                    </a:solidFill>
                  </a:rPr>
                  <a:t>[Huang-Newman-</a:t>
                </a:r>
                <a:r>
                  <a:rPr lang="en-CA" u="sng" dirty="0" err="1">
                    <a:solidFill>
                      <a:schemeClr val="tx1"/>
                    </a:solidFill>
                  </a:rPr>
                  <a:t>Szegedy</a:t>
                </a:r>
                <a:r>
                  <a:rPr lang="en-CA" u="sng" dirty="0">
                    <a:solidFill>
                      <a:schemeClr val="tx1"/>
                    </a:solidFill>
                  </a:rPr>
                  <a:t> 20]:</a:t>
                </a:r>
                <a:r>
                  <a:rPr lang="en-CA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 super-polynomial unless P=NP.</a:t>
                </a:r>
              </a:p>
              <a:p>
                <a:r>
                  <a:rPr lang="en-CA" u="sng" dirty="0"/>
                  <a:t>[</a:t>
                </a:r>
                <a:r>
                  <a:rPr lang="en-CA" u="sng" dirty="0" err="1"/>
                  <a:t>Bravyi</a:t>
                </a:r>
                <a:r>
                  <a:rPr lang="en-CA" u="sng" dirty="0"/>
                  <a:t>-Smith-Smolin 16]:</a:t>
                </a:r>
                <a:r>
                  <a:rPr lang="en-CA" dirty="0"/>
                  <a:t>           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CA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.</a:t>
                </a:r>
              </a:p>
              <a:p>
                <a:r>
                  <a:rPr lang="en-CA" u="sng" dirty="0"/>
                  <a:t>[Peleg-</a:t>
                </a:r>
                <a:r>
                  <a:rPr lang="en-CA" u="sng" dirty="0" err="1"/>
                  <a:t>Shpilka</a:t>
                </a:r>
                <a:r>
                  <a:rPr lang="en-CA" u="sng" dirty="0"/>
                  <a:t>-Volk 21]:</a:t>
                </a:r>
                <a:r>
                  <a:rPr lang="en-CA" dirty="0"/>
                  <a:t>             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</a:rPr>
                      <m:t>Ω</m:t>
                    </m:r>
                    <m:r>
                      <a:rPr lang="en-CA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.</a:t>
                </a:r>
              </a:p>
              <a:p>
                <a:r>
                  <a:rPr lang="en-CA" u="sng" dirty="0"/>
                  <a:t>[Qassim-</a:t>
                </a:r>
                <a:r>
                  <a:rPr lang="en-CA" u="sng" dirty="0" err="1"/>
                  <a:t>Pashayan</a:t>
                </a:r>
                <a:r>
                  <a:rPr lang="en-CA" u="sng" dirty="0"/>
                  <a:t>-</a:t>
                </a:r>
                <a:r>
                  <a:rPr lang="en-CA" u="sng" dirty="0" err="1"/>
                  <a:t>Gosset</a:t>
                </a:r>
                <a:r>
                  <a:rPr lang="en-CA" u="sng" dirty="0"/>
                  <a:t> 21]:</a:t>
                </a:r>
                <a:r>
                  <a:rPr lang="en-CA" dirty="0"/>
                  <a:t> 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dirty="0"/>
                  <a:t>, 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dirty="0"/>
              </a:p>
              <a:p>
                <a:endParaRPr lang="en-CA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d>
                        <m:dPr>
                          <m:ctrlPr>
                            <a:rPr lang="en-CA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CA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p>
                              <m:r>
                                <a:rPr lang="en-CA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CA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dirty="0"/>
              </a:p>
              <a:p>
                <a:r>
                  <a:rPr lang="en-CA" u="sng" dirty="0"/>
                  <a:t>[Peleg-</a:t>
                </a:r>
                <a:r>
                  <a:rPr lang="en-CA" u="sng" dirty="0" err="1"/>
                  <a:t>Shpilka</a:t>
                </a:r>
                <a:r>
                  <a:rPr lang="en-CA" u="sng" dirty="0"/>
                  <a:t>-Volk 21]:</a:t>
                </a:r>
                <a:r>
                  <a:rPr lang="en-CA" dirty="0"/>
                  <a:t> </a:t>
                </a:r>
              </a:p>
              <a:p>
                <a:pPr marL="0" indent="0">
                  <a:buNone/>
                </a:pPr>
                <a:r>
                  <a:rPr lang="en-CA" dirty="0"/>
                  <a:t>   There exists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dirty="0"/>
                  <a:t> such that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m:rPr>
                            <m:lit/>
                          </m:rPr>
                          <a:rPr lang="en-CA" i="1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CA" dirty="0"/>
              </a:p>
              <a:p>
                <a:r>
                  <a:rPr lang="en-CA" u="sng" dirty="0"/>
                  <a:t>[</a:t>
                </a:r>
                <a:r>
                  <a:rPr lang="en-CA" u="sng" dirty="0" err="1"/>
                  <a:t>Bravyi-Gosset</a:t>
                </a:r>
                <a:r>
                  <a:rPr lang="en-CA" u="sng" dirty="0"/>
                  <a:t> 16]:</a:t>
                </a:r>
                <a:r>
                  <a:rPr lang="en-CA" dirty="0"/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dirty="0"/>
                  <a:t>, 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≈0.228</m:t>
                    </m:r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BCC2B-65C0-3D42-8E95-F860D08118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050" y="1409989"/>
                <a:ext cx="11910950" cy="4351338"/>
              </a:xfrm>
              <a:blipFill>
                <a:blip r:embed="rId2"/>
                <a:stretch>
                  <a:fillRect l="-106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95E7C8B-1B3F-2C4E-B620-BA2DF99EAEAB}"/>
              </a:ext>
            </a:extLst>
          </p:cNvPr>
          <p:cNvSpPr txBox="1"/>
          <p:nvPr/>
        </p:nvSpPr>
        <p:spPr>
          <a:xfrm>
            <a:off x="5433564" y="4521574"/>
            <a:ext cx="630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This talk: Alternate proofs up to log factor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F4ABAD-5696-8E4C-BDC8-908EC0093A6B}"/>
              </a:ext>
            </a:extLst>
          </p:cNvPr>
          <p:cNvCxnSpPr>
            <a:cxnSpLocks/>
          </p:cNvCxnSpPr>
          <p:nvPr/>
        </p:nvCxnSpPr>
        <p:spPr>
          <a:xfrm flipV="1">
            <a:off x="6039204" y="3604205"/>
            <a:ext cx="771897" cy="917369"/>
          </a:xfrm>
          <a:prstGeom prst="straightConnector1">
            <a:avLst/>
          </a:prstGeom>
          <a:ln w="476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5BCC83-87FD-0F47-90F8-46FA5D5E5ECB}"/>
              </a:ext>
            </a:extLst>
          </p:cNvPr>
          <p:cNvCxnSpPr>
            <a:cxnSpLocks/>
          </p:cNvCxnSpPr>
          <p:nvPr/>
        </p:nvCxnSpPr>
        <p:spPr>
          <a:xfrm>
            <a:off x="6039203" y="5042959"/>
            <a:ext cx="950027" cy="523643"/>
          </a:xfrm>
          <a:prstGeom prst="straightConnector1">
            <a:avLst/>
          </a:prstGeom>
          <a:ln w="476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69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E2D4-DF70-3C42-9EAB-E640C1C9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36" y="370299"/>
            <a:ext cx="11353800" cy="1325563"/>
          </a:xfrm>
        </p:spPr>
        <p:txBody>
          <a:bodyPr/>
          <a:lstStyle/>
          <a:p>
            <a:r>
              <a:rPr lang="en-US" dirty="0"/>
              <a:t>Motivation: Classical simulation of Clifford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C2619-F8AE-FF48-AB75-6A6485F7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614"/>
            <a:ext cx="10515600" cy="246449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Gottesman-</a:t>
            </a:r>
            <a:r>
              <a:rPr lang="en-US" u="sng" dirty="0" err="1"/>
              <a:t>Knill</a:t>
            </a:r>
            <a:r>
              <a:rPr lang="en-US" u="sng" dirty="0"/>
              <a:t> Theorem:</a:t>
            </a:r>
            <a:r>
              <a:rPr lang="en-US" dirty="0"/>
              <a:t> Clifford circuits with stabilizer state inputs can be simulated efficiently</a:t>
            </a:r>
            <a:endParaRPr lang="en-CA" b="0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EA83B49-F9B8-004D-A5AC-F3C9801E63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2450" y="3028686"/>
                <a:ext cx="10256920" cy="19439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Clifford circuits with input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can be simulated with cost polynomial in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⟩)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dirty="0"/>
                  <a:t> </a:t>
                </a:r>
                <a:r>
                  <a:rPr lang="en-CA" dirty="0" err="1"/>
                  <a:t>Clifford+T</a:t>
                </a:r>
                <a:r>
                  <a:rPr lang="en-CA" dirty="0"/>
                  <a:t> circuits with input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|0⟩</m:t>
                    </m:r>
                  </m:oMath>
                </a14:m>
                <a:r>
                  <a:rPr lang="en-CA" dirty="0"/>
                  <a:t> can be simulated with cost</a:t>
                </a:r>
              </a:p>
              <a:p>
                <a:pPr marL="0" indent="0">
                  <a:buNone/>
                </a:pPr>
                <a:r>
                  <a:rPr lang="en-CA" dirty="0"/>
                  <a:t>     polynomial in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US" u="sng" dirty="0"/>
                  <a:t>Of interest: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𝜒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(|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⟩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+2.41|1⟩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EA83B49-F9B8-004D-A5AC-F3C9801E6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50" y="3028686"/>
                <a:ext cx="10256920" cy="1943924"/>
              </a:xfrm>
              <a:prstGeom prst="rect">
                <a:avLst/>
              </a:prstGeom>
              <a:blipFill>
                <a:blip r:embed="rId2"/>
                <a:stretch>
                  <a:fillRect l="-989" t="-5844" r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A225723-8EEB-4240-B21D-F0E4FFBCA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349" y="4972610"/>
            <a:ext cx="6190975" cy="1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34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E2D4-DF70-3C42-9EAB-E640C1C9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36" y="370299"/>
            <a:ext cx="11353800" cy="1325563"/>
          </a:xfrm>
        </p:spPr>
        <p:txBody>
          <a:bodyPr/>
          <a:lstStyle/>
          <a:p>
            <a:r>
              <a:rPr lang="en-US" dirty="0"/>
              <a:t>Motivation: Classical simulation of Clifford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C2619-F8AE-FF48-AB75-6A6485F7A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66614"/>
                <a:ext cx="10515600" cy="47752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Given: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 classical description of a Clifford circuit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(e.g.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to qubit 2, CNOT to qubits 1 and 2,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qubit 1,…)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 classical description of a quantum state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u="sng" dirty="0"/>
                  <a:t>Goal:</a:t>
                </a:r>
                <a:r>
                  <a:rPr lang="en-US" dirty="0"/>
                  <a:t> One of the following:</a:t>
                </a:r>
              </a:p>
              <a:p>
                <a:r>
                  <a:rPr lang="en-CA" b="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Sample from the probability vector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Approximate versions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C2619-F8AE-FF48-AB75-6A6485F7A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66614"/>
                <a:ext cx="10515600" cy="4775272"/>
              </a:xfrm>
              <a:blipFill>
                <a:blip r:embed="rId2"/>
                <a:stretch>
                  <a:fillRect l="-1206" t="-2394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B1626CC-4AAB-F54D-AFA1-986B9DD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456" y="2858367"/>
            <a:ext cx="3091543" cy="314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39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E2D4-DF70-3C42-9EAB-E640C1C9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36" y="370299"/>
            <a:ext cx="11353800" cy="1325563"/>
          </a:xfrm>
        </p:spPr>
        <p:txBody>
          <a:bodyPr/>
          <a:lstStyle/>
          <a:p>
            <a:r>
              <a:rPr lang="en-US" dirty="0"/>
              <a:t>Motivation: Classical simulation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C92A6-076F-A644-ABA9-EE4289A0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925"/>
            <a:ext cx="10515600" cy="121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Question:</a:t>
            </a:r>
            <a:r>
              <a:rPr lang="en-US" sz="3600" dirty="0"/>
              <a:t> Which quantum circuits can be efficiently simulated on a classical computer?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u="sng" dirty="0"/>
              <a:t>Gottesman-</a:t>
            </a:r>
            <a:r>
              <a:rPr lang="en-US" sz="3600" u="sng" dirty="0" err="1"/>
              <a:t>Knill</a:t>
            </a:r>
            <a:r>
              <a:rPr lang="en-US" sz="3600" u="sng" dirty="0"/>
              <a:t> Theorem:</a:t>
            </a:r>
            <a:r>
              <a:rPr lang="en-US" sz="3600" dirty="0"/>
              <a:t> Clifford circuits with stabilizer state inputs can be efficiently simulated.</a:t>
            </a:r>
          </a:p>
          <a:p>
            <a:pPr marL="0" indent="0">
              <a:buNone/>
            </a:pPr>
            <a:endParaRPr lang="en-US" sz="3600" u="sng" dirty="0"/>
          </a:p>
          <a:p>
            <a:pPr marL="0" indent="0">
              <a:buNone/>
            </a:pPr>
            <a:r>
              <a:rPr lang="en-US" sz="3600" dirty="0"/>
              <a:t>… What about other circuits?</a:t>
            </a:r>
          </a:p>
        </p:txBody>
      </p:sp>
    </p:spTree>
    <p:extLst>
      <p:ext uri="{BB962C8B-B14F-4D97-AF65-F5344CB8AC3E}">
        <p14:creationId xmlns:p14="http://schemas.microsoft.com/office/powerpoint/2010/main" val="2544053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E2D4-DF70-3C42-9EAB-E640C1C9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36" y="370299"/>
            <a:ext cx="11353800" cy="1325563"/>
          </a:xfrm>
        </p:spPr>
        <p:txBody>
          <a:bodyPr/>
          <a:lstStyle/>
          <a:p>
            <a:r>
              <a:rPr lang="en-US" dirty="0"/>
              <a:t>Motivation: Classical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FC92A6-076F-A644-ABA9-EE4289A0C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48925"/>
                <a:ext cx="10988536" cy="47387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u="sng" dirty="0"/>
                  <a:t>Question:</a:t>
                </a:r>
                <a:r>
                  <a:rPr lang="en-US" sz="3600" dirty="0"/>
                  <a:t> Which quantum circuits can be efficiently simulated on a classical computer?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3600" u="sng" dirty="0"/>
                  <a:t>Theorem:</a:t>
                </a:r>
                <a:r>
                  <a:rPr lang="en-US" sz="3600" dirty="0"/>
                  <a:t> Clifford + T circuits are universal (they approximate any unitary arbitrarily well).</a:t>
                </a:r>
              </a:p>
              <a:p>
                <a:pPr marL="0" indent="0">
                  <a:buNone/>
                </a:pPr>
                <a:endParaRPr lang="en-US" sz="2000" u="sng" dirty="0"/>
              </a:p>
              <a:p>
                <a:pPr marL="0" indent="0">
                  <a:buNone/>
                </a:pPr>
                <a:r>
                  <a:rPr lang="en-US" sz="3600" dirty="0"/>
                  <a:t>... So how does the classical simulation cost scale in the T-count of the circuit?</a:t>
                </a: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chemeClr val="tx1"/>
                    </a:solidFill>
                  </a:rPr>
                  <a:t>(T=0: Gottesman-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Knill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polynomial in other parameters)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FC92A6-076F-A644-ABA9-EE4289A0C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48925"/>
                <a:ext cx="10988536" cy="4738776"/>
              </a:xfrm>
              <a:blipFill>
                <a:blip r:embed="rId2"/>
                <a:stretch>
                  <a:fillRect l="-1732" t="-3209" r="-346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680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E2D4-DF70-3C42-9EAB-E640C1C9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36" y="370299"/>
            <a:ext cx="11353800" cy="1325563"/>
          </a:xfrm>
        </p:spPr>
        <p:txBody>
          <a:bodyPr/>
          <a:lstStyle/>
          <a:p>
            <a:r>
              <a:rPr lang="en-US" dirty="0"/>
              <a:t>Motivation: Classical simulation of Clifford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C2619-F8AE-FF48-AB75-6A6485F7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57" y="1735260"/>
            <a:ext cx="10515600" cy="246449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Gottesman-</a:t>
            </a:r>
            <a:r>
              <a:rPr lang="en-US" u="sng" dirty="0" err="1"/>
              <a:t>Knill</a:t>
            </a:r>
            <a:r>
              <a:rPr lang="en-US" u="sng" dirty="0"/>
              <a:t> Theorem:</a:t>
            </a:r>
            <a:r>
              <a:rPr lang="en-US" dirty="0"/>
              <a:t> Clifford circuits with stabilizer state inputs can be simulated efficiently</a:t>
            </a:r>
            <a:endParaRPr lang="en-CA" b="0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EA83B49-F9B8-004D-A5AC-F3C9801E63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5150" y="2779914"/>
                <a:ext cx="8688744" cy="26774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Clifford circuits with input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can be simulated with cost polynomial in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⟩)</m:t>
                    </m:r>
                  </m:oMath>
                </a14:m>
                <a:r>
                  <a:rPr lang="en-CA" dirty="0"/>
                  <a:t>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b="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 ⇒ 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begChr m:val="|"/>
                        <m:endChr m:val="⟩"/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endParaRPr lang="en-C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CA" sz="1100" dirty="0"/>
              </a:p>
              <a:p>
                <a:pPr marL="0" indent="0">
                  <a:buNone/>
                </a:pPr>
                <a:r>
                  <a:rPr lang="en-CA" b="0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dirty="0"/>
                  <a:t> </a:t>
                </a:r>
                <a:r>
                  <a:rPr lang="en-CA" dirty="0" err="1"/>
                  <a:t>Clifford+T</a:t>
                </a:r>
                <a:r>
                  <a:rPr lang="en-CA" dirty="0"/>
                  <a:t> circuits consisting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 T gates with input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|0⟩</m:t>
                    </m:r>
                  </m:oMath>
                </a14:m>
                <a:r>
                  <a:rPr lang="en-CA" dirty="0"/>
                  <a:t> can be simulated  with cost polynomial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EA83B49-F9B8-004D-A5AC-F3C9801E6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50" y="2779914"/>
                <a:ext cx="8688744" cy="2677457"/>
              </a:xfrm>
              <a:prstGeom prst="rect">
                <a:avLst/>
              </a:prstGeom>
              <a:blipFill>
                <a:blip r:embed="rId2"/>
                <a:stretch>
                  <a:fillRect l="-1460" t="-3774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A225723-8EEB-4240-B21D-F0E4FFBCA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7" t="13904" r="7393" b="20031"/>
          <a:stretch/>
        </p:blipFill>
        <p:spPr>
          <a:xfrm>
            <a:off x="6712399" y="5376317"/>
            <a:ext cx="5383496" cy="1277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804C8B-21F5-7241-B87C-9ABA6607B64C}"/>
                  </a:ext>
                </a:extLst>
              </p:cNvPr>
              <p:cNvSpPr txBox="1"/>
              <p:nvPr/>
            </p:nvSpPr>
            <p:spPr>
              <a:xfrm>
                <a:off x="307836" y="5414281"/>
                <a:ext cx="5842000" cy="534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C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CA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CA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CA" sz="2400" i="1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⟩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CA" sz="2400" i="1">
                          <a:latin typeface="Cambria Math" panose="02040503050406030204" pitchFamily="18" charset="0"/>
                        </a:rPr>
                        <m:t>+2.41|1⟩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804C8B-21F5-7241-B87C-9ABA6607B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36" y="5414281"/>
                <a:ext cx="5842000" cy="534826"/>
              </a:xfrm>
              <a:prstGeom prst="rect">
                <a:avLst/>
              </a:prstGeom>
              <a:blipFill>
                <a:blip r:embed="rId4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5B18BC-AFF1-3944-BA70-1DD095E599DA}"/>
                  </a:ext>
                </a:extLst>
              </p:cNvPr>
              <p:cNvSpPr/>
              <p:nvPr/>
            </p:nvSpPr>
            <p:spPr>
              <a:xfrm>
                <a:off x="806765" y="5949107"/>
                <a:ext cx="2502608" cy="779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T=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lit/>
                                      <m:brk m:alnAt="7"/>
                                    </m:r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lit/>
                                    </m:r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5B18BC-AFF1-3944-BA70-1DD095E59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65" y="5949107"/>
                <a:ext cx="2502608" cy="779765"/>
              </a:xfrm>
              <a:prstGeom prst="rect">
                <a:avLst/>
              </a:prstGeom>
              <a:blipFill>
                <a:blip r:embed="rId5"/>
                <a:stretch>
                  <a:fillRect l="-3535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FEA2D37-80B4-E748-B9EA-BC37C111B8FC}"/>
              </a:ext>
            </a:extLst>
          </p:cNvPr>
          <p:cNvSpPr txBox="1"/>
          <p:nvPr/>
        </p:nvSpPr>
        <p:spPr>
          <a:xfrm>
            <a:off x="6518677" y="84706"/>
            <a:ext cx="687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[</a:t>
            </a:r>
            <a:r>
              <a:rPr lang="en-US" sz="2000" dirty="0" err="1"/>
              <a:t>Bravyi</a:t>
            </a:r>
            <a:r>
              <a:rPr lang="en-US" sz="2000" dirty="0"/>
              <a:t>-Smith-Smolin 16]      [Zhou-Leung-Chuang 00]</a:t>
            </a:r>
          </a:p>
        </p:txBody>
      </p:sp>
    </p:spTree>
    <p:extLst>
      <p:ext uri="{BB962C8B-B14F-4D97-AF65-F5344CB8AC3E}">
        <p14:creationId xmlns:p14="http://schemas.microsoft.com/office/powerpoint/2010/main" val="1811678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6B268-7A14-3D46-AF5B-C1177EA8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FCC6C-50E3-344C-AAF1-0D3ECB2182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8021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b="0" u="sng" dirty="0">
                    <a:latin typeface="Cambria Math" panose="02040503050406030204" pitchFamily="18" charset="0"/>
                  </a:rPr>
                  <a:t>Lower bounds</a:t>
                </a: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CA" b="0" dirty="0"/>
                  <a:t>There exists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b="0" dirty="0"/>
                  <a:t> such that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CA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b="0" i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m:rPr>
                            <m:lit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CA" b="0" dirty="0"/>
                  <a:t>.</a:t>
                </a:r>
              </a:p>
              <a:p>
                <a:pPr marL="0" indent="0">
                  <a:buNone/>
                </a:pPr>
                <a:endParaRPr lang="en-CA" u="sng" dirty="0"/>
              </a:p>
              <a:p>
                <a:pPr marL="0" indent="0">
                  <a:buNone/>
                </a:pPr>
                <a:r>
                  <a:rPr lang="en-CA" u="sng" dirty="0"/>
                  <a:t>Upper bounds</a:t>
                </a:r>
                <a:endParaRPr lang="en-CA" b="0" u="sng" dirty="0"/>
              </a:p>
              <a:p>
                <a:r>
                  <a:rPr lang="en-US" dirty="0"/>
                  <a:t>Generic stabilizer rank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FCC6C-50E3-344C-AAF1-0D3ECB2182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802187"/>
              </a:xfrm>
              <a:blipFill>
                <a:blip r:embed="rId3"/>
                <a:stretch>
                  <a:fillRect l="-1206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bright orange Garibaldi fish, one of the state fish of California.">
            <a:extLst>
              <a:ext uri="{FF2B5EF4-FFF2-40B4-BE49-F238E27FC236}">
                <a16:creationId xmlns:a16="http://schemas.microsoft.com/office/drawing/2014/main" id="{566E2608-5BED-B745-85B2-50E74CEA7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21" y="3364372"/>
            <a:ext cx="3571725" cy="23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96B34C-E2FF-5E44-8184-C3E4DE58079C}"/>
              </a:ext>
            </a:extLst>
          </p:cNvPr>
          <p:cNvSpPr txBox="1"/>
          <p:nvPr/>
        </p:nvSpPr>
        <p:spPr>
          <a:xfrm>
            <a:off x="6108785" y="6524504"/>
            <a:ext cx="654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Image: https://</a:t>
            </a:r>
            <a:r>
              <a:rPr lang="en-US" sz="1400" dirty="0" err="1"/>
              <a:t>fishingbooker.com</a:t>
            </a:r>
            <a:r>
              <a:rPr lang="en-US" sz="1400" dirty="0"/>
              <a:t>/blog/</a:t>
            </a:r>
            <a:r>
              <a:rPr lang="en-US" sz="1400" dirty="0" err="1"/>
              <a:t>california</a:t>
            </a:r>
            <a:r>
              <a:rPr lang="en-US" sz="1400" dirty="0"/>
              <a:t>-state-fish-golden-trout-garibaldi/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D55BF-8479-034A-B1E2-3EB8E3F28E2B}"/>
              </a:ext>
            </a:extLst>
          </p:cNvPr>
          <p:cNvSpPr txBox="1"/>
          <p:nvPr/>
        </p:nvSpPr>
        <p:spPr>
          <a:xfrm>
            <a:off x="5977211" y="1771188"/>
            <a:ext cx="6275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Match [Peleg, </a:t>
            </a:r>
            <a:r>
              <a:rPr lang="en-US" sz="2400" dirty="0" err="1">
                <a:solidFill>
                  <a:srgbClr val="FF0000"/>
                </a:solidFill>
              </a:rPr>
              <a:t>Shpilka</a:t>
            </a:r>
            <a:r>
              <a:rPr lang="en-US" sz="2400" dirty="0">
                <a:solidFill>
                  <a:srgbClr val="FF0000"/>
                </a:solidFill>
              </a:rPr>
              <a:t>, Volk 22] up to log factor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F94FB0-74C1-504F-ADAC-4FF85013C262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762183" y="2002021"/>
            <a:ext cx="1215028" cy="238889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DF7A07-B4F1-924B-B45E-479824A63597}"/>
              </a:ext>
            </a:extLst>
          </p:cNvPr>
          <p:cNvCxnSpPr>
            <a:cxnSpLocks/>
          </p:cNvCxnSpPr>
          <p:nvPr/>
        </p:nvCxnSpPr>
        <p:spPr>
          <a:xfrm flipH="1">
            <a:off x="7535461" y="2232853"/>
            <a:ext cx="278204" cy="58935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A145D3-B931-D544-B401-081BDF950655}"/>
              </a:ext>
            </a:extLst>
          </p:cNvPr>
          <p:cNvCxnSpPr>
            <a:cxnSpLocks/>
          </p:cNvCxnSpPr>
          <p:nvPr/>
        </p:nvCxnSpPr>
        <p:spPr>
          <a:xfrm>
            <a:off x="159167" y="1904843"/>
            <a:ext cx="679033" cy="0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6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6B268-7A14-3D46-AF5B-C1177EA8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FCC6C-50E3-344C-AAF1-0D3ECB2182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312841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CA" b="0" dirty="0"/>
                  <a:t>There exists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b="0" dirty="0"/>
                  <a:t> such that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CA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b="0" i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m:rPr>
                            <m:lit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CA" b="0" dirty="0"/>
                  <a:t>.</a:t>
                </a:r>
              </a:p>
              <a:p>
                <a:r>
                  <a:rPr lang="en-US" dirty="0"/>
                  <a:t>Generic stabilizer rank</a:t>
                </a:r>
              </a:p>
              <a:p>
                <a:r>
                  <a:rPr lang="en-US" dirty="0"/>
                  <a:t>Open questions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FCC6C-50E3-344C-AAF1-0D3ECB2182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3128419"/>
              </a:xfrm>
              <a:blipFill>
                <a:blip r:embed="rId3"/>
                <a:stretch>
                  <a:fillRect l="-1086" t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bright orange Garibaldi fish, one of the state fish of California.">
            <a:extLst>
              <a:ext uri="{FF2B5EF4-FFF2-40B4-BE49-F238E27FC236}">
                <a16:creationId xmlns:a16="http://schemas.microsoft.com/office/drawing/2014/main" id="{566E2608-5BED-B745-85B2-50E74CEA7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21" y="3364372"/>
            <a:ext cx="3571725" cy="23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96B34C-E2FF-5E44-8184-C3E4DE58079C}"/>
              </a:ext>
            </a:extLst>
          </p:cNvPr>
          <p:cNvSpPr txBox="1"/>
          <p:nvPr/>
        </p:nvSpPr>
        <p:spPr>
          <a:xfrm>
            <a:off x="6108785" y="6524504"/>
            <a:ext cx="654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Image: https://</a:t>
            </a:r>
            <a:r>
              <a:rPr lang="en-US" sz="1400" dirty="0" err="1"/>
              <a:t>fishingbooker.com</a:t>
            </a:r>
            <a:r>
              <a:rPr lang="en-US" sz="1400" dirty="0"/>
              <a:t>/blog/</a:t>
            </a:r>
            <a:r>
              <a:rPr lang="en-US" sz="1400" dirty="0" err="1"/>
              <a:t>california</a:t>
            </a:r>
            <a:r>
              <a:rPr lang="en-US" sz="1400" dirty="0"/>
              <a:t>-state-fish-golden-trout-garibaldi/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59A470-C524-FA48-A1A0-7920F73BA90E}"/>
              </a:ext>
            </a:extLst>
          </p:cNvPr>
          <p:cNvSpPr txBox="1">
            <a:spLocks/>
          </p:cNvSpPr>
          <p:nvPr/>
        </p:nvSpPr>
        <p:spPr>
          <a:xfrm>
            <a:off x="1994316" y="3736948"/>
            <a:ext cx="10515600" cy="3128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Outline: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Subset-sum representations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Moulton’s theorem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D55BF-8479-034A-B1E2-3EB8E3F28E2B}"/>
              </a:ext>
            </a:extLst>
          </p:cNvPr>
          <p:cNvSpPr txBox="1"/>
          <p:nvPr/>
        </p:nvSpPr>
        <p:spPr>
          <a:xfrm>
            <a:off x="5969140" y="1111375"/>
            <a:ext cx="6275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Match [Peleg, </a:t>
            </a:r>
            <a:r>
              <a:rPr lang="en-US" sz="2400" dirty="0" err="1">
                <a:solidFill>
                  <a:srgbClr val="FF0000"/>
                </a:solidFill>
              </a:rPr>
              <a:t>Shpilka</a:t>
            </a:r>
            <a:r>
              <a:rPr lang="en-US" sz="2400" dirty="0">
                <a:solidFill>
                  <a:srgbClr val="FF0000"/>
                </a:solidFill>
              </a:rPr>
              <a:t>, Volk 22] up to log factor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F94FB0-74C1-504F-ADAC-4FF85013C262}"/>
              </a:ext>
            </a:extLst>
          </p:cNvPr>
          <p:cNvCxnSpPr>
            <a:cxnSpLocks/>
          </p:cNvCxnSpPr>
          <p:nvPr/>
        </p:nvCxnSpPr>
        <p:spPr>
          <a:xfrm flipH="1">
            <a:off x="4812632" y="1411205"/>
            <a:ext cx="1156508" cy="28754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DF7A07-B4F1-924B-B45E-479824A63597}"/>
              </a:ext>
            </a:extLst>
          </p:cNvPr>
          <p:cNvCxnSpPr>
            <a:cxnSpLocks/>
          </p:cNvCxnSpPr>
          <p:nvPr/>
        </p:nvCxnSpPr>
        <p:spPr>
          <a:xfrm flipH="1">
            <a:off x="7585911" y="1690688"/>
            <a:ext cx="278204" cy="58935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890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9E20-0413-EE4E-852E-BC01DB29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771"/>
            <a:ext cx="10515600" cy="1325563"/>
          </a:xfrm>
        </p:spPr>
        <p:txBody>
          <a:bodyPr/>
          <a:lstStyle/>
          <a:p>
            <a:r>
              <a:rPr lang="en-CA" dirty="0"/>
              <a:t>Subset-sum representations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807700" cy="4220619"/>
              </a:xfrm>
            </p:spPr>
            <p:txBody>
              <a:bodyPr/>
              <a:lstStyle/>
              <a:p>
                <a:r>
                  <a:rPr lang="en-CA" b="0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. We say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subset-sum representation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equal to the sum of some subset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sz="1100" dirty="0"/>
              </a:p>
              <a:p>
                <a:r>
                  <a:rPr lang="en-US" u="sng" dirty="0"/>
                  <a:t>Example: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0,1,2,3,…,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, then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 subset-sum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1,2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,4,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lit/>
                      </m:rPr>
                      <a:rPr lang="en-CA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u="sng" dirty="0"/>
                  <a:t>Example:</a:t>
                </a:r>
                <a:r>
                  <a:rPr lang="en-US" dirty="0"/>
                  <a:t> If</a:t>
                </a:r>
                <a:r>
                  <a:rPr lang="en-CA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dirty="0"/>
                  <a:t> is a stabilizer decomposition, then each coordinate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is a subset-sum of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lang="en-CA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,…,−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lang="en-CA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}∪</m:t>
                    </m:r>
                    <m:r>
                      <m:rPr>
                        <m:lit/>
                      </m:rPr>
                      <a:rPr lang="en-CA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,…,−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807700" cy="4220619"/>
              </a:xfrm>
              <a:blipFill>
                <a:blip r:embed="rId2"/>
                <a:stretch>
                  <a:fillRect l="-1058" t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3A000C-6DF0-A340-A434-5C1AB1D739C8}"/>
                  </a:ext>
                </a:extLst>
              </p:cNvPr>
              <p:cNvSpPr txBox="1"/>
              <p:nvPr/>
            </p:nvSpPr>
            <p:spPr>
              <a:xfrm>
                <a:off x="6354679" y="5012285"/>
                <a:ext cx="6916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stabilizer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coordinates are in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0,±1,±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lit/>
                      </m:rP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3A000C-6DF0-A340-A434-5C1AB1D73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679" y="5012285"/>
                <a:ext cx="6916478" cy="461665"/>
              </a:xfrm>
              <a:prstGeom prst="rect">
                <a:avLst/>
              </a:prstGeom>
              <a:blipFill>
                <a:blip r:embed="rId3"/>
                <a:stretch>
                  <a:fillRect l="-734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B9FA39-38BE-104A-A07E-58AD35852362}"/>
                  </a:ext>
                </a:extLst>
              </p:cNvPr>
              <p:cNvSpPr txBox="1"/>
              <p:nvPr/>
            </p:nvSpPr>
            <p:spPr>
              <a:xfrm>
                <a:off x="146384" y="5395745"/>
                <a:ext cx="1204561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4000" u="sng" dirty="0">
                    <a:solidFill>
                      <a:schemeClr val="accent6"/>
                    </a:solidFill>
                  </a:rPr>
                  <a:t>Corollary:</a:t>
                </a:r>
                <a:r>
                  <a:rPr lang="en-CA" sz="40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40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CA" sz="4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CA" sz="4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CA" sz="4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sz="4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⟩)≥</m:t>
                    </m:r>
                  </m:oMath>
                </a14:m>
                <a:r>
                  <a:rPr lang="en-US" sz="4000" dirty="0">
                    <a:solidFill>
                      <a:schemeClr val="accent6"/>
                    </a:solidFill>
                  </a:rPr>
                  <a:t> the minimum size subset-sum representation of the coordinates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sz="4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dirty="0">
                  <a:solidFill>
                    <a:schemeClr val="accent6"/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B9FA39-38BE-104A-A07E-58AD35852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84" y="5395745"/>
                <a:ext cx="12045616" cy="1631216"/>
              </a:xfrm>
              <a:prstGeom prst="rect">
                <a:avLst/>
              </a:prstGeom>
              <a:blipFill>
                <a:blip r:embed="rId4"/>
                <a:stretch>
                  <a:fillRect l="-1789" t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6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DC1D40-2A8E-DD45-800A-54E078768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3166"/>
                <a:ext cx="10515600" cy="5372756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A </a:t>
                </a:r>
                <a:r>
                  <a:rPr lang="en-US" sz="3600" dirty="0">
                    <a:solidFill>
                      <a:srgbClr val="FF0000"/>
                    </a:solidFill>
                  </a:rPr>
                  <a:t>state</a:t>
                </a:r>
                <a:r>
                  <a:rPr lang="en-US" sz="3600" dirty="0"/>
                  <a:t> is a unit vector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CA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sz="3600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3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/>
                  <a:t>  (mod phase, i.e. an element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p>
                        <m:sSup>
                          <m:sSupPr>
                            <m:ctrlPr>
                              <a:rPr lang="en-CA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CA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600" dirty="0"/>
                  <a:t>).</a:t>
                </a:r>
              </a:p>
              <a:p>
                <a:endParaRPr lang="en-US" sz="1400" dirty="0"/>
              </a:p>
              <a:p>
                <a:r>
                  <a:rPr lang="en-US" sz="3600" dirty="0"/>
                  <a:t>We often omit normalization.</a:t>
                </a:r>
              </a:p>
              <a:p>
                <a:endParaRPr lang="en-US" sz="1400" dirty="0"/>
              </a:p>
              <a:p>
                <a:r>
                  <a:rPr lang="en-US" sz="3600" dirty="0"/>
                  <a:t>States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 are called </a:t>
                </a:r>
                <a:r>
                  <a:rPr lang="en-US" sz="3600" dirty="0">
                    <a:solidFill>
                      <a:srgbClr val="FF0000"/>
                    </a:solidFill>
                  </a:rPr>
                  <a:t>qubits</a:t>
                </a:r>
                <a:r>
                  <a:rPr lang="en-US" sz="3600" dirty="0"/>
                  <a:t>.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States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CA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sz="3600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3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/>
                  <a:t> are called </a:t>
                </a:r>
                <a:r>
                  <a:rPr lang="en-US" sz="3600" dirty="0">
                    <a:solidFill>
                      <a:srgbClr val="FF0000"/>
                    </a:solidFill>
                  </a:rPr>
                  <a:t>n-qubit states</a:t>
                </a:r>
                <a:r>
                  <a:rPr lang="en-US" sz="3600" dirty="0"/>
                  <a:t>.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r>
                  <a:rPr lang="en-US" sz="3600" dirty="0">
                    <a:solidFill>
                      <a:schemeClr val="tx1"/>
                    </a:solidFill>
                  </a:rPr>
                  <a:t>States are denoted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,|</m:t>
                    </m:r>
                    <m:r>
                      <a:rPr lang="en-CA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, etc.</a:t>
                </a:r>
              </a:p>
              <a:p>
                <a:endParaRPr lang="en-US" sz="1400" dirty="0"/>
              </a:p>
              <a:p>
                <a14:m>
                  <m:oMath xmlns:m="http://schemas.openxmlformats.org/officeDocument/2006/math"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denotes conjugate-transpose of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DC1D40-2A8E-DD45-800A-54E078768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3166"/>
                <a:ext cx="10515600" cy="5372756"/>
              </a:xfrm>
              <a:blipFill>
                <a:blip r:embed="rId2"/>
                <a:stretch>
                  <a:fillRect l="-1689" t="-2594" r="-121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108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702F-36AB-0B44-9061-B4F6EF38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Stabilizer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0D410-862C-2049-847B-39CF97E262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4676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 state </a:t>
                </a:r>
                <a14:m>
                  <m:oMath xmlns:m="http://schemas.openxmlformats.org/officeDocument/2006/math"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⟩∈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ℂ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stabilizer state </a:t>
                </a:r>
                <a:r>
                  <a:rPr lang="en-US" sz="2400" dirty="0"/>
                  <a:t>if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en-CA" sz="2400" b="0" dirty="0"/>
              </a:p>
              <a:p>
                <a:pPr marL="0" indent="0">
                  <a:buNone/>
                </a:pPr>
                <a:r>
                  <a:rPr lang="en-US" sz="2400" dirty="0"/>
                  <a:t>    where          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is an affine linear subspace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A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</m:oMath>
                </a14:m>
                <a:r>
                  <a:rPr lang="en-US" sz="2400" dirty="0"/>
                  <a:t> is a linear function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A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</m:oMath>
                </a14:m>
                <a:r>
                  <a:rPr lang="en-US" sz="2400" dirty="0"/>
                  <a:t>is a quadratic polynomial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sz="2400" u="sng" dirty="0"/>
                  <a:t>Example: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⟩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011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|111⟩</m:t>
                    </m:r>
                  </m:oMath>
                </a14:m>
                <a:r>
                  <a:rPr lang="en-US" sz="2400" dirty="0"/>
                  <a:t>  is a stabilizer state</a:t>
                </a:r>
              </a:p>
              <a:p>
                <a:pPr marL="0" indent="0">
                  <a:buNone/>
                </a:pPr>
                <a:r>
                  <a:rPr lang="en-CA" sz="2400" dirty="0"/>
                  <a:t>		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000,100,011,111</m:t>
                    </m:r>
                    <m:r>
                      <m:rPr>
                        <m:lit/>
                      </m:rP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CA" sz="2400" b="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sz="2400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0D410-862C-2049-847B-39CF97E26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4676"/>
                <a:ext cx="10515600" cy="4351338"/>
              </a:xfrm>
              <a:blipFill>
                <a:blip r:embed="rId3"/>
                <a:stretch>
                  <a:fillRect l="-844" t="-23547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F7EDA6-D432-334D-8B3C-B89489FBDC39}"/>
                  </a:ext>
                </a:extLst>
              </p:cNvPr>
              <p:cNvSpPr txBox="1"/>
              <p:nvPr/>
            </p:nvSpPr>
            <p:spPr>
              <a:xfrm>
                <a:off x="6096000" y="771153"/>
                <a:ext cx="6916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stabilizer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coordinates are in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0,±1,±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lit/>
                      </m:rP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F7EDA6-D432-334D-8B3C-B89489FBD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71153"/>
                <a:ext cx="6916478" cy="461665"/>
              </a:xfrm>
              <a:prstGeom prst="rect">
                <a:avLst/>
              </a:prstGeom>
              <a:blipFill>
                <a:blip r:embed="rId4"/>
                <a:stretch>
                  <a:fillRect l="-734" t="-8108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948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F7EDA6-D432-334D-8B3C-B89489FBDC39}"/>
                  </a:ext>
                </a:extLst>
              </p:cNvPr>
              <p:cNvSpPr txBox="1"/>
              <p:nvPr/>
            </p:nvSpPr>
            <p:spPr>
              <a:xfrm>
                <a:off x="953507" y="2259449"/>
                <a:ext cx="10284985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4800" u="sng" dirty="0">
                    <a:solidFill>
                      <a:srgbClr val="FF0000"/>
                    </a:solidFill>
                  </a:rPr>
                  <a:t>Fact</a:t>
                </a:r>
                <a:r>
                  <a:rPr lang="en-CA" sz="4800" b="0" u="sng" dirty="0">
                    <a:solidFill>
                      <a:srgbClr val="FF0000"/>
                    </a:solidFill>
                  </a:rPr>
                  <a:t>:</a:t>
                </a:r>
                <a:r>
                  <a:rPr lang="en-CA" sz="4800" b="0" dirty="0">
                    <a:solidFill>
                      <a:srgbClr val="FF0000"/>
                    </a:solidFill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CA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CA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CA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is a stabilizer state,</a:t>
                </a:r>
              </a:p>
              <a:p>
                <a:r>
                  <a:rPr lang="en-US" sz="4800" dirty="0">
                    <a:solidFill>
                      <a:srgbClr val="FF0000"/>
                    </a:solidFill>
                  </a:rPr>
                  <a:t>then the coordinates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0,±1,±</m:t>
                    </m:r>
                    <m:r>
                      <a:rPr lang="en-CA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lit/>
                      </m:rPr>
                      <a:rPr lang="en-CA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(up to normalization).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F7EDA6-D432-334D-8B3C-B89489FBD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07" y="2259449"/>
                <a:ext cx="10284985" cy="2339102"/>
              </a:xfrm>
              <a:prstGeom prst="rect">
                <a:avLst/>
              </a:prstGeom>
              <a:blipFill>
                <a:blip r:embed="rId3"/>
                <a:stretch>
                  <a:fillRect l="-2709" t="-4891" r="-2340" b="-1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089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0D410-862C-2049-847B-39CF97E262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0585" y="848183"/>
                <a:ext cx="1162141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CA" sz="3200" u="sng" dirty="0"/>
                  <a:t>Theorem [</a:t>
                </a:r>
                <a:r>
                  <a:rPr lang="en-CA" sz="3200" u="sng" dirty="0" err="1"/>
                  <a:t>Dehaene</a:t>
                </a:r>
                <a:r>
                  <a:rPr lang="en-CA" sz="3200" u="sng" dirty="0"/>
                  <a:t>, De Moor 03]</a:t>
                </a:r>
                <a:r>
                  <a:rPr lang="en-CA" sz="3200" dirty="0"/>
                  <a:t>: </a:t>
                </a:r>
              </a:p>
              <a:p>
                <a:endParaRPr lang="en-CA" sz="11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 is a stabilizer state </a:t>
                </a:r>
                <a14:m>
                  <m:oMath xmlns:m="http://schemas.openxmlformats.org/officeDocument/2006/math">
                    <m:r>
                      <a:rPr lang="en-CA" sz="3200" i="1">
                        <a:latin typeface="Cambria Math" panose="02040503050406030204" pitchFamily="18" charset="0"/>
                      </a:rPr>
                      <m:t>⟺</m:t>
                    </m:r>
                    <m:d>
                      <m:dPr>
                        <m:begChr m:val="|"/>
                        <m:endChr m:val="⟩"/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begChr m:val="|"/>
                            <m:endChr m:val="⟩"/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endParaRPr lang="en-CA" sz="3200" b="0" dirty="0"/>
              </a:p>
              <a:p>
                <a:pPr marL="0" indent="0">
                  <a:buNone/>
                </a:pPr>
                <a:endParaRPr lang="en-CA" sz="2400" b="0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sz="3200" dirty="0"/>
                  <a:t>where          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3200" dirty="0"/>
                  <a:t> is an affine linear subspace</a:t>
                </a:r>
              </a:p>
              <a:p>
                <a:pPr marL="0" indent="0">
                  <a:buNone/>
                </a:pPr>
                <a:r>
                  <a:rPr lang="en-US" sz="3200" dirty="0"/>
                  <a:t>		   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A" sz="32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</m:oMath>
                </a14:m>
                <a:r>
                  <a:rPr lang="en-US" sz="3200" dirty="0"/>
                  <a:t> is a linear function</a:t>
                </a:r>
              </a:p>
              <a:p>
                <a:pPr marL="0" indent="0">
                  <a:buNone/>
                </a:pPr>
                <a:r>
                  <a:rPr lang="en-US" sz="3200" dirty="0"/>
                  <a:t>		  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A" sz="32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</m:oMath>
                </a14:m>
                <a:r>
                  <a:rPr lang="en-US" sz="3200" dirty="0"/>
                  <a:t>is a quadratic polynomial</a:t>
                </a:r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0D410-862C-2049-847B-39CF97E26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585" y="848183"/>
                <a:ext cx="11621415" cy="4351338"/>
              </a:xfrm>
              <a:blipFill>
                <a:blip r:embed="rId3"/>
                <a:stretch>
                  <a:fillRect l="-1310" b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A2B17B9-F461-8240-8E09-3C90A32FD78B}"/>
              </a:ext>
            </a:extLst>
          </p:cNvPr>
          <p:cNvSpPr txBox="1"/>
          <p:nvPr/>
        </p:nvSpPr>
        <p:spPr>
          <a:xfrm>
            <a:off x="771292" y="5471208"/>
            <a:ext cx="10649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Most results on stabilizer rank, and modern proofs of [GK98], use this characterization!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046874-0C9F-BD1F-94D9-A58E786A17BF}"/>
                  </a:ext>
                </a:extLst>
              </p:cNvPr>
              <p:cNvSpPr txBox="1"/>
              <p:nvPr/>
            </p:nvSpPr>
            <p:spPr>
              <a:xfrm>
                <a:off x="4852416" y="2839186"/>
                <a:ext cx="2828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Identify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046874-0C9F-BD1F-94D9-A58E786A1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416" y="2839186"/>
                <a:ext cx="2828544" cy="369332"/>
              </a:xfrm>
              <a:prstGeom prst="rect">
                <a:avLst/>
              </a:prstGeom>
              <a:blipFill>
                <a:blip r:embed="rId4"/>
                <a:stretch>
                  <a:fillRect l="-179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786154-C632-B979-09DF-303D3649214C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218432" y="3023852"/>
            <a:ext cx="633984" cy="26798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3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9E20-0413-EE4E-852E-BC01DB29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771"/>
            <a:ext cx="10515600" cy="1325563"/>
          </a:xfrm>
        </p:spPr>
        <p:txBody>
          <a:bodyPr/>
          <a:lstStyle/>
          <a:p>
            <a:r>
              <a:rPr lang="en-CA" dirty="0"/>
              <a:t>Subset-sum representations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6064" y="1318690"/>
                <a:ext cx="11452791" cy="4220619"/>
              </a:xfrm>
            </p:spPr>
            <p:txBody>
              <a:bodyPr/>
              <a:lstStyle/>
              <a:p>
                <a:r>
                  <a:rPr lang="en-CA" b="0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. We say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subset-sum representation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equal to the sum of some subset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sz="1100" dirty="0"/>
              </a:p>
              <a:p>
                <a:r>
                  <a:rPr lang="en-US" u="sng" dirty="0"/>
                  <a:t>Example: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=(1,2)</m:t>
                    </m:r>
                  </m:oMath>
                </a14:m>
                <a:r>
                  <a:rPr lang="en-US" dirty="0"/>
                  <a:t> is a subset-sum representation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100" dirty="0"/>
              </a:p>
              <a:p>
                <a:endParaRPr lang="en-US" sz="1100" dirty="0"/>
              </a:p>
              <a:p>
                <a:r>
                  <a:rPr lang="en-US" u="sng" dirty="0"/>
                  <a:t>Example:</a:t>
                </a:r>
                <a:r>
                  <a:rPr lang="en-US" dirty="0"/>
                  <a:t> If</a:t>
                </a:r>
                <a:r>
                  <a:rPr lang="en-CA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dirty="0"/>
                  <a:t> is a stabilizer decomposition, then     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,…,−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,…,−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CA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is a subset-sum representation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064" y="1318690"/>
                <a:ext cx="11452791" cy="4220619"/>
              </a:xfrm>
              <a:blipFill>
                <a:blip r:embed="rId2"/>
                <a:stretch>
                  <a:fillRect l="-1107" t="-2096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3A000C-6DF0-A340-A434-5C1AB1D739C8}"/>
                  </a:ext>
                </a:extLst>
              </p:cNvPr>
              <p:cNvSpPr txBox="1"/>
              <p:nvPr/>
            </p:nvSpPr>
            <p:spPr>
              <a:xfrm>
                <a:off x="6096000" y="4800144"/>
                <a:ext cx="6916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stabilizer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coordinates are in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0,±1,±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lit/>
                      </m:rP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3A000C-6DF0-A340-A434-5C1AB1D73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00144"/>
                <a:ext cx="6916478" cy="461665"/>
              </a:xfrm>
              <a:prstGeom prst="rect">
                <a:avLst/>
              </a:prstGeom>
              <a:blipFill>
                <a:blip r:embed="rId3"/>
                <a:stretch>
                  <a:fillRect l="-734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B9FA39-38BE-104A-A07E-58AD35852362}"/>
                  </a:ext>
                </a:extLst>
              </p:cNvPr>
              <p:cNvSpPr txBox="1"/>
              <p:nvPr/>
            </p:nvSpPr>
            <p:spPr>
              <a:xfrm>
                <a:off x="226064" y="5539309"/>
                <a:ext cx="12467358" cy="11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36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CA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  <m:r>
                      <a:rPr lang="en-CA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CA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6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CA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3600" dirty="0">
                    <a:solidFill>
                      <a:schemeClr val="accent6"/>
                    </a:solidFill>
                  </a:rPr>
                  <a:t> (the size of the smallest subset-sum rep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accent6"/>
                    </a:solidFill>
                  </a:rPr>
                  <a:t>)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B9FA39-38BE-104A-A07E-58AD35852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64" y="5539309"/>
                <a:ext cx="12467358" cy="1182440"/>
              </a:xfrm>
              <a:prstGeom prst="rect">
                <a:avLst/>
              </a:prstGeom>
              <a:blipFill>
                <a:blip r:embed="rId4"/>
                <a:stretch>
                  <a:fillRect l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83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9E20-0413-EE4E-852E-BC01DB29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771"/>
            <a:ext cx="10515600" cy="1325563"/>
          </a:xfrm>
        </p:spPr>
        <p:txBody>
          <a:bodyPr/>
          <a:lstStyle/>
          <a:p>
            <a:r>
              <a:rPr lang="en-CA" dirty="0"/>
              <a:t>Subset-sum representations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807700" cy="5470898"/>
              </a:xfrm>
            </p:spPr>
            <p:txBody>
              <a:bodyPr/>
              <a:lstStyle/>
              <a:p>
                <a:r>
                  <a:rPr lang="en-CA" b="0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. We say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subset-sum representation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equal to the sum of some subset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sz="1100" dirty="0"/>
              </a:p>
              <a:p>
                <a:r>
                  <a:rPr lang="en-US" u="sng" dirty="0"/>
                  <a:t>Example: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0,1,2,3,…,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, then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subset-sum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1,2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,4,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lit/>
                      </m:rPr>
                      <a:rPr lang="en-CA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Trivially,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since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has just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different subsets.</a:t>
                </a:r>
              </a:p>
              <a:p>
                <a:endParaRPr lang="en-US" sz="1100" dirty="0"/>
              </a:p>
              <a:p>
                <a:r>
                  <a:rPr lang="en-US" u="sng" dirty="0"/>
                  <a:t>Not tight: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0,1,2,4</m:t>
                        </m:r>
                      </m:e>
                    </m:d>
                  </m:oMath>
                </a14:m>
                <a:r>
                  <a:rPr lang="en-CA" b="0" i="1" dirty="0">
                    <a:latin typeface="Cambria Math" panose="02040503050406030204" pitchFamily="18" charset="0"/>
                  </a:rPr>
                  <a:t> </a:t>
                </a:r>
                <a:r>
                  <a:rPr lang="en-CA" b="0" dirty="0"/>
                  <a:t>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b="0" i="1" dirty="0">
                    <a:latin typeface="Cambria Math" panose="02040503050406030204" pitchFamily="18" charset="0"/>
                  </a:rPr>
                  <a:t> </a:t>
                </a:r>
                <a:r>
                  <a:rPr lang="en-CA" b="0" dirty="0">
                    <a:latin typeface="Cambria Math" panose="02040503050406030204" pitchFamily="18" charset="0"/>
                  </a:rPr>
                  <a:t>is a subset-sum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b="0" i="1" dirty="0">
                    <a:latin typeface="Cambria Math" panose="02040503050406030204" pitchFamily="18" charset="0"/>
                  </a:rPr>
                  <a:t>, </a:t>
                </a:r>
                <a:r>
                  <a:rPr lang="en-CA" b="0" dirty="0">
                    <a:latin typeface="Cambria Math" panose="02040503050406030204" pitchFamily="18" charset="0"/>
                  </a:rPr>
                  <a:t>then</a:t>
                </a:r>
                <a:endParaRPr lang="en-C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CA" dirty="0"/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=1,      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=2,       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=3≠4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807700" cy="5470898"/>
              </a:xfrm>
              <a:blipFill>
                <a:blip r:embed="rId2"/>
                <a:stretch>
                  <a:fillRect l="-1058" t="-1620" r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05C62D-B102-0643-B6E8-1992691F832D}"/>
              </a:ext>
            </a:extLst>
          </p:cNvPr>
          <p:cNvCxnSpPr>
            <a:cxnSpLocks/>
          </p:cNvCxnSpPr>
          <p:nvPr/>
        </p:nvCxnSpPr>
        <p:spPr>
          <a:xfrm flipV="1">
            <a:off x="1859047" y="6199093"/>
            <a:ext cx="187156" cy="25880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B9C2D5-D1E9-284A-B154-E05E19721ABD}"/>
                  </a:ext>
                </a:extLst>
              </p:cNvPr>
              <p:cNvSpPr txBox="1"/>
              <p:nvPr/>
            </p:nvSpPr>
            <p:spPr>
              <a:xfrm>
                <a:off x="0" y="6396335"/>
                <a:ext cx="3905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2=</m:t>
                      </m:r>
                      <m:sSub>
                        <m:sSubPr>
                          <m:ctrlP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B9C2D5-D1E9-284A-B154-E05E19721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96335"/>
                <a:ext cx="3905250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951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9E20-0413-EE4E-852E-BC01DB29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771"/>
            <a:ext cx="10515600" cy="1325563"/>
          </a:xfrm>
        </p:spPr>
        <p:txBody>
          <a:bodyPr/>
          <a:lstStyle/>
          <a:p>
            <a:r>
              <a:rPr lang="en-CA" dirty="0"/>
              <a:t>Subset-sum representations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807700" cy="5470898"/>
              </a:xfrm>
            </p:spPr>
            <p:txBody>
              <a:bodyPr/>
              <a:lstStyle/>
              <a:p>
                <a:r>
                  <a:rPr lang="en-US" u="sng" dirty="0"/>
                  <a:t>Question: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/>
                    </m:sSup>
                  </m:oMath>
                </a14:m>
                <a:r>
                  <a:rPr lang="en-US" dirty="0"/>
                  <a:t> distinct, what is the smallest number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which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CA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dirty="0"/>
                  <a:t> such that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subset-sum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i.e.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spa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CA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m:rPr>
                        <m:lit/>
                      </m:rP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 algn="ctr">
                  <a:buNone/>
                </a:pPr>
                <a:endParaRPr lang="en-US" sz="1100" dirty="0"/>
              </a:p>
              <a:p>
                <a:r>
                  <a:rPr lang="en-US" u="sng" dirty="0"/>
                  <a:t>Example: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0,1,2,3,…,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, then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subset-sum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1,2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,4,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lit/>
                      </m:rPr>
                      <a:rPr lang="en-CA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Trivially,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since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has just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different subsets.</a:t>
                </a:r>
              </a:p>
              <a:p>
                <a:endParaRPr lang="en-US" sz="1100" dirty="0"/>
              </a:p>
              <a:p>
                <a:r>
                  <a:rPr lang="en-US" u="sng" dirty="0"/>
                  <a:t>Not tight: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0,1,2,4</m:t>
                        </m:r>
                      </m:e>
                    </m:d>
                  </m:oMath>
                </a14:m>
                <a:r>
                  <a:rPr lang="en-CA" b="0" i="1" dirty="0">
                    <a:latin typeface="Cambria Math" panose="02040503050406030204" pitchFamily="18" charset="0"/>
                  </a:rPr>
                  <a:t> </a:t>
                </a:r>
                <a:r>
                  <a:rPr lang="en-CA" b="0" dirty="0"/>
                  <a:t>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b="0" i="1" dirty="0">
                    <a:latin typeface="Cambria Math" panose="02040503050406030204" pitchFamily="18" charset="0"/>
                  </a:rPr>
                  <a:t> </a:t>
                </a:r>
                <a:r>
                  <a:rPr lang="en-CA" b="0" dirty="0">
                    <a:latin typeface="Cambria Math" panose="02040503050406030204" pitchFamily="18" charset="0"/>
                  </a:rPr>
                  <a:t>is a subset-sum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b="0" i="1" dirty="0">
                    <a:latin typeface="Cambria Math" panose="02040503050406030204" pitchFamily="18" charset="0"/>
                  </a:rPr>
                  <a:t>, </a:t>
                </a:r>
                <a:r>
                  <a:rPr lang="en-CA" b="0" dirty="0">
                    <a:latin typeface="Cambria Math" panose="02040503050406030204" pitchFamily="18" charset="0"/>
                  </a:rPr>
                  <a:t>then</a:t>
                </a:r>
                <a:endParaRPr lang="en-C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CA" dirty="0"/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=1,      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=2,       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=3≠4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807700" cy="5470898"/>
              </a:xfrm>
              <a:blipFill>
                <a:blip r:embed="rId2"/>
                <a:stretch>
                  <a:fillRect l="-1058" t="-1157" r="-940" b="-3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05C62D-B102-0643-B6E8-1992691F832D}"/>
              </a:ext>
            </a:extLst>
          </p:cNvPr>
          <p:cNvCxnSpPr>
            <a:cxnSpLocks/>
          </p:cNvCxnSpPr>
          <p:nvPr/>
        </p:nvCxnSpPr>
        <p:spPr>
          <a:xfrm flipV="1">
            <a:off x="1859047" y="6199093"/>
            <a:ext cx="187156" cy="25880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B9C2D5-D1E9-284A-B154-E05E19721ABD}"/>
                  </a:ext>
                </a:extLst>
              </p:cNvPr>
              <p:cNvSpPr txBox="1"/>
              <p:nvPr/>
            </p:nvSpPr>
            <p:spPr>
              <a:xfrm>
                <a:off x="0" y="6396335"/>
                <a:ext cx="3905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2=</m:t>
                      </m:r>
                      <m:sSub>
                        <m:sSubPr>
                          <m:ctrlP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B9C2D5-D1E9-284A-B154-E05E19721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96335"/>
                <a:ext cx="3905250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642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4193" y="1243955"/>
                <a:ext cx="10807700" cy="5122135"/>
              </a:xfrm>
            </p:spPr>
            <p:txBody>
              <a:bodyPr/>
              <a:lstStyle/>
              <a:p>
                <a:r>
                  <a:rPr lang="en-CA" b="0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. We say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subset-sum representation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equal to the sum of some subset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sz="1100" u="sng" dirty="0"/>
              </a:p>
              <a:p>
                <a:r>
                  <a:rPr lang="en-US" dirty="0"/>
                  <a:t>Trivially,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since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has just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different subsets.</a:t>
                </a:r>
              </a:p>
              <a:p>
                <a:endParaRPr lang="en-US" sz="1100" dirty="0"/>
              </a:p>
              <a:p>
                <a:r>
                  <a:rPr lang="en-US" u="sng" dirty="0"/>
                  <a:t>Not tight: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0,1,2,4</m:t>
                        </m:r>
                      </m:e>
                    </m:d>
                  </m:oMath>
                </a14:m>
                <a:r>
                  <a:rPr lang="en-CA" b="0" i="1" dirty="0">
                    <a:latin typeface="Cambria Math" panose="02040503050406030204" pitchFamily="18" charset="0"/>
                  </a:rPr>
                  <a:t> </a:t>
                </a:r>
                <a:r>
                  <a:rPr lang="en-CA" b="0" dirty="0"/>
                  <a:t>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b="0" i="1" dirty="0">
                    <a:latin typeface="Cambria Math" panose="02040503050406030204" pitchFamily="18" charset="0"/>
                  </a:rPr>
                  <a:t> </a:t>
                </a:r>
                <a:r>
                  <a:rPr lang="en-CA" b="0" dirty="0">
                    <a:latin typeface="Cambria Math" panose="02040503050406030204" pitchFamily="18" charset="0"/>
                  </a:rPr>
                  <a:t>is a subset-sum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b="0" i="1" dirty="0">
                    <a:latin typeface="Cambria Math" panose="02040503050406030204" pitchFamily="18" charset="0"/>
                  </a:rPr>
                  <a:t>, </a:t>
                </a:r>
                <a:r>
                  <a:rPr lang="en-CA" b="0" dirty="0">
                    <a:latin typeface="Cambria Math" panose="02040503050406030204" pitchFamily="18" charset="0"/>
                  </a:rPr>
                  <a:t>then</a:t>
                </a:r>
                <a:endParaRPr lang="en-C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CA" dirty="0"/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=1,      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=2,       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=3≠4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u="sng" dirty="0"/>
              </a:p>
              <a:p>
                <a:r>
                  <a:rPr lang="en-US" u="sng" dirty="0"/>
                  <a:t>Theorem [Moulton]: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1,…,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then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4193" y="1243955"/>
                <a:ext cx="10807700" cy="5122135"/>
              </a:xfrm>
              <a:blipFill>
                <a:blip r:embed="rId2"/>
                <a:stretch>
                  <a:fillRect l="-939" t="-1728" r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903114-E940-C746-A7D7-A7EA10C807F7}"/>
                  </a:ext>
                </a:extLst>
              </p:cNvPr>
              <p:cNvSpPr txBox="1"/>
              <p:nvPr/>
            </p:nvSpPr>
            <p:spPr>
              <a:xfrm>
                <a:off x="5685529" y="4652965"/>
                <a:ext cx="3905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exponentially increasing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903114-E940-C746-A7D7-A7EA10C80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529" y="4652965"/>
                <a:ext cx="3905250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70C906-ADC7-6C4C-9D31-7DC0001C5F56}"/>
              </a:ext>
            </a:extLst>
          </p:cNvPr>
          <p:cNvCxnSpPr>
            <a:cxnSpLocks/>
          </p:cNvCxnSpPr>
          <p:nvPr/>
        </p:nvCxnSpPr>
        <p:spPr>
          <a:xfrm flipH="1">
            <a:off x="5459935" y="5011646"/>
            <a:ext cx="225594" cy="20596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6C7ACE-D3BA-DA48-A1A8-B161C457AC2B}"/>
                  </a:ext>
                </a:extLst>
              </p:cNvPr>
              <p:cNvSpPr txBox="1"/>
              <p:nvPr/>
            </p:nvSpPr>
            <p:spPr>
              <a:xfrm>
                <a:off x="2151524" y="6077192"/>
                <a:ext cx="4769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Linear in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instead of logarithmic!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6C7ACE-D3BA-DA48-A1A8-B161C457A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24" y="6077192"/>
                <a:ext cx="4769206" cy="461665"/>
              </a:xfrm>
              <a:prstGeom prst="rect">
                <a:avLst/>
              </a:prstGeom>
              <a:blipFill>
                <a:blip r:embed="rId4"/>
                <a:stretch>
                  <a:fillRect l="-2128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6B9B63-6BC3-1C43-970B-FE8E3FA098BF}"/>
              </a:ext>
            </a:extLst>
          </p:cNvPr>
          <p:cNvCxnSpPr>
            <a:cxnSpLocks/>
          </p:cNvCxnSpPr>
          <p:nvPr/>
        </p:nvCxnSpPr>
        <p:spPr>
          <a:xfrm flipH="1" flipV="1">
            <a:off x="1853351" y="6077192"/>
            <a:ext cx="298173" cy="16474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298D087-1627-C848-9FD7-10F49AF94494}"/>
              </a:ext>
            </a:extLst>
          </p:cNvPr>
          <p:cNvSpPr txBox="1">
            <a:spLocks/>
          </p:cNvSpPr>
          <p:nvPr/>
        </p:nvSpPr>
        <p:spPr>
          <a:xfrm>
            <a:off x="838200" y="1337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Lower bounds on the size of a subset-sum rep</a:t>
            </a:r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42CD562B-FA4C-E24C-B698-7A57366561E2}"/>
              </a:ext>
            </a:extLst>
          </p:cNvPr>
          <p:cNvSpPr/>
          <p:nvPr/>
        </p:nvSpPr>
        <p:spPr>
          <a:xfrm>
            <a:off x="600454" y="4652964"/>
            <a:ext cx="10807700" cy="1918221"/>
          </a:xfrm>
          <a:prstGeom prst="frame">
            <a:avLst>
              <a:gd name="adj1" fmla="val 365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B6A950-C3DA-6342-B868-BF862827269B}"/>
              </a:ext>
            </a:extLst>
          </p:cNvPr>
          <p:cNvCxnSpPr>
            <a:cxnSpLocks/>
          </p:cNvCxnSpPr>
          <p:nvPr/>
        </p:nvCxnSpPr>
        <p:spPr>
          <a:xfrm flipV="1">
            <a:off x="1859047" y="4050879"/>
            <a:ext cx="187156" cy="25880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95D662-DED0-EC45-AF19-906E2DA39E40}"/>
                  </a:ext>
                </a:extLst>
              </p:cNvPr>
              <p:cNvSpPr txBox="1"/>
              <p:nvPr/>
            </p:nvSpPr>
            <p:spPr>
              <a:xfrm>
                <a:off x="0" y="4248121"/>
                <a:ext cx="3905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2=</m:t>
                      </m:r>
                      <m:sSub>
                        <m:sSubPr>
                          <m:ctrlP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95D662-DED0-EC45-AF19-906E2DA39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48121"/>
                <a:ext cx="3905250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137932-64A6-2948-8DDB-1A72F5E42DA2}"/>
              </a:ext>
            </a:extLst>
          </p:cNvPr>
          <p:cNvCxnSpPr>
            <a:cxnSpLocks/>
          </p:cNvCxnSpPr>
          <p:nvPr/>
        </p:nvCxnSpPr>
        <p:spPr>
          <a:xfrm flipV="1">
            <a:off x="2151524" y="2891407"/>
            <a:ext cx="518107" cy="37162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0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9" grpId="0"/>
      <p:bldP spid="20" grpId="0" animBg="1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7073" y="1305165"/>
                <a:ext cx="11272777" cy="5025297"/>
              </a:xfrm>
            </p:spPr>
            <p:txBody>
              <a:bodyPr/>
              <a:lstStyle/>
              <a:p>
                <a:r>
                  <a:rPr lang="en-CA" b="0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. We say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subset-sum representation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equal to the sum of some subset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sz="1100" u="sng" dirty="0"/>
              </a:p>
              <a:p>
                <a:r>
                  <a:rPr lang="en-US" dirty="0"/>
                  <a:t>Trivially,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since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has just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different subsets.</a:t>
                </a:r>
              </a:p>
              <a:p>
                <a:endParaRPr lang="en-US" u="sng" dirty="0"/>
              </a:p>
              <a:p>
                <a:r>
                  <a:rPr lang="en-US" u="sng" dirty="0"/>
                  <a:t>Theorem [Moulton 01]: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1,…,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then      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r>
                  <a:rPr lang="en-US" u="sng" dirty="0"/>
                  <a:t>Example: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CA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sz="1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073" y="1305165"/>
                <a:ext cx="11272777" cy="5025297"/>
              </a:xfrm>
              <a:blipFill>
                <a:blip r:embed="rId2"/>
                <a:stretch>
                  <a:fillRect l="-900" t="-1763" r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903114-E940-C746-A7D7-A7EA10C807F7}"/>
                  </a:ext>
                </a:extLst>
              </p:cNvPr>
              <p:cNvSpPr txBox="1"/>
              <p:nvPr/>
            </p:nvSpPr>
            <p:spPr>
              <a:xfrm>
                <a:off x="5160794" y="2995304"/>
                <a:ext cx="3905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exponentially increasing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903114-E940-C746-A7D7-A7EA10C80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794" y="2995304"/>
                <a:ext cx="3905250" cy="461665"/>
              </a:xfrm>
              <a:prstGeom prst="rect">
                <a:avLst/>
              </a:prstGeom>
              <a:blipFill>
                <a:blip r:embed="rId3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70C906-ADC7-6C4C-9D31-7DC0001C5F56}"/>
              </a:ext>
            </a:extLst>
          </p:cNvPr>
          <p:cNvCxnSpPr>
            <a:cxnSpLocks/>
          </p:cNvCxnSpPr>
          <p:nvPr/>
        </p:nvCxnSpPr>
        <p:spPr>
          <a:xfrm flipH="1">
            <a:off x="4935200" y="3270905"/>
            <a:ext cx="225594" cy="20596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6C7ACE-D3BA-DA48-A1A8-B161C457AC2B}"/>
                  </a:ext>
                </a:extLst>
              </p:cNvPr>
              <p:cNvSpPr txBox="1"/>
              <p:nvPr/>
            </p:nvSpPr>
            <p:spPr>
              <a:xfrm>
                <a:off x="1657517" y="4386642"/>
                <a:ext cx="4769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Linear in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instead of logarithmic!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6C7ACE-D3BA-DA48-A1A8-B161C457A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17" y="4386642"/>
                <a:ext cx="4769206" cy="461665"/>
              </a:xfrm>
              <a:prstGeom prst="rect">
                <a:avLst/>
              </a:prstGeom>
              <a:blipFill>
                <a:blip r:embed="rId4"/>
                <a:stretch>
                  <a:fillRect l="-212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6B9B63-6BC3-1C43-970B-FE8E3FA098BF}"/>
              </a:ext>
            </a:extLst>
          </p:cNvPr>
          <p:cNvCxnSpPr>
            <a:cxnSpLocks/>
          </p:cNvCxnSpPr>
          <p:nvPr/>
        </p:nvCxnSpPr>
        <p:spPr>
          <a:xfrm flipH="1" flipV="1">
            <a:off x="1359343" y="4425198"/>
            <a:ext cx="298173" cy="16474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298D087-1627-C848-9FD7-10F49AF94494}"/>
              </a:ext>
            </a:extLst>
          </p:cNvPr>
          <p:cNvSpPr txBox="1">
            <a:spLocks/>
          </p:cNvSpPr>
          <p:nvPr/>
        </p:nvSpPr>
        <p:spPr>
          <a:xfrm>
            <a:off x="838200" y="1337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Lower bounds on the size of a subset-sum rep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DAEAAC-529C-A343-9BC8-A19FBE01498E}"/>
              </a:ext>
            </a:extLst>
          </p:cNvPr>
          <p:cNvGrpSpPr/>
          <p:nvPr/>
        </p:nvGrpSpPr>
        <p:grpSpPr>
          <a:xfrm>
            <a:off x="333856" y="5240460"/>
            <a:ext cx="12153680" cy="1483894"/>
            <a:chOff x="333856" y="4376661"/>
            <a:chExt cx="12153680" cy="148389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22564F5-CF4D-5343-B3D9-5BF93C604399}"/>
                </a:ext>
              </a:extLst>
            </p:cNvPr>
            <p:cNvGrpSpPr/>
            <p:nvPr/>
          </p:nvGrpSpPr>
          <p:grpSpPr>
            <a:xfrm>
              <a:off x="333856" y="4842463"/>
              <a:ext cx="12153680" cy="1018092"/>
              <a:chOff x="362435" y="1493621"/>
              <a:chExt cx="12153680" cy="101809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7A5DB9B-140C-5F4C-A3B4-F42038B1A4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435" y="1693541"/>
                <a:ext cx="11520809" cy="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DB162A2-2897-D545-8FD3-D46B1A215C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435" y="1512106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DB6D9FF-A190-A24D-9120-97215D9C4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3244" y="1522637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1906BEA-F9D3-FF42-A85E-87CFD8CC33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958" y="1512106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4F15E54-3923-9446-809A-FD2C819D4A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3942" y="1493621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CB83063-2143-A446-B4BC-B5551F1C4F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1495" y="1512106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9AFFBEC-6188-8145-B6D6-3031491F6A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5049" y="1493621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41B0C74-9CC0-3646-B2B4-B0BD73B9B5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899" y="1522637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6421E43-FC0E-2843-8F87-1C545B09EF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0624" y="1522637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6970CE5-F724-8840-8E0F-50BD576F88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44348" y="1522637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F7F8100-AEF4-544D-9259-2584B7AE04F6}"/>
                      </a:ext>
                    </a:extLst>
                  </p:cNvPr>
                  <p:cNvSpPr txBox="1"/>
                  <p:nvPr/>
                </p:nvSpPr>
                <p:spPr>
                  <a:xfrm>
                    <a:off x="1175656" y="2027395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B4577A7E-BF78-A043-90F4-7876411196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5656" y="2027395"/>
                    <a:ext cx="1258785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EA26666-9374-8848-B24B-5BEC24DEDE92}"/>
                      </a:ext>
                    </a:extLst>
                  </p:cNvPr>
                  <p:cNvSpPr txBox="1"/>
                  <p:nvPr/>
                </p:nvSpPr>
                <p:spPr>
                  <a:xfrm>
                    <a:off x="2618270" y="2027286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86A7AF65-FD70-0D48-BF3C-DE92B2B9E4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8270" y="2027286"/>
                    <a:ext cx="1258785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E4167C88-D779-2B44-B493-410F4BF2A16E}"/>
                      </a:ext>
                    </a:extLst>
                  </p:cNvPr>
                  <p:cNvSpPr txBox="1"/>
                  <p:nvPr/>
                </p:nvSpPr>
                <p:spPr>
                  <a:xfrm>
                    <a:off x="4060884" y="2027285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8E07ED42-7580-DB44-BE6A-B4CEDC23C7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0884" y="2027285"/>
                    <a:ext cx="1258785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E047BE47-FB22-3D4A-A84B-0D401182C0D3}"/>
                      </a:ext>
                    </a:extLst>
                  </p:cNvPr>
                  <p:cNvSpPr txBox="1"/>
                  <p:nvPr/>
                </p:nvSpPr>
                <p:spPr>
                  <a:xfrm>
                    <a:off x="5466607" y="2048775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06D4BBE-5958-8440-9E00-3F57B17630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6607" y="2048775"/>
                    <a:ext cx="1258785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8889374F-6E9B-284A-9D70-2774DD861D82}"/>
                      </a:ext>
                    </a:extLst>
                  </p:cNvPr>
                  <p:cNvSpPr txBox="1"/>
                  <p:nvPr/>
                </p:nvSpPr>
                <p:spPr>
                  <a:xfrm>
                    <a:off x="6946112" y="2045880"/>
                    <a:ext cx="1258785" cy="4658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045F7FC-9503-DA45-8783-5ADD3CE72E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6112" y="2045880"/>
                    <a:ext cx="1258785" cy="46583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8FFB2164-5730-9D43-A843-EE24BFF87263}"/>
                      </a:ext>
                    </a:extLst>
                  </p:cNvPr>
                  <p:cNvSpPr txBox="1"/>
                  <p:nvPr/>
                </p:nvSpPr>
                <p:spPr>
                  <a:xfrm>
                    <a:off x="8372102" y="2028630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E4282DE-7461-8447-8E28-A21F2C2B21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2102" y="2028630"/>
                    <a:ext cx="1258785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2EA8821-98A8-A94B-8A6D-4642BA282EBA}"/>
                      </a:ext>
                    </a:extLst>
                  </p:cNvPr>
                  <p:cNvSpPr txBox="1"/>
                  <p:nvPr/>
                </p:nvSpPr>
                <p:spPr>
                  <a:xfrm>
                    <a:off x="9814955" y="2027284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BB41282-7BE7-D748-BCEA-447A57565B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4955" y="2027284"/>
                    <a:ext cx="1258785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CB96249-B68F-CA49-A0A1-310F2E69F375}"/>
                      </a:ext>
                    </a:extLst>
                  </p:cNvPr>
                  <p:cNvSpPr txBox="1"/>
                  <p:nvPr/>
                </p:nvSpPr>
                <p:spPr>
                  <a:xfrm>
                    <a:off x="11257330" y="2045880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892D69E-4A78-7843-9785-C6DA137C97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7330" y="2045880"/>
                    <a:ext cx="1258785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45008B-2B01-FF46-B26F-AFA7FAB05529}"/>
                </a:ext>
              </a:extLst>
            </p:cNvPr>
            <p:cNvSpPr/>
            <p:nvPr/>
          </p:nvSpPr>
          <p:spPr>
            <a:xfrm>
              <a:off x="1081762" y="4977068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B159ED-3965-6D4E-8A6C-3E9FD6BD3A3A}"/>
                </a:ext>
              </a:extLst>
            </p:cNvPr>
            <p:cNvSpPr/>
            <p:nvPr/>
          </p:nvSpPr>
          <p:spPr>
            <a:xfrm>
              <a:off x="2411556" y="4977066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5D8244A-7814-094B-8517-8BCDCBE8A7BE}"/>
                </a:ext>
              </a:extLst>
            </p:cNvPr>
            <p:cNvSpPr/>
            <p:nvPr/>
          </p:nvSpPr>
          <p:spPr>
            <a:xfrm>
              <a:off x="3486233" y="4977065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860869-4E8D-7F4F-9CE3-3D4202D06F8F}"/>
                </a:ext>
              </a:extLst>
            </p:cNvPr>
            <p:cNvSpPr/>
            <p:nvPr/>
          </p:nvSpPr>
          <p:spPr>
            <a:xfrm>
              <a:off x="5461539" y="4977065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043938C-07B3-DF49-B0D4-560486881CF4}"/>
                </a:ext>
              </a:extLst>
            </p:cNvPr>
            <p:cNvSpPr/>
            <p:nvPr/>
          </p:nvSpPr>
          <p:spPr>
            <a:xfrm>
              <a:off x="8045689" y="4987599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1939291-C9B5-ED4E-9CFA-317B9F7D99A0}"/>
                </a:ext>
              </a:extLst>
            </p:cNvPr>
            <p:cNvSpPr/>
            <p:nvPr/>
          </p:nvSpPr>
          <p:spPr>
            <a:xfrm>
              <a:off x="9523545" y="4977063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85977FF-EF2F-4244-8569-0D1C11C20BEE}"/>
                </a:ext>
              </a:extLst>
            </p:cNvPr>
            <p:cNvSpPr/>
            <p:nvPr/>
          </p:nvSpPr>
          <p:spPr>
            <a:xfrm>
              <a:off x="11452804" y="4975722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6D9E5EC-5DEB-D949-864A-45EF834DDAE7}"/>
                    </a:ext>
                  </a:extLst>
                </p:cNvPr>
                <p:cNvSpPr txBox="1"/>
                <p:nvPr/>
              </p:nvSpPr>
              <p:spPr>
                <a:xfrm>
                  <a:off x="862315" y="4381132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6D9E5EC-5DEB-D949-864A-45EF834DD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315" y="4381132"/>
                  <a:ext cx="558140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2222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84F27A9-38E2-8849-BC7B-0F7E78AD552B}"/>
                    </a:ext>
                  </a:extLst>
                </p:cNvPr>
                <p:cNvSpPr txBox="1"/>
                <p:nvPr/>
              </p:nvSpPr>
              <p:spPr>
                <a:xfrm>
                  <a:off x="2213879" y="4380798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84F27A9-38E2-8849-BC7B-0F7E78AD5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879" y="4380798"/>
                  <a:ext cx="558140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4444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B034FBF-60A0-7649-A889-CA6A219150DC}"/>
                    </a:ext>
                  </a:extLst>
                </p:cNvPr>
                <p:cNvSpPr txBox="1"/>
                <p:nvPr/>
              </p:nvSpPr>
              <p:spPr>
                <a:xfrm>
                  <a:off x="3272477" y="4380545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B034FBF-60A0-7649-A889-CA6A21915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2477" y="4380545"/>
                  <a:ext cx="558140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2222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89B333E-AB2F-BB46-8F07-5DDE5609EC1D}"/>
                    </a:ext>
                  </a:extLst>
                </p:cNvPr>
                <p:cNvSpPr txBox="1"/>
                <p:nvPr/>
              </p:nvSpPr>
              <p:spPr>
                <a:xfrm>
                  <a:off x="5247783" y="4380544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89B333E-AB2F-BB46-8F07-5DDE5609E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7783" y="4380544"/>
                  <a:ext cx="558140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2273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A6F772D-FC04-FA46-8EC4-4EF302CA4611}"/>
                    </a:ext>
                  </a:extLst>
                </p:cNvPr>
                <p:cNvSpPr txBox="1"/>
                <p:nvPr/>
              </p:nvSpPr>
              <p:spPr>
                <a:xfrm>
                  <a:off x="7792729" y="4380291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A6F772D-FC04-FA46-8EC4-4EF302CA4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2729" y="4380291"/>
                  <a:ext cx="558140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2222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493216E-B8F9-8145-A16A-507B728F41E8}"/>
                    </a:ext>
                  </a:extLst>
                </p:cNvPr>
                <p:cNvSpPr txBox="1"/>
                <p:nvPr/>
              </p:nvSpPr>
              <p:spPr>
                <a:xfrm>
                  <a:off x="9323238" y="4376872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493216E-B8F9-8145-A16A-507B728F41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3238" y="4376872"/>
                  <a:ext cx="558140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2174"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EAC9397-6894-7E42-B7F1-0DF54D984166}"/>
                    </a:ext>
                  </a:extLst>
                </p:cNvPr>
                <p:cNvSpPr txBox="1"/>
                <p:nvPr/>
              </p:nvSpPr>
              <p:spPr>
                <a:xfrm>
                  <a:off x="11220780" y="4376661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EAC9397-6894-7E42-B7F1-0DF54D9841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0780" y="4376661"/>
                  <a:ext cx="558140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2222"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Multiply 1">
            <a:extLst>
              <a:ext uri="{FF2B5EF4-FFF2-40B4-BE49-F238E27FC236}">
                <a16:creationId xmlns:a16="http://schemas.microsoft.com/office/drawing/2014/main" id="{F3CDCBD0-640E-F048-82DC-FD8558D8A611}"/>
              </a:ext>
            </a:extLst>
          </p:cNvPr>
          <p:cNvSpPr/>
          <p:nvPr/>
        </p:nvSpPr>
        <p:spPr>
          <a:xfrm>
            <a:off x="7337773" y="5711553"/>
            <a:ext cx="386564" cy="38656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7073" y="1305165"/>
                <a:ext cx="11272777" cy="5122135"/>
              </a:xfrm>
            </p:spPr>
            <p:txBody>
              <a:bodyPr/>
              <a:lstStyle/>
              <a:p>
                <a:r>
                  <a:rPr lang="en-CA" b="0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. We say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subset-sum representation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equal to the sum of some subset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sz="1100" u="sng" dirty="0"/>
              </a:p>
              <a:p>
                <a:r>
                  <a:rPr lang="en-US" dirty="0"/>
                  <a:t>Trivially,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since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has just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different subsets.</a:t>
                </a:r>
              </a:p>
              <a:p>
                <a:endParaRPr lang="en-US" u="sng" dirty="0"/>
              </a:p>
              <a:p>
                <a:r>
                  <a:rPr lang="en-US" u="sng" dirty="0"/>
                  <a:t>Theorem [Moulton 01]: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1,…,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then      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r>
                  <a:rPr lang="en-US" u="sng" dirty="0"/>
                  <a:t>Example: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CA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sz="1100" dirty="0"/>
              </a:p>
              <a:p>
                <a:r>
                  <a:rPr lang="en-US" u="sng" dirty="0"/>
                  <a:t>Theorem [Lovitz-</a:t>
                </a:r>
                <a:r>
                  <a:rPr lang="en-US" u="sng" dirty="0" err="1"/>
                  <a:t>Steffan</a:t>
                </a:r>
                <a:r>
                  <a:rPr lang="en-US" u="sng" dirty="0"/>
                  <a:t>]:</a:t>
                </a:r>
                <a:r>
                  <a:rPr lang="en-US" dirty="0"/>
                  <a:t> If the coordinates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contain an exponentially increasing sequence of length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⟩)≥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(4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073" y="1305165"/>
                <a:ext cx="11272777" cy="5122135"/>
              </a:xfrm>
              <a:blipFill>
                <a:blip r:embed="rId2"/>
                <a:stretch>
                  <a:fillRect l="-900" t="-1733" r="-1687" b="-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903114-E940-C746-A7D7-A7EA10C807F7}"/>
                  </a:ext>
                </a:extLst>
              </p:cNvPr>
              <p:cNvSpPr txBox="1"/>
              <p:nvPr/>
            </p:nvSpPr>
            <p:spPr>
              <a:xfrm>
                <a:off x="5160794" y="2995304"/>
                <a:ext cx="3905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exponentially increasing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903114-E940-C746-A7D7-A7EA10C80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794" y="2995304"/>
                <a:ext cx="3905250" cy="461665"/>
              </a:xfrm>
              <a:prstGeom prst="rect">
                <a:avLst/>
              </a:prstGeom>
              <a:blipFill>
                <a:blip r:embed="rId3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70C906-ADC7-6C4C-9D31-7DC0001C5F56}"/>
              </a:ext>
            </a:extLst>
          </p:cNvPr>
          <p:cNvCxnSpPr>
            <a:cxnSpLocks/>
          </p:cNvCxnSpPr>
          <p:nvPr/>
        </p:nvCxnSpPr>
        <p:spPr>
          <a:xfrm flipH="1">
            <a:off x="4935200" y="3270905"/>
            <a:ext cx="225594" cy="20596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6C7ACE-D3BA-DA48-A1A8-B161C457AC2B}"/>
                  </a:ext>
                </a:extLst>
              </p:cNvPr>
              <p:cNvSpPr txBox="1"/>
              <p:nvPr/>
            </p:nvSpPr>
            <p:spPr>
              <a:xfrm>
                <a:off x="1657517" y="4386642"/>
                <a:ext cx="4769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Linear in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instead of logarithmic!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6C7ACE-D3BA-DA48-A1A8-B161C457A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17" y="4386642"/>
                <a:ext cx="4769206" cy="461665"/>
              </a:xfrm>
              <a:prstGeom prst="rect">
                <a:avLst/>
              </a:prstGeom>
              <a:blipFill>
                <a:blip r:embed="rId4"/>
                <a:stretch>
                  <a:fillRect l="-212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6B9B63-6BC3-1C43-970B-FE8E3FA098BF}"/>
              </a:ext>
            </a:extLst>
          </p:cNvPr>
          <p:cNvCxnSpPr>
            <a:cxnSpLocks/>
          </p:cNvCxnSpPr>
          <p:nvPr/>
        </p:nvCxnSpPr>
        <p:spPr>
          <a:xfrm flipH="1" flipV="1">
            <a:off x="1359343" y="4425198"/>
            <a:ext cx="298173" cy="16474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298D087-1627-C848-9FD7-10F49AF94494}"/>
              </a:ext>
            </a:extLst>
          </p:cNvPr>
          <p:cNvSpPr txBox="1">
            <a:spLocks/>
          </p:cNvSpPr>
          <p:nvPr/>
        </p:nvSpPr>
        <p:spPr>
          <a:xfrm>
            <a:off x="838200" y="1337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Lower bounds on the size of a subset-sum rep</a:t>
            </a:r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42CD562B-FA4C-E24C-B698-7A57366561E2}"/>
              </a:ext>
            </a:extLst>
          </p:cNvPr>
          <p:cNvSpPr/>
          <p:nvPr/>
        </p:nvSpPr>
        <p:spPr>
          <a:xfrm>
            <a:off x="227072" y="5454605"/>
            <a:ext cx="11272777" cy="1001210"/>
          </a:xfrm>
          <a:prstGeom prst="frame">
            <a:avLst>
              <a:gd name="adj1" fmla="val 365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489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0F8A2D-88BD-FB43-A296-F2C7AEDE3B76}"/>
              </a:ext>
            </a:extLst>
          </p:cNvPr>
          <p:cNvCxnSpPr>
            <a:cxnSpLocks/>
          </p:cNvCxnSpPr>
          <p:nvPr/>
        </p:nvCxnSpPr>
        <p:spPr>
          <a:xfrm>
            <a:off x="362435" y="1693541"/>
            <a:ext cx="11520809" cy="0"/>
          </a:xfrm>
          <a:prstGeom prst="line">
            <a:avLst/>
          </a:prstGeom>
          <a:ln w="666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2C7BFA-846F-584B-8825-A1D5F3866A08}"/>
              </a:ext>
            </a:extLst>
          </p:cNvPr>
          <p:cNvCxnSpPr>
            <a:cxnSpLocks/>
          </p:cNvCxnSpPr>
          <p:nvPr/>
        </p:nvCxnSpPr>
        <p:spPr>
          <a:xfrm>
            <a:off x="362435" y="1512106"/>
            <a:ext cx="0" cy="362870"/>
          </a:xfrm>
          <a:prstGeom prst="line">
            <a:avLst/>
          </a:prstGeom>
          <a:ln w="666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9C7436-B872-D840-819E-57F55B43F38B}"/>
              </a:ext>
            </a:extLst>
          </p:cNvPr>
          <p:cNvCxnSpPr>
            <a:cxnSpLocks/>
          </p:cNvCxnSpPr>
          <p:nvPr/>
        </p:nvCxnSpPr>
        <p:spPr>
          <a:xfrm>
            <a:off x="11883244" y="1522637"/>
            <a:ext cx="0" cy="362870"/>
          </a:xfrm>
          <a:prstGeom prst="line">
            <a:avLst/>
          </a:prstGeom>
          <a:ln w="666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02B923-76AB-EA42-897E-C3F832CD8C58}"/>
              </a:ext>
            </a:extLst>
          </p:cNvPr>
          <p:cNvCxnSpPr>
            <a:cxnSpLocks/>
          </p:cNvCxnSpPr>
          <p:nvPr/>
        </p:nvCxnSpPr>
        <p:spPr>
          <a:xfrm>
            <a:off x="6099958" y="1512106"/>
            <a:ext cx="0" cy="362870"/>
          </a:xfrm>
          <a:prstGeom prst="line">
            <a:avLst/>
          </a:prstGeom>
          <a:ln w="666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215D54-96BC-B34F-9AFA-3ED5197ED9DE}"/>
              </a:ext>
            </a:extLst>
          </p:cNvPr>
          <p:cNvCxnSpPr>
            <a:cxnSpLocks/>
          </p:cNvCxnSpPr>
          <p:nvPr/>
        </p:nvCxnSpPr>
        <p:spPr>
          <a:xfrm>
            <a:off x="3243942" y="1493621"/>
            <a:ext cx="0" cy="362870"/>
          </a:xfrm>
          <a:prstGeom prst="line">
            <a:avLst/>
          </a:prstGeom>
          <a:ln w="666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4C2D86-6026-5D4B-8D05-B2CE123B0D61}"/>
              </a:ext>
            </a:extLst>
          </p:cNvPr>
          <p:cNvCxnSpPr>
            <a:cxnSpLocks/>
          </p:cNvCxnSpPr>
          <p:nvPr/>
        </p:nvCxnSpPr>
        <p:spPr>
          <a:xfrm>
            <a:off x="9001495" y="1512106"/>
            <a:ext cx="0" cy="362870"/>
          </a:xfrm>
          <a:prstGeom prst="line">
            <a:avLst/>
          </a:prstGeom>
          <a:ln w="666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12D5EC-3CCE-1F4E-B595-B8F30A2238D2}"/>
              </a:ext>
            </a:extLst>
          </p:cNvPr>
          <p:cNvCxnSpPr>
            <a:cxnSpLocks/>
          </p:cNvCxnSpPr>
          <p:nvPr/>
        </p:nvCxnSpPr>
        <p:spPr>
          <a:xfrm>
            <a:off x="1805049" y="1493621"/>
            <a:ext cx="0" cy="362870"/>
          </a:xfrm>
          <a:prstGeom prst="line">
            <a:avLst/>
          </a:prstGeom>
          <a:ln w="666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954933-7C76-B64D-B871-D0640533F135}"/>
              </a:ext>
            </a:extLst>
          </p:cNvPr>
          <p:cNvCxnSpPr>
            <a:cxnSpLocks/>
          </p:cNvCxnSpPr>
          <p:nvPr/>
        </p:nvCxnSpPr>
        <p:spPr>
          <a:xfrm>
            <a:off x="4676899" y="1522637"/>
            <a:ext cx="0" cy="362870"/>
          </a:xfrm>
          <a:prstGeom prst="line">
            <a:avLst/>
          </a:prstGeom>
          <a:ln w="666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2FA407-2E53-B841-AB55-447F82EDCC2D}"/>
              </a:ext>
            </a:extLst>
          </p:cNvPr>
          <p:cNvCxnSpPr>
            <a:cxnSpLocks/>
          </p:cNvCxnSpPr>
          <p:nvPr/>
        </p:nvCxnSpPr>
        <p:spPr>
          <a:xfrm>
            <a:off x="7560624" y="1522637"/>
            <a:ext cx="0" cy="362870"/>
          </a:xfrm>
          <a:prstGeom prst="line">
            <a:avLst/>
          </a:prstGeom>
          <a:ln w="666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B68BFC-1070-8145-997E-D6857E319FD6}"/>
              </a:ext>
            </a:extLst>
          </p:cNvPr>
          <p:cNvCxnSpPr>
            <a:cxnSpLocks/>
          </p:cNvCxnSpPr>
          <p:nvPr/>
        </p:nvCxnSpPr>
        <p:spPr>
          <a:xfrm>
            <a:off x="10444348" y="1522637"/>
            <a:ext cx="0" cy="362870"/>
          </a:xfrm>
          <a:prstGeom prst="line">
            <a:avLst/>
          </a:prstGeom>
          <a:ln w="666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38C487-7975-8F46-B6DB-197CD46E4E50}"/>
                  </a:ext>
                </a:extLst>
              </p:cNvPr>
              <p:cNvSpPr txBox="1"/>
              <p:nvPr/>
            </p:nvSpPr>
            <p:spPr>
              <a:xfrm>
                <a:off x="-266958" y="2045880"/>
                <a:ext cx="12587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38C487-7975-8F46-B6DB-197CD46E4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6958" y="2045880"/>
                <a:ext cx="125878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577A7E-BF78-A043-90F4-787641119694}"/>
                  </a:ext>
                </a:extLst>
              </p:cNvPr>
              <p:cNvSpPr txBox="1"/>
              <p:nvPr/>
            </p:nvSpPr>
            <p:spPr>
              <a:xfrm>
                <a:off x="1175656" y="2027395"/>
                <a:ext cx="1258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577A7E-BF78-A043-90F4-787641119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656" y="2027395"/>
                <a:ext cx="125878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A7AF65-FD70-0D48-BF3C-DE92B2B9E4B2}"/>
                  </a:ext>
                </a:extLst>
              </p:cNvPr>
              <p:cNvSpPr txBox="1"/>
              <p:nvPr/>
            </p:nvSpPr>
            <p:spPr>
              <a:xfrm>
                <a:off x="2618270" y="2027286"/>
                <a:ext cx="1258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A7AF65-FD70-0D48-BF3C-DE92B2B9E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270" y="2027286"/>
                <a:ext cx="125878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07ED42-7580-DB44-BE6A-B4CEDC23C7F5}"/>
                  </a:ext>
                </a:extLst>
              </p:cNvPr>
              <p:cNvSpPr txBox="1"/>
              <p:nvPr/>
            </p:nvSpPr>
            <p:spPr>
              <a:xfrm>
                <a:off x="4060884" y="2027285"/>
                <a:ext cx="1258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07ED42-7580-DB44-BE6A-B4CEDC23C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884" y="2027285"/>
                <a:ext cx="125878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6D4BBE-5958-8440-9E00-3F57B17630A5}"/>
                  </a:ext>
                </a:extLst>
              </p:cNvPr>
              <p:cNvSpPr txBox="1"/>
              <p:nvPr/>
            </p:nvSpPr>
            <p:spPr>
              <a:xfrm>
                <a:off x="5466607" y="2048775"/>
                <a:ext cx="1258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6D4BBE-5958-8440-9E00-3F57B1763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607" y="2048775"/>
                <a:ext cx="125878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45F7FC-9503-DA45-8783-5ADD3CE72EE5}"/>
                  </a:ext>
                </a:extLst>
              </p:cNvPr>
              <p:cNvSpPr txBox="1"/>
              <p:nvPr/>
            </p:nvSpPr>
            <p:spPr>
              <a:xfrm>
                <a:off x="6946112" y="2045880"/>
                <a:ext cx="1258785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45F7FC-9503-DA45-8783-5ADD3CE72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12" y="2045880"/>
                <a:ext cx="1258785" cy="4658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4282DE-7461-8447-8E28-A21F2C2B2135}"/>
                  </a:ext>
                </a:extLst>
              </p:cNvPr>
              <p:cNvSpPr txBox="1"/>
              <p:nvPr/>
            </p:nvSpPr>
            <p:spPr>
              <a:xfrm>
                <a:off x="8372102" y="2028630"/>
                <a:ext cx="1258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4282DE-7461-8447-8E28-A21F2C2B2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102" y="2028630"/>
                <a:ext cx="125878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B41282-7BE7-D748-BCEA-447A57565BB1}"/>
                  </a:ext>
                </a:extLst>
              </p:cNvPr>
              <p:cNvSpPr txBox="1"/>
              <p:nvPr/>
            </p:nvSpPr>
            <p:spPr>
              <a:xfrm>
                <a:off x="9814955" y="2027284"/>
                <a:ext cx="1258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B41282-7BE7-D748-BCEA-447A57565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955" y="2027284"/>
                <a:ext cx="125878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92D69E-4A78-7843-9785-C6DA137C975A}"/>
                  </a:ext>
                </a:extLst>
              </p:cNvPr>
              <p:cNvSpPr txBox="1"/>
              <p:nvPr/>
            </p:nvSpPr>
            <p:spPr>
              <a:xfrm>
                <a:off x="11257330" y="2045880"/>
                <a:ext cx="1258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92D69E-4A78-7843-9785-C6DA137C9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330" y="2045880"/>
                <a:ext cx="125878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4E7A13E-58A4-4B46-97AC-53DFE585F386}"/>
                  </a:ext>
                </a:extLst>
              </p:cNvPr>
              <p:cNvSpPr txBox="1"/>
              <p:nvPr/>
            </p:nvSpPr>
            <p:spPr>
              <a:xfrm>
                <a:off x="133121" y="2398218"/>
                <a:ext cx="4750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||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4E7A13E-58A4-4B46-97AC-53DFE585F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21" y="2398218"/>
                <a:ext cx="475013" cy="830997"/>
              </a:xfrm>
              <a:prstGeom prst="rect">
                <a:avLst/>
              </a:prstGeom>
              <a:blipFill>
                <a:blip r:embed="rId11"/>
                <a:stretch>
                  <a:fillRect l="-21053" t="-5970" r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02048F3-DC7C-CA46-B044-4E8D0F85B671}"/>
                  </a:ext>
                </a:extLst>
              </p:cNvPr>
              <p:cNvSpPr txBox="1"/>
              <p:nvPr/>
            </p:nvSpPr>
            <p:spPr>
              <a:xfrm>
                <a:off x="1567542" y="2398217"/>
                <a:ext cx="4750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||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02048F3-DC7C-CA46-B044-4E8D0F85B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2" y="2398217"/>
                <a:ext cx="475013" cy="830997"/>
              </a:xfrm>
              <a:prstGeom prst="rect">
                <a:avLst/>
              </a:prstGeom>
              <a:blipFill>
                <a:blip r:embed="rId12"/>
                <a:stretch>
                  <a:fillRect l="-21053" t="-5970" r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033C49D-3909-084F-A2B7-6652B3A66759}"/>
                  </a:ext>
                </a:extLst>
              </p:cNvPr>
              <p:cNvSpPr txBox="1"/>
              <p:nvPr/>
            </p:nvSpPr>
            <p:spPr>
              <a:xfrm>
                <a:off x="3016370" y="2398216"/>
                <a:ext cx="4750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||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033C49D-3909-084F-A2B7-6652B3A66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370" y="2398216"/>
                <a:ext cx="475013" cy="830997"/>
              </a:xfrm>
              <a:prstGeom prst="rect">
                <a:avLst/>
              </a:prstGeom>
              <a:blipFill>
                <a:blip r:embed="rId13"/>
                <a:stretch>
                  <a:fillRect l="-20513" t="-5970"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4401E5B-9310-754E-9B05-4C4505D496EA}"/>
                  </a:ext>
                </a:extLst>
              </p:cNvPr>
              <p:cNvSpPr txBox="1"/>
              <p:nvPr/>
            </p:nvSpPr>
            <p:spPr>
              <a:xfrm>
                <a:off x="4451641" y="2398215"/>
                <a:ext cx="4750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||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4401E5B-9310-754E-9B05-4C4505D49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41" y="2398215"/>
                <a:ext cx="475013" cy="830997"/>
              </a:xfrm>
              <a:prstGeom prst="rect">
                <a:avLst/>
              </a:prstGeom>
              <a:blipFill>
                <a:blip r:embed="rId14"/>
                <a:stretch>
                  <a:fillRect l="-18421" t="-5970" r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87B80E-51C5-5249-A663-853FC51DFA0A}"/>
                  </a:ext>
                </a:extLst>
              </p:cNvPr>
              <p:cNvSpPr txBox="1"/>
              <p:nvPr/>
            </p:nvSpPr>
            <p:spPr>
              <a:xfrm>
                <a:off x="5862451" y="2398214"/>
                <a:ext cx="4750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||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87B80E-51C5-5249-A663-853FC51DF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51" y="2398214"/>
                <a:ext cx="475013" cy="830997"/>
              </a:xfrm>
              <a:prstGeom prst="rect">
                <a:avLst/>
              </a:prstGeom>
              <a:blipFill>
                <a:blip r:embed="rId15"/>
                <a:stretch>
                  <a:fillRect l="-17949" t="-5970"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17BFA3-6056-4845-A136-4A0435756543}"/>
                  </a:ext>
                </a:extLst>
              </p:cNvPr>
              <p:cNvSpPr txBox="1"/>
              <p:nvPr/>
            </p:nvSpPr>
            <p:spPr>
              <a:xfrm>
                <a:off x="7337997" y="2398213"/>
                <a:ext cx="4750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||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17BFA3-6056-4845-A136-4A0435756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997" y="2398213"/>
                <a:ext cx="475013" cy="830997"/>
              </a:xfrm>
              <a:prstGeom prst="rect">
                <a:avLst/>
              </a:prstGeom>
              <a:blipFill>
                <a:blip r:embed="rId16"/>
                <a:stretch>
                  <a:fillRect l="-17949" t="-5970"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A0D9792-49E4-BE45-8FAE-BEA99157CF01}"/>
                  </a:ext>
                </a:extLst>
              </p:cNvPr>
              <p:cNvSpPr txBox="1"/>
              <p:nvPr/>
            </p:nvSpPr>
            <p:spPr>
              <a:xfrm>
                <a:off x="8700617" y="2409884"/>
                <a:ext cx="4750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||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A0D9792-49E4-BE45-8FAE-BEA99157C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617" y="2409884"/>
                <a:ext cx="475013" cy="830997"/>
              </a:xfrm>
              <a:prstGeom prst="rect">
                <a:avLst/>
              </a:prstGeom>
              <a:blipFill>
                <a:blip r:embed="rId17"/>
                <a:stretch>
                  <a:fillRect l="-17949" t="-5970" r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CA2046C-8234-294D-BB19-ADF695DD8690}"/>
                  </a:ext>
                </a:extLst>
              </p:cNvPr>
              <p:cNvSpPr txBox="1"/>
              <p:nvPr/>
            </p:nvSpPr>
            <p:spPr>
              <a:xfrm>
                <a:off x="10206840" y="2461378"/>
                <a:ext cx="4750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||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CA2046C-8234-294D-BB19-ADF695DD8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840" y="2461378"/>
                <a:ext cx="475013" cy="830997"/>
              </a:xfrm>
              <a:prstGeom prst="rect">
                <a:avLst/>
              </a:prstGeom>
              <a:blipFill>
                <a:blip r:embed="rId18"/>
                <a:stretch>
                  <a:fillRect l="-18421" t="-4478" r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E2EA90C-14E8-2E46-B8AA-3660D3F2DE4E}"/>
                  </a:ext>
                </a:extLst>
              </p:cNvPr>
              <p:cNvSpPr txBox="1"/>
              <p:nvPr/>
            </p:nvSpPr>
            <p:spPr>
              <a:xfrm>
                <a:off x="11546698" y="2461377"/>
                <a:ext cx="4750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||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E2EA90C-14E8-2E46-B8AA-3660D3F2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698" y="2461377"/>
                <a:ext cx="475013" cy="830997"/>
              </a:xfrm>
              <a:prstGeom prst="rect">
                <a:avLst/>
              </a:prstGeom>
              <a:blipFill>
                <a:blip r:embed="rId19"/>
                <a:stretch>
                  <a:fillRect l="-21053" t="-4478" r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7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0930-9159-B344-9D1D-3A2D47EA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1C8F3-D5F7-DB4F-907F-5A8385E1A5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69501"/>
                <a:ext cx="1236221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General framework: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Prepare</a:t>
                </a:r>
                <a:r>
                  <a:rPr lang="en-US" dirty="0"/>
                  <a:t> a computational basis state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|0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⋯0⟩∈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Apply </a:t>
                </a:r>
                <a:r>
                  <a:rPr lang="en-US" dirty="0"/>
                  <a:t>a unitary matrix to obtain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begChr m:val="|"/>
                        <m:endChr m:val="⟩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0⋯0</m:t>
                        </m:r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Measure </a:t>
                </a:r>
                <a:r>
                  <a:rPr lang="en-US" dirty="0"/>
                  <a:t>in the computational basis. </a:t>
                </a:r>
                <a:r>
                  <a:rPr lang="en-CA" dirty="0"/>
                  <a:t>For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CA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⟨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d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1C8F3-D5F7-DB4F-907F-5A8385E1A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69501"/>
                <a:ext cx="12362213" cy="4351338"/>
              </a:xfrm>
              <a:blipFill>
                <a:blip r:embed="rId2"/>
                <a:stretch>
                  <a:fillRect l="-112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C6BEE12-DEDA-CC47-AB04-5EE7C6C8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38" y="3868413"/>
            <a:ext cx="3418238" cy="2350039"/>
          </a:xfrm>
          <a:prstGeom prst="rect">
            <a:avLst/>
          </a:prstGeom>
        </p:spPr>
      </p:pic>
      <p:pic>
        <p:nvPicPr>
          <p:cNvPr id="1026" name="Picture 2" descr="Xanadu's X8 photonic quantum computing chip.">
            <a:extLst>
              <a:ext uri="{FF2B5EF4-FFF2-40B4-BE49-F238E27FC236}">
                <a16:creationId xmlns:a16="http://schemas.microsoft.com/office/drawing/2014/main" id="{F1D13970-BF07-E146-A0A0-8A91871C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84" y="3868413"/>
            <a:ext cx="3905852" cy="23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8E6F46-A088-E243-AAFB-DEDF98A5963C}"/>
              </a:ext>
            </a:extLst>
          </p:cNvPr>
          <p:cNvSpPr txBox="1"/>
          <p:nvPr/>
        </p:nvSpPr>
        <p:spPr>
          <a:xfrm>
            <a:off x="1022888" y="6218452"/>
            <a:ext cx="491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Sycamore superconducting qubit chip.</a:t>
            </a:r>
          </a:p>
          <a:p>
            <a:r>
              <a:rPr lang="en-US" dirty="0">
                <a:solidFill>
                  <a:srgbClr val="FF0000"/>
                </a:solidFill>
              </a:rPr>
              <a:t>n=53 qubits (with errors!!)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43F427-3A96-824B-B871-FAEEE441DFCC}"/>
              </a:ext>
            </a:extLst>
          </p:cNvPr>
          <p:cNvSpPr txBox="1"/>
          <p:nvPr/>
        </p:nvSpPr>
        <p:spPr>
          <a:xfrm>
            <a:off x="6365384" y="6218452"/>
            <a:ext cx="4328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Xanadu X8 photonic chip</a:t>
            </a:r>
          </a:p>
          <a:p>
            <a:r>
              <a:rPr lang="en-US" dirty="0">
                <a:solidFill>
                  <a:srgbClr val="FF0000"/>
                </a:solidFill>
              </a:rPr>
              <a:t>n=8 qubits (with errors!!)</a:t>
            </a:r>
          </a:p>
        </p:txBody>
      </p:sp>
    </p:spTree>
    <p:extLst>
      <p:ext uri="{BB962C8B-B14F-4D97-AF65-F5344CB8AC3E}">
        <p14:creationId xmlns:p14="http://schemas.microsoft.com/office/powerpoint/2010/main" val="40859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714EF726-9560-D345-A789-DFB94FB66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7073" y="1305165"/>
                <a:ext cx="11520806" cy="3320375"/>
              </a:xfrm>
            </p:spPr>
            <p:txBody>
              <a:bodyPr/>
              <a:lstStyle/>
              <a:p>
                <a:r>
                  <a:rPr lang="en-CA" b="0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. We say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subset-sum representation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equal to the sum of some subset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b="0" dirty="0"/>
              </a:p>
              <a:p>
                <a:endParaRPr lang="en-US" sz="1100" u="sng" dirty="0"/>
              </a:p>
              <a:p>
                <a:r>
                  <a:rPr lang="en-US" u="sng" dirty="0"/>
                  <a:t>Theorem [Moulton 01]: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1,…,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then      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sz="3000" u="sng" dirty="0">
                    <a:solidFill>
                      <a:srgbClr val="FF0000"/>
                    </a:solidFill>
                  </a:rPr>
                  <a:t>Intuition:</a:t>
                </a:r>
                <a:r>
                  <a:rPr lang="en-US" sz="3000" dirty="0">
                    <a:solidFill>
                      <a:srgbClr val="FF0000"/>
                    </a:solidFill>
                  </a:rPr>
                  <a:t> If we restrict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000" dirty="0">
                    <a:solidFill>
                      <a:srgbClr val="FF0000"/>
                    </a:solidFill>
                  </a:rPr>
                  <a:t> to be positive real numbers, then </a:t>
                </a:r>
                <a14:m>
                  <m:oMath xmlns:m="http://schemas.openxmlformats.org/officeDocument/2006/math">
                    <m:r>
                      <a:rPr lang="en-CA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1100" dirty="0"/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714EF726-9560-D345-A789-DFB94FB66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073" y="1305165"/>
                <a:ext cx="11520806" cy="3320375"/>
              </a:xfrm>
              <a:blipFill>
                <a:blip r:embed="rId2"/>
                <a:stretch>
                  <a:fillRect l="-1211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05EE51C-FE8B-EF47-933D-28A24FD9A56D}"/>
              </a:ext>
            </a:extLst>
          </p:cNvPr>
          <p:cNvGrpSpPr/>
          <p:nvPr/>
        </p:nvGrpSpPr>
        <p:grpSpPr>
          <a:xfrm>
            <a:off x="-295537" y="4376661"/>
            <a:ext cx="12783073" cy="2264556"/>
            <a:chOff x="-295537" y="4376661"/>
            <a:chExt cx="12783073" cy="226455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9A86645-93F0-7741-AE1D-2FEE645568AA}"/>
                </a:ext>
              </a:extLst>
            </p:cNvPr>
            <p:cNvGrpSpPr/>
            <p:nvPr/>
          </p:nvGrpSpPr>
          <p:grpSpPr>
            <a:xfrm>
              <a:off x="-295537" y="4842463"/>
              <a:ext cx="12783073" cy="1798754"/>
              <a:chOff x="-266958" y="1493621"/>
              <a:chExt cx="12783073" cy="1798754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B0F8A2D-88BD-FB43-A296-F2C7AEDE3B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435" y="1693541"/>
                <a:ext cx="11520809" cy="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F2C7BFA-846F-584B-8825-A1D5F3866A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435" y="1512106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19C7436-B872-D840-819E-57F55B43F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3244" y="1522637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402B923-76AB-EA42-897E-C3F832CD8C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958" y="1512106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9215D54-96BC-B34F-9AFA-3ED5197ED9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3942" y="1493621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74C2D86-6026-5D4B-8D05-B2CE123B0D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1495" y="1512106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712D5EC-3CCE-1F4E-B595-B8F30A223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5049" y="1493621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3954933-7C76-B64D-B871-D0640533F1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899" y="1522637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B2FA407-2E53-B841-AB55-447F82EDC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0624" y="1522637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BB68BFC-1070-8145-997E-D6857E319F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44348" y="1522637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438C487-7975-8F46-B6DB-197CD46E4E50}"/>
                      </a:ext>
                    </a:extLst>
                  </p:cNvPr>
                  <p:cNvSpPr txBox="1"/>
                  <p:nvPr/>
                </p:nvSpPr>
                <p:spPr>
                  <a:xfrm>
                    <a:off x="-266958" y="2045880"/>
                    <a:ext cx="1258785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  <a:p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438C487-7975-8F46-B6DB-197CD46E4E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66958" y="2045880"/>
                    <a:ext cx="1258785" cy="8309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B4577A7E-BF78-A043-90F4-787641119694}"/>
                      </a:ext>
                    </a:extLst>
                  </p:cNvPr>
                  <p:cNvSpPr txBox="1"/>
                  <p:nvPr/>
                </p:nvSpPr>
                <p:spPr>
                  <a:xfrm>
                    <a:off x="1175656" y="2027395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B4577A7E-BF78-A043-90F4-7876411196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5656" y="2027395"/>
                    <a:ext cx="1258785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86A7AF65-FD70-0D48-BF3C-DE92B2B9E4B2}"/>
                      </a:ext>
                    </a:extLst>
                  </p:cNvPr>
                  <p:cNvSpPr txBox="1"/>
                  <p:nvPr/>
                </p:nvSpPr>
                <p:spPr>
                  <a:xfrm>
                    <a:off x="2618270" y="2027286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86A7AF65-FD70-0D48-BF3C-DE92B2B9E4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8270" y="2027286"/>
                    <a:ext cx="1258785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8E07ED42-7580-DB44-BE6A-B4CEDC23C7F5}"/>
                      </a:ext>
                    </a:extLst>
                  </p:cNvPr>
                  <p:cNvSpPr txBox="1"/>
                  <p:nvPr/>
                </p:nvSpPr>
                <p:spPr>
                  <a:xfrm>
                    <a:off x="4060884" y="2027285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8E07ED42-7580-DB44-BE6A-B4CEDC23C7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0884" y="2027285"/>
                    <a:ext cx="1258785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06D4BBE-5958-8440-9E00-3F57B17630A5}"/>
                      </a:ext>
                    </a:extLst>
                  </p:cNvPr>
                  <p:cNvSpPr txBox="1"/>
                  <p:nvPr/>
                </p:nvSpPr>
                <p:spPr>
                  <a:xfrm>
                    <a:off x="5466607" y="2048775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06D4BBE-5958-8440-9E00-3F57B17630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6607" y="2048775"/>
                    <a:ext cx="1258785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045F7FC-9503-DA45-8783-5ADD3CE72EE5}"/>
                      </a:ext>
                    </a:extLst>
                  </p:cNvPr>
                  <p:cNvSpPr txBox="1"/>
                  <p:nvPr/>
                </p:nvSpPr>
                <p:spPr>
                  <a:xfrm>
                    <a:off x="6946112" y="2045880"/>
                    <a:ext cx="1258785" cy="4658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045F7FC-9503-DA45-8783-5ADD3CE72E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6112" y="2045880"/>
                    <a:ext cx="1258785" cy="46583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E4282DE-7461-8447-8E28-A21F2C2B2135}"/>
                      </a:ext>
                    </a:extLst>
                  </p:cNvPr>
                  <p:cNvSpPr txBox="1"/>
                  <p:nvPr/>
                </p:nvSpPr>
                <p:spPr>
                  <a:xfrm>
                    <a:off x="8372102" y="2028630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E4282DE-7461-8447-8E28-A21F2C2B21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2102" y="2028630"/>
                    <a:ext cx="1258785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BB41282-7BE7-D748-BCEA-447A57565BB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4955" y="2027284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BB41282-7BE7-D748-BCEA-447A57565B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4955" y="2027284"/>
                    <a:ext cx="1258785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892D69E-4A78-7843-9785-C6DA137C975A}"/>
                      </a:ext>
                    </a:extLst>
                  </p:cNvPr>
                  <p:cNvSpPr txBox="1"/>
                  <p:nvPr/>
                </p:nvSpPr>
                <p:spPr>
                  <a:xfrm>
                    <a:off x="11257330" y="2045880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892D69E-4A78-7843-9785-C6DA137C97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7330" y="2045880"/>
                    <a:ext cx="1258785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02048F3-DC7C-CA46-B044-4E8D0F85B671}"/>
                      </a:ext>
                    </a:extLst>
                  </p:cNvPr>
                  <p:cNvSpPr txBox="1"/>
                  <p:nvPr/>
                </p:nvSpPr>
                <p:spPr>
                  <a:xfrm>
                    <a:off x="1567542" y="2398217"/>
                    <a:ext cx="47501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||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02048F3-DC7C-CA46-B044-4E8D0F85B6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7542" y="2398217"/>
                    <a:ext cx="475013" cy="83099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7949" t="-6061" r="-179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9033C49D-3909-084F-A2B7-6652B3A66759}"/>
                      </a:ext>
                    </a:extLst>
                  </p:cNvPr>
                  <p:cNvSpPr txBox="1"/>
                  <p:nvPr/>
                </p:nvSpPr>
                <p:spPr>
                  <a:xfrm>
                    <a:off x="3016370" y="2398216"/>
                    <a:ext cx="47501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||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9033C49D-3909-084F-A2B7-6652B3A667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16370" y="2398216"/>
                    <a:ext cx="475013" cy="83099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1053" t="-6061" r="-184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34401E5B-9310-754E-9B05-4C4505D496EA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641" y="2398215"/>
                    <a:ext cx="47501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||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34401E5B-9310-754E-9B05-4C4505D496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1641" y="2398215"/>
                    <a:ext cx="475013" cy="83099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1053" t="-6061" r="-184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3687B80E-51C5-5249-A663-853FC51DFA0A}"/>
                      </a:ext>
                    </a:extLst>
                  </p:cNvPr>
                  <p:cNvSpPr txBox="1"/>
                  <p:nvPr/>
                </p:nvSpPr>
                <p:spPr>
                  <a:xfrm>
                    <a:off x="5862451" y="2398214"/>
                    <a:ext cx="47501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||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3687B80E-51C5-5249-A663-853FC51DFA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2451" y="2398214"/>
                    <a:ext cx="475013" cy="8309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1053" t="-6061" r="-184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917BFA3-6056-4845-A136-4A0435756543}"/>
                      </a:ext>
                    </a:extLst>
                  </p:cNvPr>
                  <p:cNvSpPr txBox="1"/>
                  <p:nvPr/>
                </p:nvSpPr>
                <p:spPr>
                  <a:xfrm>
                    <a:off x="7337997" y="2398213"/>
                    <a:ext cx="47501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||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917BFA3-6056-4845-A136-4A04357565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37997" y="2398213"/>
                    <a:ext cx="475013" cy="83099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1053" t="-6061" r="-184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BA0D9792-49E4-BE45-8FAE-BEA99157CF01}"/>
                      </a:ext>
                    </a:extLst>
                  </p:cNvPr>
                  <p:cNvSpPr txBox="1"/>
                  <p:nvPr/>
                </p:nvSpPr>
                <p:spPr>
                  <a:xfrm>
                    <a:off x="8700617" y="2409884"/>
                    <a:ext cx="47501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||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BA0D9792-49E4-BE45-8FAE-BEA99157CF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0617" y="2409884"/>
                    <a:ext cx="475013" cy="83099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1053" t="-6061" r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CA2046C-8234-294D-BB19-ADF695DD8690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6840" y="2461378"/>
                    <a:ext cx="47501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||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CA2046C-8234-294D-BB19-ADF695DD86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6840" y="2461378"/>
                    <a:ext cx="475013" cy="83099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0513" t="-6061" r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E2EA90C-14E8-2E46-B8AA-3660D3F2DE4E}"/>
                      </a:ext>
                    </a:extLst>
                  </p:cNvPr>
                  <p:cNvSpPr txBox="1"/>
                  <p:nvPr/>
                </p:nvSpPr>
                <p:spPr>
                  <a:xfrm>
                    <a:off x="11546698" y="2461377"/>
                    <a:ext cx="47501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||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E2EA90C-14E8-2E46-B8AA-3660D3F2DE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46698" y="2461377"/>
                    <a:ext cx="475013" cy="83099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7949" t="-6061" r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08187C8-F2D0-D841-9119-2FB80FCB999E}"/>
                </a:ext>
              </a:extLst>
            </p:cNvPr>
            <p:cNvSpPr/>
            <p:nvPr/>
          </p:nvSpPr>
          <p:spPr>
            <a:xfrm>
              <a:off x="1081762" y="4977068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7A64606-9B5E-7543-AEBE-F233C26F37BA}"/>
                </a:ext>
              </a:extLst>
            </p:cNvPr>
            <p:cNvSpPr/>
            <p:nvPr/>
          </p:nvSpPr>
          <p:spPr>
            <a:xfrm>
              <a:off x="2411556" y="4977066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8498D61-5D71-D943-90AB-ABC4B06A0B7D}"/>
                </a:ext>
              </a:extLst>
            </p:cNvPr>
            <p:cNvSpPr/>
            <p:nvPr/>
          </p:nvSpPr>
          <p:spPr>
            <a:xfrm>
              <a:off x="3486233" y="4977065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1637DCC-B14E-8549-A249-CC38B51F6581}"/>
                </a:ext>
              </a:extLst>
            </p:cNvPr>
            <p:cNvSpPr/>
            <p:nvPr/>
          </p:nvSpPr>
          <p:spPr>
            <a:xfrm>
              <a:off x="5461539" y="4977065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B475112-2B60-AF40-BA57-71C57A5A4659}"/>
                </a:ext>
              </a:extLst>
            </p:cNvPr>
            <p:cNvSpPr/>
            <p:nvPr/>
          </p:nvSpPr>
          <p:spPr>
            <a:xfrm>
              <a:off x="8045689" y="4987599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08D386-41B9-9548-BD7B-BE6AC28420DD}"/>
                </a:ext>
              </a:extLst>
            </p:cNvPr>
            <p:cNvSpPr/>
            <p:nvPr/>
          </p:nvSpPr>
          <p:spPr>
            <a:xfrm>
              <a:off x="9523545" y="4977063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E030CD4-4FB3-6A45-B039-C7D73FC5695E}"/>
                </a:ext>
              </a:extLst>
            </p:cNvPr>
            <p:cNvSpPr/>
            <p:nvPr/>
          </p:nvSpPr>
          <p:spPr>
            <a:xfrm>
              <a:off x="11452804" y="4975722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651F221-764D-FC4B-854B-524461D18982}"/>
                    </a:ext>
                  </a:extLst>
                </p:cNvPr>
                <p:cNvSpPr txBox="1"/>
                <p:nvPr/>
              </p:nvSpPr>
              <p:spPr>
                <a:xfrm>
                  <a:off x="862315" y="4381132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651F221-764D-FC4B-854B-524461D189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315" y="4381132"/>
                  <a:ext cx="558140" cy="461665"/>
                </a:xfrm>
                <a:prstGeom prst="rect">
                  <a:avLst/>
                </a:prstGeom>
                <a:blipFill>
                  <a:blip r:embed="rId20"/>
                  <a:stretch>
                    <a:fillRect l="-2222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E3EF2C4-DBD7-294C-92C0-E7BFF5CD4F9E}"/>
                    </a:ext>
                  </a:extLst>
                </p:cNvPr>
                <p:cNvSpPr txBox="1"/>
                <p:nvPr/>
              </p:nvSpPr>
              <p:spPr>
                <a:xfrm>
                  <a:off x="2213879" y="4380798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E3EF2C4-DBD7-294C-92C0-E7BFF5CD4F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879" y="4380798"/>
                  <a:ext cx="558140" cy="461665"/>
                </a:xfrm>
                <a:prstGeom prst="rect">
                  <a:avLst/>
                </a:prstGeom>
                <a:blipFill>
                  <a:blip r:embed="rId21"/>
                  <a:stretch>
                    <a:fillRect l="-4444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691F16B-2A88-2746-B756-3939FF3B693F}"/>
                    </a:ext>
                  </a:extLst>
                </p:cNvPr>
                <p:cNvSpPr txBox="1"/>
                <p:nvPr/>
              </p:nvSpPr>
              <p:spPr>
                <a:xfrm>
                  <a:off x="3272477" y="4380545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691F16B-2A88-2746-B756-3939FF3B69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2477" y="4380545"/>
                  <a:ext cx="558140" cy="461665"/>
                </a:xfrm>
                <a:prstGeom prst="rect">
                  <a:avLst/>
                </a:prstGeom>
                <a:blipFill>
                  <a:blip r:embed="rId22"/>
                  <a:stretch>
                    <a:fillRect l="-2222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A495EF8-42A7-504F-8FE9-3054716FD0A8}"/>
                    </a:ext>
                  </a:extLst>
                </p:cNvPr>
                <p:cNvSpPr txBox="1"/>
                <p:nvPr/>
              </p:nvSpPr>
              <p:spPr>
                <a:xfrm>
                  <a:off x="5247783" y="4380544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A495EF8-42A7-504F-8FE9-3054716FD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7783" y="4380544"/>
                  <a:ext cx="558140" cy="461665"/>
                </a:xfrm>
                <a:prstGeom prst="rect">
                  <a:avLst/>
                </a:prstGeom>
                <a:blipFill>
                  <a:blip r:embed="rId23"/>
                  <a:stretch>
                    <a:fillRect l="-2273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10C33AB-F587-1B4F-9493-31A88B6D9CBB}"/>
                    </a:ext>
                  </a:extLst>
                </p:cNvPr>
                <p:cNvSpPr txBox="1"/>
                <p:nvPr/>
              </p:nvSpPr>
              <p:spPr>
                <a:xfrm>
                  <a:off x="7792729" y="4380291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10C33AB-F587-1B4F-9493-31A88B6D9C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2729" y="4380291"/>
                  <a:ext cx="558140" cy="461665"/>
                </a:xfrm>
                <a:prstGeom prst="rect">
                  <a:avLst/>
                </a:prstGeom>
                <a:blipFill>
                  <a:blip r:embed="rId24"/>
                  <a:stretch>
                    <a:fillRect l="-2222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3858D20-C27A-AE42-BD66-26AE60952F5E}"/>
                    </a:ext>
                  </a:extLst>
                </p:cNvPr>
                <p:cNvSpPr txBox="1"/>
                <p:nvPr/>
              </p:nvSpPr>
              <p:spPr>
                <a:xfrm>
                  <a:off x="9323238" y="4376872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3858D20-C27A-AE42-BD66-26AE60952F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3238" y="4376872"/>
                  <a:ext cx="558140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217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8BDEE72-FDAC-2B43-B0CE-C0F60259F536}"/>
                    </a:ext>
                  </a:extLst>
                </p:cNvPr>
                <p:cNvSpPr txBox="1"/>
                <p:nvPr/>
              </p:nvSpPr>
              <p:spPr>
                <a:xfrm>
                  <a:off x="11220780" y="4376661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8BDEE72-FDAC-2B43-B0CE-C0F60259F5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0780" y="4376661"/>
                  <a:ext cx="558140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2222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id="{9A599D45-F32B-5748-9D28-DE9A815A5B19}"/>
              </a:ext>
            </a:extLst>
          </p:cNvPr>
          <p:cNvSpPr txBox="1">
            <a:spLocks/>
          </p:cNvSpPr>
          <p:nvPr/>
        </p:nvSpPr>
        <p:spPr>
          <a:xfrm>
            <a:off x="838200" y="1337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Intuition for Moulton’s theorem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714EF726-9560-D345-A789-DFB94FB66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7073" y="1305165"/>
                <a:ext cx="11520806" cy="3320375"/>
              </a:xfrm>
            </p:spPr>
            <p:txBody>
              <a:bodyPr/>
              <a:lstStyle/>
              <a:p>
                <a:r>
                  <a:rPr lang="en-CA" b="0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. We say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subset-sum representation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equal to the sum of some subset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b="0" dirty="0"/>
              </a:p>
              <a:p>
                <a:endParaRPr lang="en-US" sz="1100" u="sng" dirty="0"/>
              </a:p>
              <a:p>
                <a:r>
                  <a:rPr lang="en-US" u="sng" dirty="0"/>
                  <a:t>Theorem [Moulton 01]: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1,…,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then      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sz="3000" u="sng" dirty="0">
                    <a:solidFill>
                      <a:srgbClr val="FF0000"/>
                    </a:solidFill>
                  </a:rPr>
                  <a:t>Intuition:</a:t>
                </a:r>
                <a:r>
                  <a:rPr lang="en-US" sz="3000" dirty="0">
                    <a:solidFill>
                      <a:srgbClr val="FF0000"/>
                    </a:solidFill>
                  </a:rPr>
                  <a:t> If we restrict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000" dirty="0">
                    <a:solidFill>
                      <a:srgbClr val="FF0000"/>
                    </a:solidFill>
                  </a:rPr>
                  <a:t> to be positive real numbers, then </a:t>
                </a:r>
                <a14:m>
                  <m:oMath xmlns:m="http://schemas.openxmlformats.org/officeDocument/2006/math">
                    <m:r>
                      <a:rPr lang="en-CA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1100" dirty="0"/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714EF726-9560-D345-A789-DFB94FB66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073" y="1305165"/>
                <a:ext cx="11520806" cy="3320375"/>
              </a:xfrm>
              <a:blipFill>
                <a:blip r:embed="rId2"/>
                <a:stretch>
                  <a:fillRect l="-1211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05EE51C-FE8B-EF47-933D-28A24FD9A56D}"/>
              </a:ext>
            </a:extLst>
          </p:cNvPr>
          <p:cNvGrpSpPr/>
          <p:nvPr/>
        </p:nvGrpSpPr>
        <p:grpSpPr>
          <a:xfrm>
            <a:off x="-295537" y="4376661"/>
            <a:ext cx="12783073" cy="1849058"/>
            <a:chOff x="-295537" y="4376661"/>
            <a:chExt cx="12783073" cy="184905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9A86645-93F0-7741-AE1D-2FEE645568AA}"/>
                </a:ext>
              </a:extLst>
            </p:cNvPr>
            <p:cNvGrpSpPr/>
            <p:nvPr/>
          </p:nvGrpSpPr>
          <p:grpSpPr>
            <a:xfrm>
              <a:off x="-295537" y="4842463"/>
              <a:ext cx="12783073" cy="1383256"/>
              <a:chOff x="-266958" y="1493621"/>
              <a:chExt cx="12783073" cy="1383256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B0F8A2D-88BD-FB43-A296-F2C7AEDE3B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435" y="1693541"/>
                <a:ext cx="11520809" cy="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F2C7BFA-846F-584B-8825-A1D5F3866A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435" y="1512106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19C7436-B872-D840-819E-57F55B43F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3244" y="1522637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402B923-76AB-EA42-897E-C3F832CD8C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958" y="1512106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9215D54-96BC-B34F-9AFA-3ED5197ED9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3942" y="1493621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74C2D86-6026-5D4B-8D05-B2CE123B0D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1495" y="1512106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712D5EC-3CCE-1F4E-B595-B8F30A223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5049" y="1493621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3954933-7C76-B64D-B871-D0640533F1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899" y="1522637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B2FA407-2E53-B841-AB55-447F82EDC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0624" y="1522637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BB68BFC-1070-8145-997E-D6857E319F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44348" y="1522637"/>
                <a:ext cx="0" cy="362870"/>
              </a:xfrm>
              <a:prstGeom prst="line">
                <a:avLst/>
              </a:prstGeom>
              <a:ln w="666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438C487-7975-8F46-B6DB-197CD46E4E50}"/>
                      </a:ext>
                    </a:extLst>
                  </p:cNvPr>
                  <p:cNvSpPr txBox="1"/>
                  <p:nvPr/>
                </p:nvSpPr>
                <p:spPr>
                  <a:xfrm>
                    <a:off x="-266958" y="2045880"/>
                    <a:ext cx="1258785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  <a:p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438C487-7975-8F46-B6DB-197CD46E4E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66958" y="2045880"/>
                    <a:ext cx="1258785" cy="8309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B4577A7E-BF78-A043-90F4-787641119694}"/>
                      </a:ext>
                    </a:extLst>
                  </p:cNvPr>
                  <p:cNvSpPr txBox="1"/>
                  <p:nvPr/>
                </p:nvSpPr>
                <p:spPr>
                  <a:xfrm>
                    <a:off x="1175656" y="2027395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B4577A7E-BF78-A043-90F4-7876411196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5656" y="2027395"/>
                    <a:ext cx="1258785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86A7AF65-FD70-0D48-BF3C-DE92B2B9E4B2}"/>
                      </a:ext>
                    </a:extLst>
                  </p:cNvPr>
                  <p:cNvSpPr txBox="1"/>
                  <p:nvPr/>
                </p:nvSpPr>
                <p:spPr>
                  <a:xfrm>
                    <a:off x="2618270" y="2027286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86A7AF65-FD70-0D48-BF3C-DE92B2B9E4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8270" y="2027286"/>
                    <a:ext cx="1258785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8E07ED42-7580-DB44-BE6A-B4CEDC23C7F5}"/>
                      </a:ext>
                    </a:extLst>
                  </p:cNvPr>
                  <p:cNvSpPr txBox="1"/>
                  <p:nvPr/>
                </p:nvSpPr>
                <p:spPr>
                  <a:xfrm>
                    <a:off x="4060884" y="2027285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8E07ED42-7580-DB44-BE6A-B4CEDC23C7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0884" y="2027285"/>
                    <a:ext cx="1258785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06D4BBE-5958-8440-9E00-3F57B17630A5}"/>
                      </a:ext>
                    </a:extLst>
                  </p:cNvPr>
                  <p:cNvSpPr txBox="1"/>
                  <p:nvPr/>
                </p:nvSpPr>
                <p:spPr>
                  <a:xfrm>
                    <a:off x="5466607" y="2048775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06D4BBE-5958-8440-9E00-3F57B17630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6607" y="2048775"/>
                    <a:ext cx="1258785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045F7FC-9503-DA45-8783-5ADD3CE72EE5}"/>
                      </a:ext>
                    </a:extLst>
                  </p:cNvPr>
                  <p:cNvSpPr txBox="1"/>
                  <p:nvPr/>
                </p:nvSpPr>
                <p:spPr>
                  <a:xfrm>
                    <a:off x="6946112" y="2045880"/>
                    <a:ext cx="1258785" cy="4658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045F7FC-9503-DA45-8783-5ADD3CE72E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6112" y="2045880"/>
                    <a:ext cx="1258785" cy="46583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E4282DE-7461-8447-8E28-A21F2C2B2135}"/>
                      </a:ext>
                    </a:extLst>
                  </p:cNvPr>
                  <p:cNvSpPr txBox="1"/>
                  <p:nvPr/>
                </p:nvSpPr>
                <p:spPr>
                  <a:xfrm>
                    <a:off x="8372102" y="2028630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E4282DE-7461-8447-8E28-A21F2C2B21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2102" y="2028630"/>
                    <a:ext cx="1258785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BB41282-7BE7-D748-BCEA-447A57565BB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4955" y="2027284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BB41282-7BE7-D748-BCEA-447A57565B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4955" y="2027284"/>
                    <a:ext cx="1258785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892D69E-4A78-7843-9785-C6DA137C975A}"/>
                      </a:ext>
                    </a:extLst>
                  </p:cNvPr>
                  <p:cNvSpPr txBox="1"/>
                  <p:nvPr/>
                </p:nvSpPr>
                <p:spPr>
                  <a:xfrm>
                    <a:off x="11257330" y="2045880"/>
                    <a:ext cx="125878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892D69E-4A78-7843-9785-C6DA137C97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7330" y="2045880"/>
                    <a:ext cx="1258785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08187C8-F2D0-D841-9119-2FB80FCB999E}"/>
                </a:ext>
              </a:extLst>
            </p:cNvPr>
            <p:cNvSpPr/>
            <p:nvPr/>
          </p:nvSpPr>
          <p:spPr>
            <a:xfrm>
              <a:off x="1081762" y="4977068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7A64606-9B5E-7543-AEBE-F233C26F37BA}"/>
                </a:ext>
              </a:extLst>
            </p:cNvPr>
            <p:cNvSpPr/>
            <p:nvPr/>
          </p:nvSpPr>
          <p:spPr>
            <a:xfrm>
              <a:off x="2411556" y="4977066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8498D61-5D71-D943-90AB-ABC4B06A0B7D}"/>
                </a:ext>
              </a:extLst>
            </p:cNvPr>
            <p:cNvSpPr/>
            <p:nvPr/>
          </p:nvSpPr>
          <p:spPr>
            <a:xfrm>
              <a:off x="3486233" y="4977065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1637DCC-B14E-8549-A249-CC38B51F6581}"/>
                </a:ext>
              </a:extLst>
            </p:cNvPr>
            <p:cNvSpPr/>
            <p:nvPr/>
          </p:nvSpPr>
          <p:spPr>
            <a:xfrm>
              <a:off x="5461539" y="4977065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B475112-2B60-AF40-BA57-71C57A5A4659}"/>
                </a:ext>
              </a:extLst>
            </p:cNvPr>
            <p:cNvSpPr/>
            <p:nvPr/>
          </p:nvSpPr>
          <p:spPr>
            <a:xfrm>
              <a:off x="8045689" y="4987599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08D386-41B9-9548-BD7B-BE6AC28420DD}"/>
                </a:ext>
              </a:extLst>
            </p:cNvPr>
            <p:cNvSpPr/>
            <p:nvPr/>
          </p:nvSpPr>
          <p:spPr>
            <a:xfrm>
              <a:off x="9523545" y="4977063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E030CD4-4FB3-6A45-B039-C7D73FC5695E}"/>
                </a:ext>
              </a:extLst>
            </p:cNvPr>
            <p:cNvSpPr/>
            <p:nvPr/>
          </p:nvSpPr>
          <p:spPr>
            <a:xfrm>
              <a:off x="11452804" y="4975722"/>
              <a:ext cx="130629" cy="1306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651F221-764D-FC4B-854B-524461D18982}"/>
                    </a:ext>
                  </a:extLst>
                </p:cNvPr>
                <p:cNvSpPr txBox="1"/>
                <p:nvPr/>
              </p:nvSpPr>
              <p:spPr>
                <a:xfrm>
                  <a:off x="862315" y="4381132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651F221-764D-FC4B-854B-524461D189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315" y="4381132"/>
                  <a:ext cx="558140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2222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E3EF2C4-DBD7-294C-92C0-E7BFF5CD4F9E}"/>
                    </a:ext>
                  </a:extLst>
                </p:cNvPr>
                <p:cNvSpPr txBox="1"/>
                <p:nvPr/>
              </p:nvSpPr>
              <p:spPr>
                <a:xfrm>
                  <a:off x="2213879" y="4380798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E3EF2C4-DBD7-294C-92C0-E7BFF5CD4F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879" y="4380798"/>
                  <a:ext cx="558140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4444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691F16B-2A88-2746-B756-3939FF3B693F}"/>
                    </a:ext>
                  </a:extLst>
                </p:cNvPr>
                <p:cNvSpPr txBox="1"/>
                <p:nvPr/>
              </p:nvSpPr>
              <p:spPr>
                <a:xfrm>
                  <a:off x="3272477" y="4380545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691F16B-2A88-2746-B756-3939FF3B69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2477" y="4380545"/>
                  <a:ext cx="558140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2222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A495EF8-42A7-504F-8FE9-3054716FD0A8}"/>
                    </a:ext>
                  </a:extLst>
                </p:cNvPr>
                <p:cNvSpPr txBox="1"/>
                <p:nvPr/>
              </p:nvSpPr>
              <p:spPr>
                <a:xfrm>
                  <a:off x="5247783" y="4380544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A495EF8-42A7-504F-8FE9-3054716FD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7783" y="4380544"/>
                  <a:ext cx="558140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2273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10C33AB-F587-1B4F-9493-31A88B6D9CBB}"/>
                    </a:ext>
                  </a:extLst>
                </p:cNvPr>
                <p:cNvSpPr txBox="1"/>
                <p:nvPr/>
              </p:nvSpPr>
              <p:spPr>
                <a:xfrm>
                  <a:off x="7792729" y="4380291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10C33AB-F587-1B4F-9493-31A88B6D9C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2729" y="4380291"/>
                  <a:ext cx="558140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2222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3858D20-C27A-AE42-BD66-26AE60952F5E}"/>
                    </a:ext>
                  </a:extLst>
                </p:cNvPr>
                <p:cNvSpPr txBox="1"/>
                <p:nvPr/>
              </p:nvSpPr>
              <p:spPr>
                <a:xfrm>
                  <a:off x="9323238" y="4376872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3858D20-C27A-AE42-BD66-26AE60952F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3238" y="4376872"/>
                  <a:ext cx="558140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217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8BDEE72-FDAC-2B43-B0CE-C0F60259F536}"/>
                    </a:ext>
                  </a:extLst>
                </p:cNvPr>
                <p:cNvSpPr txBox="1"/>
                <p:nvPr/>
              </p:nvSpPr>
              <p:spPr>
                <a:xfrm>
                  <a:off x="11220780" y="4376661"/>
                  <a:ext cx="558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8BDEE72-FDAC-2B43-B0CE-C0F60259F5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0780" y="4376661"/>
                  <a:ext cx="558140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2222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id="{9A599D45-F32B-5748-9D28-DE9A815A5B19}"/>
              </a:ext>
            </a:extLst>
          </p:cNvPr>
          <p:cNvSpPr txBox="1">
            <a:spLocks/>
          </p:cNvSpPr>
          <p:nvPr/>
        </p:nvSpPr>
        <p:spPr>
          <a:xfrm>
            <a:off x="838200" y="1337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Intuition for Moulton’s theorem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4193" y="1243955"/>
                <a:ext cx="10807700" cy="5122135"/>
              </a:xfrm>
            </p:spPr>
            <p:txBody>
              <a:bodyPr/>
              <a:lstStyle/>
              <a:p>
                <a:r>
                  <a:rPr lang="en-US" u="sng" dirty="0"/>
                  <a:t>Question: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/>
                    </m:sSup>
                  </m:oMath>
                </a14:m>
                <a:r>
                  <a:rPr lang="en-US" dirty="0"/>
                  <a:t> distinct, what is the smallest number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which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CA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dirty="0"/>
                  <a:t> such that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subset-sum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i.e.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spa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CA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m:rPr>
                        <m:lit/>
                      </m:rP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</a:t>
                </a:r>
                <a:endParaRPr lang="en-US" u="sng" dirty="0"/>
              </a:p>
              <a:p>
                <a:endParaRPr lang="en-US" u="sng" dirty="0"/>
              </a:p>
              <a:p>
                <a:endParaRPr lang="en-US" u="sng" dirty="0"/>
              </a:p>
              <a:p>
                <a:r>
                  <a:rPr lang="en-US" u="sng" dirty="0"/>
                  <a:t>Theorem [Moulton]: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1,…,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then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sz="1100" dirty="0"/>
              </a:p>
              <a:p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=(1,2,4,…,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4193" y="1243955"/>
                <a:ext cx="10807700" cy="5122135"/>
              </a:xfrm>
              <a:blipFill>
                <a:blip r:embed="rId2"/>
                <a:stretch>
                  <a:fillRect l="-939" t="-1235" b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903114-E940-C746-A7D7-A7EA10C807F7}"/>
                  </a:ext>
                </a:extLst>
              </p:cNvPr>
              <p:cNvSpPr txBox="1"/>
              <p:nvPr/>
            </p:nvSpPr>
            <p:spPr>
              <a:xfrm>
                <a:off x="5647951" y="3630387"/>
                <a:ext cx="3905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exponentially increasing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903114-E940-C746-A7D7-A7EA10C80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51" y="3630387"/>
                <a:ext cx="3905250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70C906-ADC7-6C4C-9D31-7DC0001C5F56}"/>
              </a:ext>
            </a:extLst>
          </p:cNvPr>
          <p:cNvCxnSpPr>
            <a:cxnSpLocks/>
          </p:cNvCxnSpPr>
          <p:nvPr/>
        </p:nvCxnSpPr>
        <p:spPr>
          <a:xfrm flipH="1">
            <a:off x="5422357" y="3989068"/>
            <a:ext cx="225594" cy="20596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6C7ACE-D3BA-DA48-A1A8-B161C457AC2B}"/>
                  </a:ext>
                </a:extLst>
              </p:cNvPr>
              <p:cNvSpPr txBox="1"/>
              <p:nvPr/>
            </p:nvSpPr>
            <p:spPr>
              <a:xfrm>
                <a:off x="2226680" y="5042721"/>
                <a:ext cx="4769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Linear in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instead of logarithmic!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6C7ACE-D3BA-DA48-A1A8-B161C457A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680" y="5042721"/>
                <a:ext cx="4769206" cy="461665"/>
              </a:xfrm>
              <a:prstGeom prst="rect">
                <a:avLst/>
              </a:prstGeom>
              <a:blipFill>
                <a:blip r:embed="rId4"/>
                <a:stretch>
                  <a:fillRect l="-1857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6B9B63-6BC3-1C43-970B-FE8E3FA098BF}"/>
              </a:ext>
            </a:extLst>
          </p:cNvPr>
          <p:cNvCxnSpPr>
            <a:cxnSpLocks/>
          </p:cNvCxnSpPr>
          <p:nvPr/>
        </p:nvCxnSpPr>
        <p:spPr>
          <a:xfrm flipH="1" flipV="1">
            <a:off x="1928507" y="5042721"/>
            <a:ext cx="298173" cy="16474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298D087-1627-C848-9FD7-10F49AF94494}"/>
              </a:ext>
            </a:extLst>
          </p:cNvPr>
          <p:cNvSpPr txBox="1">
            <a:spLocks/>
          </p:cNvSpPr>
          <p:nvPr/>
        </p:nvSpPr>
        <p:spPr>
          <a:xfrm>
            <a:off x="838200" y="1337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Moulton’s theorem</a:t>
            </a:r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42CD562B-FA4C-E24C-B698-7A57366561E2}"/>
              </a:ext>
            </a:extLst>
          </p:cNvPr>
          <p:cNvSpPr/>
          <p:nvPr/>
        </p:nvSpPr>
        <p:spPr>
          <a:xfrm>
            <a:off x="725714" y="3548743"/>
            <a:ext cx="10807700" cy="2133600"/>
          </a:xfrm>
          <a:prstGeom prst="frame">
            <a:avLst>
              <a:gd name="adj1" fmla="val 365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225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9E20-0413-EE4E-852E-BC01DB29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Moulton’s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0700"/>
                <a:ext cx="10807700" cy="4351338"/>
              </a:xfrm>
            </p:spPr>
            <p:txBody>
              <a:bodyPr/>
              <a:lstStyle/>
              <a:p>
                <a:r>
                  <a:rPr lang="en-US" u="sng" dirty="0"/>
                  <a:t>Question: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/>
                    </m:sSup>
                  </m:oMath>
                </a14:m>
                <a:r>
                  <a:rPr lang="en-US" dirty="0"/>
                  <a:t> distinct, what is the smallest number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which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CA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dirty="0"/>
                  <a:t> such that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subset-sum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i.e.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spa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CA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m:rPr>
                        <m:lit/>
                      </m:rP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 algn="ctr">
                  <a:buNone/>
                </a:pPr>
                <a:endParaRPr lang="en-US" sz="1100" dirty="0"/>
              </a:p>
              <a:p>
                <a:r>
                  <a:rPr lang="en-US" dirty="0"/>
                  <a:t>Trivially,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since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has just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different subsets.</a:t>
                </a:r>
              </a:p>
              <a:p>
                <a:endParaRPr lang="en-US" sz="1100" dirty="0"/>
              </a:p>
              <a:p>
                <a:r>
                  <a:rPr lang="en-US" u="sng" dirty="0"/>
                  <a:t>Not tight: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0,1,2,4</m:t>
                        </m:r>
                      </m:e>
                    </m:d>
                  </m:oMath>
                </a14:m>
                <a:r>
                  <a:rPr lang="en-CA" b="0" i="1" dirty="0">
                    <a:latin typeface="Cambria Math" panose="02040503050406030204" pitchFamily="18" charset="0"/>
                  </a:rPr>
                  <a:t> </a:t>
                </a:r>
                <a:r>
                  <a:rPr lang="en-CA" b="0" dirty="0"/>
                  <a:t>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b="0" i="1" dirty="0">
                    <a:latin typeface="Cambria Math" panose="02040503050406030204" pitchFamily="18" charset="0"/>
                  </a:rPr>
                  <a:t> </a:t>
                </a:r>
                <a:r>
                  <a:rPr lang="en-CA" b="0" dirty="0">
                    <a:latin typeface="Cambria Math" panose="02040503050406030204" pitchFamily="18" charset="0"/>
                  </a:rPr>
                  <a:t>is a subset-sum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b="0" i="1" dirty="0">
                    <a:latin typeface="Cambria Math" panose="02040503050406030204" pitchFamily="18" charset="0"/>
                  </a:rPr>
                  <a:t>, </a:t>
                </a:r>
                <a:r>
                  <a:rPr lang="en-CA" b="0" dirty="0">
                    <a:latin typeface="Cambria Math" panose="02040503050406030204" pitchFamily="18" charset="0"/>
                  </a:rPr>
                  <a:t>then</a:t>
                </a:r>
                <a:endParaRPr lang="en-C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CA" dirty="0"/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=1,      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=2,       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=3≠4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u="sng" dirty="0"/>
                  <a:t>Theorem [Moulton]: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45020-554A-3F42-A480-2400B6855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0700"/>
                <a:ext cx="10807700" cy="4351338"/>
              </a:xfrm>
              <a:blipFill>
                <a:blip r:embed="rId2"/>
                <a:stretch>
                  <a:fillRect l="-1058" t="-1458" r="-940" b="-2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903114-E940-C746-A7D7-A7EA10C807F7}"/>
                  </a:ext>
                </a:extLst>
              </p:cNvPr>
              <p:cNvSpPr txBox="1"/>
              <p:nvPr/>
            </p:nvSpPr>
            <p:spPr>
              <a:xfrm>
                <a:off x="6457950" y="5727738"/>
                <a:ext cx="3905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exponentially increasing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903114-E940-C746-A7D7-A7EA10C80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5727738"/>
                <a:ext cx="3905250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70C906-ADC7-6C4C-9D31-7DC0001C5F56}"/>
              </a:ext>
            </a:extLst>
          </p:cNvPr>
          <p:cNvCxnSpPr>
            <a:cxnSpLocks/>
          </p:cNvCxnSpPr>
          <p:nvPr/>
        </p:nvCxnSpPr>
        <p:spPr>
          <a:xfrm flipH="1">
            <a:off x="6232356" y="5983435"/>
            <a:ext cx="225594" cy="20596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2C2F99-0A68-0241-9AB9-BE5B87A83508}"/>
              </a:ext>
            </a:extLst>
          </p:cNvPr>
          <p:cNvCxnSpPr>
            <a:cxnSpLocks/>
          </p:cNvCxnSpPr>
          <p:nvPr/>
        </p:nvCxnSpPr>
        <p:spPr>
          <a:xfrm flipV="1">
            <a:off x="1587500" y="5316500"/>
            <a:ext cx="187156" cy="25880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178BF6-E006-1D4C-BDDA-F3463DBDBDF3}"/>
                  </a:ext>
                </a:extLst>
              </p:cNvPr>
              <p:cNvSpPr txBox="1"/>
              <p:nvPr/>
            </p:nvSpPr>
            <p:spPr>
              <a:xfrm>
                <a:off x="-271547" y="5513742"/>
                <a:ext cx="3905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2=</m:t>
                      </m:r>
                      <m:sSub>
                        <m:sSubPr>
                          <m:ctrlP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178BF6-E006-1D4C-BDDA-F3463DBDB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1547" y="5513742"/>
                <a:ext cx="3905250" cy="461665"/>
              </a:xfrm>
              <a:prstGeom prst="rect">
                <a:avLst/>
              </a:prstGeom>
              <a:blipFill>
                <a:blip r:embed="rId4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8972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1281-9C8B-FA4D-9F84-00315998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51" y="365475"/>
            <a:ext cx="10515600" cy="1325563"/>
          </a:xfrm>
        </p:spPr>
        <p:txBody>
          <a:bodyPr/>
          <a:lstStyle/>
          <a:p>
            <a:r>
              <a:rPr lang="en-US" dirty="0"/>
              <a:t>Lower bound on stabilizer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9F97-582B-154B-9F49-BA1BCDAAC0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15" y="1774218"/>
                <a:ext cx="10515600" cy="1603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Theorem [Moulton]: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for any subset-sum representation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it holds that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chemeClr val="tx1"/>
                    </a:solidFill>
                  </a:rPr>
                  <a:t>Corollary [Lovitz-</a:t>
                </a:r>
                <a:r>
                  <a:rPr lang="en-US" u="sng" dirty="0" err="1">
                    <a:solidFill>
                      <a:schemeClr val="tx1"/>
                    </a:solidFill>
                  </a:rPr>
                  <a:t>Steffan</a:t>
                </a:r>
                <a:r>
                  <a:rPr lang="en-US" u="sng" dirty="0">
                    <a:solidFill>
                      <a:schemeClr val="tx1"/>
                    </a:solidFill>
                  </a:rPr>
                  <a:t>]: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sSup>
                      <m:sSup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(|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  <m:sup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(4 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9F97-582B-154B-9F49-BA1BCDAAC0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15" y="1774218"/>
                <a:ext cx="10515600" cy="1603375"/>
              </a:xfrm>
              <a:blipFill>
                <a:blip r:embed="rId2"/>
                <a:stretch>
                  <a:fillRect l="-1206" t="-3937" r="-1327" b="-18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246719-EFBC-B54C-8D36-C715AEA0487B}"/>
                  </a:ext>
                </a:extLst>
              </p:cNvPr>
              <p:cNvSpPr txBox="1"/>
              <p:nvPr/>
            </p:nvSpPr>
            <p:spPr>
              <a:xfrm>
                <a:off x="471714" y="3636935"/>
                <a:ext cx="11392951" cy="285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/>
                  <a:t>Proof:  </a:t>
                </a: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+2.41</m:t>
                    </m:r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CA" sz="2400" b="0" i="1" dirty="0">
                  <a:latin typeface="Cambria Math" panose="02040503050406030204" pitchFamily="18" charset="0"/>
                </a:endParaRPr>
              </a:p>
              <a:p>
                <a:endParaRPr lang="en-CA" sz="11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⟩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0⋯0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2.41</m:t>
                          </m:r>
                        </m:e>
                      </m:d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0⋯01</m:t>
                              </m:r>
                            </m:e>
                          </m:d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10⋯0</m:t>
                              </m:r>
                            </m:e>
                          </m:d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2.41</m:t>
                              </m:r>
                            </m:e>
                          </m:d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1⋯1</m:t>
                          </m:r>
                        </m:e>
                      </m:d>
                      <m:r>
                        <a:rPr lang="en-CA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400" b="0" dirty="0"/>
              </a:p>
              <a:p>
                <a:endParaRPr lang="en-CA" sz="2400" b="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sz="2400" dirty="0"/>
                  <a:t> is a stabilizer decomposition, then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2.41</m:t>
                            </m:r>
                          </m:e>
                        </m:d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/>
                  <a:t> is a subset-sum of</a:t>
                </a:r>
              </a:p>
              <a:p>
                <a:endParaRPr lang="en-US" sz="11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sz="24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lang="en-CA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,…,−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sz="24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lang="en-CA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}∪</m:t>
                    </m:r>
                    <m:r>
                      <m:rPr>
                        <m:lit/>
                      </m:rPr>
                      <a:rPr lang="en-CA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,…,−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lit/>
                      </m:rPr>
                      <a:rPr lang="en-CA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algn="ctr"/>
                <a:endParaRPr lang="en-US" sz="1100" dirty="0"/>
              </a:p>
              <a:p>
                <a:r>
                  <a:rPr lang="en-US" sz="2400" dirty="0"/>
                  <a:t>By Moulton’s theorem,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CA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246719-EFBC-B54C-8D36-C715AEA04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4" y="3636935"/>
                <a:ext cx="11392951" cy="2855590"/>
              </a:xfrm>
              <a:prstGeom prst="rect">
                <a:avLst/>
              </a:prstGeom>
              <a:blipFill>
                <a:blip r:embed="rId3"/>
                <a:stretch>
                  <a:fillRect l="-779" t="-1770" b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A9DABE-82F9-1241-8E65-126C0ABE711D}"/>
                  </a:ext>
                </a:extLst>
              </p:cNvPr>
              <p:cNvSpPr txBox="1"/>
              <p:nvPr/>
            </p:nvSpPr>
            <p:spPr>
              <a:xfrm>
                <a:off x="7067550" y="1312553"/>
                <a:ext cx="3905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exponentially increasing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A9DABE-82F9-1241-8E65-126C0ABE7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1312553"/>
                <a:ext cx="3905250" cy="461665"/>
              </a:xfrm>
              <a:prstGeom prst="rect">
                <a:avLst/>
              </a:prstGeom>
              <a:blipFill>
                <a:blip r:embed="rId4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711414-A93A-2444-8566-096703BFA472}"/>
              </a:ext>
            </a:extLst>
          </p:cNvPr>
          <p:cNvCxnSpPr>
            <a:cxnSpLocks/>
          </p:cNvCxnSpPr>
          <p:nvPr/>
        </p:nvCxnSpPr>
        <p:spPr>
          <a:xfrm flipH="1">
            <a:off x="6841956" y="1568250"/>
            <a:ext cx="225594" cy="20596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ame 8">
            <a:extLst>
              <a:ext uri="{FF2B5EF4-FFF2-40B4-BE49-F238E27FC236}">
                <a16:creationId xmlns:a16="http://schemas.microsoft.com/office/drawing/2014/main" id="{3B623E23-98CF-7941-8A1E-21A3CDA32F3D}"/>
              </a:ext>
            </a:extLst>
          </p:cNvPr>
          <p:cNvSpPr/>
          <p:nvPr/>
        </p:nvSpPr>
        <p:spPr>
          <a:xfrm>
            <a:off x="464458" y="3563258"/>
            <a:ext cx="11459028" cy="3033486"/>
          </a:xfrm>
          <a:prstGeom prst="frame">
            <a:avLst>
              <a:gd name="adj1" fmla="val 12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05A9F-0494-A44B-9BEC-B0C4D79AB16D}"/>
              </a:ext>
            </a:extLst>
          </p:cNvPr>
          <p:cNvSpPr/>
          <p:nvPr/>
        </p:nvSpPr>
        <p:spPr>
          <a:xfrm>
            <a:off x="11306628" y="6017483"/>
            <a:ext cx="420914" cy="4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67E424F-DD4D-D74B-926A-7AA0E76030DC}"/>
              </a:ext>
            </a:extLst>
          </p:cNvPr>
          <p:cNvSpPr/>
          <p:nvPr/>
        </p:nvSpPr>
        <p:spPr>
          <a:xfrm>
            <a:off x="384151" y="1312553"/>
            <a:ext cx="10515600" cy="1603375"/>
          </a:xfrm>
          <a:prstGeom prst="frame">
            <a:avLst>
              <a:gd name="adj1" fmla="val 365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1281-9C8B-FA4D-9F84-00315998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51" y="365475"/>
            <a:ext cx="10515600" cy="1325563"/>
          </a:xfrm>
        </p:spPr>
        <p:txBody>
          <a:bodyPr/>
          <a:lstStyle/>
          <a:p>
            <a:r>
              <a:rPr lang="en-US" dirty="0"/>
              <a:t>Lower bound on stabilizer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9F97-582B-154B-9F49-BA1BCDAAC0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15" y="1774218"/>
                <a:ext cx="11459028" cy="1603375"/>
              </a:xfrm>
            </p:spPr>
            <p:txBody>
              <a:bodyPr/>
              <a:lstStyle/>
              <a:p>
                <a:r>
                  <a:rPr lang="en-US" u="sng" dirty="0"/>
                  <a:t>Theorem [Lovitz-</a:t>
                </a:r>
                <a:r>
                  <a:rPr lang="en-US" u="sng" dirty="0" err="1"/>
                  <a:t>Steffan</a:t>
                </a:r>
                <a:r>
                  <a:rPr lang="en-US" u="sng" dirty="0"/>
                  <a:t>]:</a:t>
                </a:r>
                <a:r>
                  <a:rPr lang="en-US" dirty="0"/>
                  <a:t> If the coordinates of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contain an exponentially increasing sequence of length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⟩)≥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CA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(4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chemeClr val="tx1"/>
                    </a:solidFill>
                  </a:rPr>
                  <a:t>Corollary [Lovitz-</a:t>
                </a:r>
                <a:r>
                  <a:rPr lang="en-US" u="sng" dirty="0" err="1">
                    <a:solidFill>
                      <a:schemeClr val="tx1"/>
                    </a:solidFill>
                  </a:rPr>
                  <a:t>Steffan</a:t>
                </a:r>
                <a:r>
                  <a:rPr lang="en-US" u="sng" dirty="0">
                    <a:solidFill>
                      <a:schemeClr val="tx1"/>
                    </a:solidFill>
                  </a:rPr>
                  <a:t>]: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sSup>
                      <m:sSup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(|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  <m:sup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(4 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9F97-582B-154B-9F49-BA1BCDAAC0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15" y="1774218"/>
                <a:ext cx="11459028" cy="1603375"/>
              </a:xfrm>
              <a:blipFill>
                <a:blip r:embed="rId2"/>
                <a:stretch>
                  <a:fillRect l="-1107" t="-6299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246719-EFBC-B54C-8D36-C715AEA0487B}"/>
                  </a:ext>
                </a:extLst>
              </p:cNvPr>
              <p:cNvSpPr txBox="1"/>
              <p:nvPr/>
            </p:nvSpPr>
            <p:spPr>
              <a:xfrm>
                <a:off x="471714" y="3636935"/>
                <a:ext cx="11866899" cy="2677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/>
                  <a:t>Proof:  </a:t>
                </a: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+2.41</m:t>
                    </m:r>
                    <m:d>
                      <m:dPr>
                        <m:begChr m:val="|"/>
                        <m:endChr m:val="⟩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CA" sz="2400" b="0" i="1" dirty="0">
                  <a:latin typeface="Cambria Math" panose="02040503050406030204" pitchFamily="18" charset="0"/>
                </a:endParaRPr>
              </a:p>
              <a:p>
                <a:endParaRPr lang="en-CA" sz="11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⟩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0⋯0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2.41</m:t>
                          </m:r>
                        </m:e>
                      </m:d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0⋯01</m:t>
                              </m:r>
                            </m:e>
                          </m:d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10⋯0</m:t>
                              </m:r>
                            </m:e>
                          </m:d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2.41</m:t>
                              </m:r>
                            </m:e>
                          </m:d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1⋯1</m:t>
                          </m:r>
                        </m:e>
                      </m:d>
                      <m:r>
                        <a:rPr lang="en-CA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400" b="0" dirty="0"/>
              </a:p>
              <a:p>
                <a:r>
                  <a:rPr lang="en-CA" sz="2400" dirty="0"/>
                  <a:t>   </a:t>
                </a:r>
              </a:p>
              <a:p>
                <a:r>
                  <a:rPr lang="en-CA" sz="2400" dirty="0"/>
                  <a:t>  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400" b="0" dirty="0"/>
                  <a:t> contains the exponentially increasing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 dirty="0">
                            <a:latin typeface="Cambria Math" panose="02040503050406030204" pitchFamily="18" charset="0"/>
                          </a:rPr>
                          <m:t>(2.41,2.41</m:t>
                        </m:r>
                      </m:e>
                      <m:sup>
                        <m:r>
                          <a:rPr lang="en-CA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400" i="1" dirty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CA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 dirty="0">
                            <a:latin typeface="Cambria Math" panose="02040503050406030204" pitchFamily="18" charset="0"/>
                          </a:rPr>
                          <m:t>2.41</m:t>
                        </m:r>
                      </m:e>
                      <m:sup>
                        <m:r>
                          <a:rPr lang="en-CA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b="0" dirty="0"/>
              </a:p>
              <a:p>
                <a:endParaRPr lang="en-US" sz="1100" dirty="0"/>
              </a:p>
              <a:p>
                <a:endParaRPr lang="en-CA" sz="2400" dirty="0"/>
              </a:p>
              <a:p>
                <a:r>
                  <a:rPr lang="en-CA" sz="240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𝜒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(|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400" i="1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CA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(4 </m:t>
                    </m:r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  by boxed theorem.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246719-EFBC-B54C-8D36-C715AEA04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4" y="3636935"/>
                <a:ext cx="11866899" cy="2677528"/>
              </a:xfrm>
              <a:prstGeom prst="rect">
                <a:avLst/>
              </a:prstGeom>
              <a:blipFill>
                <a:blip r:embed="rId3"/>
                <a:stretch>
                  <a:fillRect l="-748" t="-188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ame 8">
            <a:extLst>
              <a:ext uri="{FF2B5EF4-FFF2-40B4-BE49-F238E27FC236}">
                <a16:creationId xmlns:a16="http://schemas.microsoft.com/office/drawing/2014/main" id="{3B623E23-98CF-7941-8A1E-21A3CDA32F3D}"/>
              </a:ext>
            </a:extLst>
          </p:cNvPr>
          <p:cNvSpPr/>
          <p:nvPr/>
        </p:nvSpPr>
        <p:spPr>
          <a:xfrm>
            <a:off x="464458" y="3563258"/>
            <a:ext cx="11459028" cy="3209608"/>
          </a:xfrm>
          <a:prstGeom prst="frame">
            <a:avLst>
              <a:gd name="adj1" fmla="val 12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05A9F-0494-A44B-9BEC-B0C4D79AB16D}"/>
              </a:ext>
            </a:extLst>
          </p:cNvPr>
          <p:cNvSpPr/>
          <p:nvPr/>
        </p:nvSpPr>
        <p:spPr>
          <a:xfrm>
            <a:off x="11375046" y="6249690"/>
            <a:ext cx="420914" cy="4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67E424F-DD4D-D74B-926A-7AA0E76030DC}"/>
              </a:ext>
            </a:extLst>
          </p:cNvPr>
          <p:cNvSpPr/>
          <p:nvPr/>
        </p:nvSpPr>
        <p:spPr>
          <a:xfrm>
            <a:off x="384150" y="1588554"/>
            <a:ext cx="11411809" cy="1131498"/>
          </a:xfrm>
          <a:prstGeom prst="frame">
            <a:avLst>
              <a:gd name="adj1" fmla="val 365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8085-1015-CB4B-B250-36521708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 on approximate stabilizer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02BDB2-CAFD-F344-A231-5D23B194F4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093232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-approximate stabilizer rank</a:t>
                </a:r>
                <a:r>
                  <a:rPr lang="en-US" dirty="0"/>
                  <a:t> of a normalized state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⟩)=</m:t>
                      </m:r>
                      <m:r>
                        <m:rPr>
                          <m:sty m:val="p"/>
                        </m:rPr>
                        <a:rPr lang="en-CA" b="0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⟩):</m:t>
                      </m:r>
                      <m:d>
                        <m:dPr>
                          <m:begChr m:val="‖"/>
                          <m:endChr m:val="‖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100" dirty="0"/>
              </a:p>
              <a:p>
                <a:r>
                  <a:rPr lang="en-US" u="sng" dirty="0"/>
                  <a:t>Theorem [Lovitz-</a:t>
                </a:r>
                <a:r>
                  <a:rPr lang="en-US" u="sng" dirty="0" err="1"/>
                  <a:t>Steffan</a:t>
                </a:r>
                <a:r>
                  <a:rPr lang="en-US" u="sng" dirty="0"/>
                  <a:t>]:</a:t>
                </a:r>
                <a:r>
                  <a:rPr lang="en-US" dirty="0"/>
                  <a:t> There exists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for which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)≥</m:t>
                    </m:r>
                    <m:rad>
                      <m:radPr>
                        <m:deg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func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02BDB2-CAFD-F344-A231-5D23B194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093232"/>
              </a:xfrm>
              <a:blipFill>
                <a:blip r:embed="rId2"/>
                <a:stretch>
                  <a:fillRect l="-1086" t="-4819" b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6D325D-755E-2241-9876-7E2F571D9B96}"/>
                  </a:ext>
                </a:extLst>
              </p:cNvPr>
              <p:cNvSpPr txBox="1"/>
              <p:nvPr/>
            </p:nvSpPr>
            <p:spPr>
              <a:xfrm>
                <a:off x="916689" y="4165104"/>
                <a:ext cx="10715745" cy="226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Proof sketch: </a:t>
                </a:r>
                <a:r>
                  <a:rPr lang="en-US" sz="2800" dirty="0"/>
                  <a:t>Show that for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small enough, any state that is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i="1" dirty="0"/>
                  <a:t>-</a:t>
                </a:r>
                <a:r>
                  <a:rPr lang="en-US" sz="2800" dirty="0"/>
                  <a:t>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must contain an exponentially increasing sequence of length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(Use De </a:t>
                </a:r>
                <a:r>
                  <a:rPr lang="en-US" sz="2800" dirty="0" err="1"/>
                  <a:t>Moivre</a:t>
                </a:r>
                <a:r>
                  <a:rPr lang="en-US" sz="2800" dirty="0"/>
                  <a:t>-Laplace).</a:t>
                </a:r>
                <a:endParaRPr lang="en-US" sz="2800" i="1" dirty="0"/>
              </a:p>
              <a:p>
                <a:endParaRPr lang="en-US" sz="2800" dirty="0"/>
              </a:p>
              <a:p>
                <a:r>
                  <a:rPr lang="en-US" sz="2800" dirty="0"/>
                  <a:t>Result follows from boxed theorem.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6D325D-755E-2241-9876-7E2F571D9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89" y="4165104"/>
                <a:ext cx="10715745" cy="2264659"/>
              </a:xfrm>
              <a:prstGeom prst="rect">
                <a:avLst/>
              </a:prstGeom>
              <a:blipFill>
                <a:blip r:embed="rId3"/>
                <a:stretch>
                  <a:fillRect l="-1303" t="-2222" b="-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ame 4">
            <a:extLst>
              <a:ext uri="{FF2B5EF4-FFF2-40B4-BE49-F238E27FC236}">
                <a16:creationId xmlns:a16="http://schemas.microsoft.com/office/drawing/2014/main" id="{28F26516-1372-BA41-A516-B3ADCE38070D}"/>
              </a:ext>
            </a:extLst>
          </p:cNvPr>
          <p:cNvSpPr/>
          <p:nvPr/>
        </p:nvSpPr>
        <p:spPr>
          <a:xfrm>
            <a:off x="916690" y="4165103"/>
            <a:ext cx="10766164" cy="2264659"/>
          </a:xfrm>
          <a:prstGeom prst="frame">
            <a:avLst>
              <a:gd name="adj1" fmla="val 12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084FE5-B670-0C4C-85B9-9C520DC1AE6B}"/>
              </a:ext>
            </a:extLst>
          </p:cNvPr>
          <p:cNvSpPr/>
          <p:nvPr/>
        </p:nvSpPr>
        <p:spPr>
          <a:xfrm>
            <a:off x="11143343" y="5913802"/>
            <a:ext cx="420914" cy="4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9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D002-F0DC-5A49-9CF3-CFC11288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2" y="365125"/>
            <a:ext cx="12042098" cy="1325563"/>
          </a:xfrm>
        </p:spPr>
        <p:txBody>
          <a:bodyPr/>
          <a:lstStyle/>
          <a:p>
            <a:r>
              <a:rPr lang="en-US" dirty="0"/>
              <a:t>States with exponential stabilizer rank but constant approximate stabilizer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9A940-33CE-F746-8625-F03D847C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49000" cy="42304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Theorem:</a:t>
                </a:r>
                <a:r>
                  <a:rPr lang="en-US" dirty="0"/>
                  <a:t> The product state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⨂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d>
                        <m:dPr>
                          <m:begChr m:val="|"/>
                          <m:endChr m:val="⟩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dirty="0"/>
                  <a:t>has </a:t>
                </a:r>
                <a:r>
                  <a:rPr lang="en-US" dirty="0">
                    <a:solidFill>
                      <a:srgbClr val="FF0000"/>
                    </a:solidFill>
                  </a:rPr>
                  <a:t>exponential</a:t>
                </a:r>
                <a:r>
                  <a:rPr lang="en-US" dirty="0"/>
                  <a:t> stabilizer rank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CA" sz="11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CA" dirty="0"/>
                  <a:t>but </a:t>
                </a:r>
                <a:r>
                  <a:rPr lang="en-CA" dirty="0">
                    <a:solidFill>
                      <a:srgbClr val="FF0000"/>
                    </a:solidFill>
                  </a:rPr>
                  <a:t>constant</a:t>
                </a:r>
                <a:r>
                  <a:rPr lang="en-CA" dirty="0"/>
                  <a:t> approximate stabilizer rank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(|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⟩)=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9A940-33CE-F746-8625-F03D847C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49000" cy="4230401"/>
              </a:xfrm>
              <a:blipFill>
                <a:blip r:embed="rId2"/>
                <a:stretch>
                  <a:fillRect l="-1148" t="-14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6FBB8C-E6B1-F249-97E8-50B93FCE0363}"/>
                  </a:ext>
                </a:extLst>
              </p:cNvPr>
              <p:cNvSpPr txBox="1"/>
              <p:nvPr/>
            </p:nvSpPr>
            <p:spPr>
              <a:xfrm>
                <a:off x="1143000" y="5363528"/>
                <a:ext cx="10439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Question: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Do there exist product states in  with: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Stabilizer 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(the largest possible)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-approximate stabilizer rank 1 (the smallest possible)?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6FBB8C-E6B1-F249-97E8-50B93FCE0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63528"/>
                <a:ext cx="10439400" cy="1384995"/>
              </a:xfrm>
              <a:prstGeom prst="rect">
                <a:avLst/>
              </a:prstGeom>
              <a:blipFill>
                <a:blip r:embed="rId3"/>
                <a:stretch>
                  <a:fillRect l="-1215" t="-454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ame 6">
            <a:extLst>
              <a:ext uri="{FF2B5EF4-FFF2-40B4-BE49-F238E27FC236}">
                <a16:creationId xmlns:a16="http://schemas.microsoft.com/office/drawing/2014/main" id="{D675F280-359E-0A4E-9926-9427447A10E4}"/>
              </a:ext>
            </a:extLst>
          </p:cNvPr>
          <p:cNvSpPr/>
          <p:nvPr/>
        </p:nvSpPr>
        <p:spPr>
          <a:xfrm>
            <a:off x="1143000" y="5363528"/>
            <a:ext cx="10539854" cy="1384994"/>
          </a:xfrm>
          <a:prstGeom prst="frame">
            <a:avLst>
              <a:gd name="adj1" fmla="val 12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15E47-F4E9-614B-B796-F1C353FA3334}"/>
              </a:ext>
            </a:extLst>
          </p:cNvPr>
          <p:cNvSpPr txBox="1"/>
          <p:nvPr/>
        </p:nvSpPr>
        <p:spPr>
          <a:xfrm>
            <a:off x="10296939" y="5594362"/>
            <a:ext cx="1590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5988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D2109D-69F4-6742-90B6-5B25E75504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S</a:t>
                </a:r>
                <a:r>
                  <a:rPr lang="en-US" sz="3600" dirty="0">
                    <a:solidFill>
                      <a:schemeClr val="tx1"/>
                    </a:solidFill>
                  </a:rPr>
                  <a:t>uper-linear lower bound on </a:t>
                </a:r>
                <a14:m>
                  <m:oMath xmlns:m="http://schemas.openxmlformats.org/officeDocument/2006/math">
                    <m:r>
                      <a:rPr lang="en-CA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D2109D-69F4-6742-90B6-5B25E75504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3C37E-5785-854E-A757-51339E791B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818" y="1539875"/>
                <a:ext cx="8181393" cy="48485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[BSS16] idea:</a:t>
                </a:r>
                <a:r>
                  <a:rPr lang="en-US" i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The T-count of a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is the minimum number of T gates needed to prepare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CA" dirty="0"/>
                  <a:t>with a </a:t>
                </a:r>
                <a:r>
                  <a:rPr lang="en-CA" dirty="0" err="1"/>
                  <a:t>Cliff+T</a:t>
                </a:r>
                <a:r>
                  <a:rPr lang="en-CA" dirty="0"/>
                  <a:t> circuit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post-selective comp. basis measurements.</a:t>
                </a:r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dirty="0"/>
                  <a:t>Fact: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has T-count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⟩)≤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Proof: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3C37E-5785-854E-A757-51339E791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818" y="1539875"/>
                <a:ext cx="8181393" cy="4848568"/>
              </a:xfrm>
              <a:blipFill>
                <a:blip r:embed="rId3"/>
                <a:stretch>
                  <a:fillRect l="-1550" t="-2089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167FF7F8-A5DD-5046-BA05-F47AC71281EA}"/>
              </a:ext>
            </a:extLst>
          </p:cNvPr>
          <p:cNvGrpSpPr/>
          <p:nvPr/>
        </p:nvGrpSpPr>
        <p:grpSpPr>
          <a:xfrm>
            <a:off x="75896" y="5039642"/>
            <a:ext cx="7395665" cy="1522521"/>
            <a:chOff x="205691" y="4717130"/>
            <a:chExt cx="7395665" cy="152252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3C22935-CFFE-F942-BF6D-0D1A073DF0E3}"/>
                </a:ext>
              </a:extLst>
            </p:cNvPr>
            <p:cNvGrpSpPr/>
            <p:nvPr/>
          </p:nvGrpSpPr>
          <p:grpSpPr>
            <a:xfrm>
              <a:off x="205691" y="4717130"/>
              <a:ext cx="7395665" cy="1522521"/>
              <a:chOff x="1812817" y="4735123"/>
              <a:chExt cx="7395665" cy="1522521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3F491033-9AE5-A14D-BB91-FBA62A9324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17" t="13904" r="7393" b="20031"/>
              <a:stretch/>
            </p:blipFill>
            <p:spPr>
              <a:xfrm>
                <a:off x="1812817" y="4735123"/>
                <a:ext cx="6414183" cy="1522521"/>
              </a:xfrm>
              <a:prstGeom prst="rect">
                <a:avLst/>
              </a:prstGeom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BE65137-192A-AC42-BA4B-271A8B20AE96}"/>
                  </a:ext>
                </a:extLst>
              </p:cNvPr>
              <p:cNvSpPr/>
              <p:nvPr/>
            </p:nvSpPr>
            <p:spPr>
              <a:xfrm>
                <a:off x="6437870" y="5428654"/>
                <a:ext cx="1495369" cy="7373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CDB63AB-15AE-044E-8B7C-001C4D7DB5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37873" y="5914755"/>
                <a:ext cx="178912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A498D97A-50DD-7146-97A9-AACD540B1ACF}"/>
                      </a:ext>
                    </a:extLst>
                  </p:cNvPr>
                  <p:cNvSpPr txBox="1"/>
                  <p:nvPr/>
                </p:nvSpPr>
                <p:spPr>
                  <a:xfrm>
                    <a:off x="7801011" y="5594910"/>
                    <a:ext cx="14074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|0⟩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A498D97A-50DD-7146-97A9-AACD540B1A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1011" y="5594910"/>
                    <a:ext cx="140747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90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E9643D4-E6A0-7743-B527-BE14175536A2}"/>
                </a:ext>
              </a:extLst>
            </p:cNvPr>
            <p:cNvSpPr/>
            <p:nvPr/>
          </p:nvSpPr>
          <p:spPr>
            <a:xfrm>
              <a:off x="2412459" y="5474266"/>
              <a:ext cx="856035" cy="6337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B98D1F6-8C26-D04A-B12E-A304DB2B39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4936" y="5896762"/>
              <a:ext cx="106356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C14639F-E826-2247-87D3-C5881303A7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6349" y="5206099"/>
              <a:ext cx="11219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EB88D92-D7CC-2E43-9E54-B7BA983FA7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9763" y="5206099"/>
              <a:ext cx="68093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BF8BEAE4-54E9-D245-93CC-85357A935D99}"/>
                    </a:ext>
                  </a:extLst>
                </p:cNvPr>
                <p:cNvSpPr txBox="1"/>
                <p:nvPr/>
              </p:nvSpPr>
              <p:spPr>
                <a:xfrm>
                  <a:off x="1251827" y="5607653"/>
                  <a:ext cx="14074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BF8BEAE4-54E9-D245-93CC-85357A935D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1827" y="5607653"/>
                  <a:ext cx="1407471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3B68AEC-B59C-144F-A80A-41F10311C950}"/>
              </a:ext>
            </a:extLst>
          </p:cNvPr>
          <p:cNvGrpSpPr/>
          <p:nvPr/>
        </p:nvGrpSpPr>
        <p:grpSpPr>
          <a:xfrm>
            <a:off x="8234636" y="102146"/>
            <a:ext cx="3769096" cy="3256286"/>
            <a:chOff x="8064664" y="76620"/>
            <a:chExt cx="3769096" cy="325628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5551EE2-7F8F-BA4A-89AD-D97440382EAB}"/>
                </a:ext>
              </a:extLst>
            </p:cNvPr>
            <p:cNvGrpSpPr/>
            <p:nvPr/>
          </p:nvGrpSpPr>
          <p:grpSpPr>
            <a:xfrm>
              <a:off x="8064664" y="76620"/>
              <a:ext cx="3713683" cy="3132602"/>
              <a:chOff x="8123762" y="3654264"/>
              <a:chExt cx="3713683" cy="3132602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DB5334E-B154-A044-A600-0F14964CB966}"/>
                  </a:ext>
                </a:extLst>
              </p:cNvPr>
              <p:cNvGrpSpPr/>
              <p:nvPr/>
            </p:nvGrpSpPr>
            <p:grpSpPr>
              <a:xfrm>
                <a:off x="8123762" y="3654264"/>
                <a:ext cx="3343854" cy="3132602"/>
                <a:chOff x="2353157" y="3626544"/>
                <a:chExt cx="3343854" cy="3132602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15E4DD2-DB75-F94D-B4FF-424994AD980C}"/>
                    </a:ext>
                  </a:extLst>
                </p:cNvPr>
                <p:cNvGrpSpPr/>
                <p:nvPr/>
              </p:nvGrpSpPr>
              <p:grpSpPr>
                <a:xfrm>
                  <a:off x="2353157" y="3626544"/>
                  <a:ext cx="2676043" cy="3132602"/>
                  <a:chOff x="3656065" y="2428555"/>
                  <a:chExt cx="2663924" cy="31454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9D27E1E4-18EE-FF4B-89B9-EB73634B619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56065" y="3660236"/>
                        <a:ext cx="1401097" cy="52537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|0⟩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9D27E1E4-18EE-FF4B-89B9-EB73634B619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56065" y="3660236"/>
                        <a:ext cx="1401097" cy="525371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1904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F8D12B14-D6FB-BD40-8F4F-2AB88259E3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18844" r="26046"/>
                  <a:stretch/>
                </p:blipFill>
                <p:spPr>
                  <a:xfrm>
                    <a:off x="4616246" y="2428555"/>
                    <a:ext cx="1703743" cy="3145478"/>
                  </a:xfrm>
                  <a:prstGeom prst="rect">
                    <a:avLst/>
                  </a:prstGeom>
                </p:spPr>
              </p:pic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42F90859-ADB5-1B4B-A4D5-088FA1221D7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29200" y="5706704"/>
                      <a:ext cx="66781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42F90859-ADB5-1B4B-A4D5-088FA1221D7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29200" y="5706704"/>
                      <a:ext cx="667811" cy="52322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3208" r="-13208" b="-16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DD550BC-D005-CA4D-9E40-C731492440A5}"/>
                    </a:ext>
                  </a:extLst>
                </p:cNvPr>
                <p:cNvCxnSpPr/>
                <p:nvPr/>
              </p:nvCxnSpPr>
              <p:spPr>
                <a:xfrm flipH="1">
                  <a:off x="4744995" y="5968314"/>
                  <a:ext cx="28420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0612DC0-C48E-9744-B012-367C4AF8BF6B}"/>
                      </a:ext>
                    </a:extLst>
                  </p:cNvPr>
                  <p:cNvSpPr txBox="1"/>
                  <p:nvPr/>
                </p:nvSpPr>
                <p:spPr>
                  <a:xfrm>
                    <a:off x="10429974" y="3722056"/>
                    <a:ext cx="14074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|0⟩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0612DC0-C48E-9744-B012-367C4AF8BF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29974" y="3722056"/>
                    <a:ext cx="140747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0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A7EC0D9A-8E4B-8247-949E-D725AC7C8C16}"/>
                      </a:ext>
                    </a:extLst>
                  </p:cNvPr>
                  <p:cNvSpPr txBox="1"/>
                  <p:nvPr/>
                </p:nvSpPr>
                <p:spPr>
                  <a:xfrm>
                    <a:off x="10429973" y="4732712"/>
                    <a:ext cx="14074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|0⟩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A7EC0D9A-8E4B-8247-949E-D725AC7C8C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29973" y="4732712"/>
                    <a:ext cx="1407471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5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ACD7A69-42AB-2042-AE00-7492F8FED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70045" y="4169616"/>
                <a:ext cx="368300" cy="6477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D737C3D-BB2D-0F40-B15C-F88A58A00ADE}"/>
                    </a:ext>
                  </a:extLst>
                </p:cNvPr>
                <p:cNvSpPr txBox="1"/>
                <p:nvPr/>
              </p:nvSpPr>
              <p:spPr>
                <a:xfrm>
                  <a:off x="10505398" y="2871241"/>
                  <a:ext cx="132836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FF0000"/>
                      </a:solidFill>
                    </a:rPr>
                    <a:t>Cliff+ </a:t>
                  </a:r>
                  <a14:m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 T</a:t>
                  </a: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D737C3D-BB2D-0F40-B15C-F88A58A00A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5398" y="2871241"/>
                  <a:ext cx="1328362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6604" t="-8108" r="-2830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AE6E0E1-EF7D-0F4B-B417-4252BBC364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79804" y="1906869"/>
              <a:ext cx="383226" cy="964372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F72BD04-9475-644D-AD4A-5EC678DCB385}"/>
              </a:ext>
            </a:extLst>
          </p:cNvPr>
          <p:cNvGrpSpPr/>
          <p:nvPr/>
        </p:nvGrpSpPr>
        <p:grpSpPr>
          <a:xfrm>
            <a:off x="7177007" y="3117420"/>
            <a:ext cx="4795854" cy="3696755"/>
            <a:chOff x="6972825" y="3156590"/>
            <a:chExt cx="4795854" cy="3696755"/>
          </a:xfrm>
        </p:grpSpPr>
        <p:sp>
          <p:nvSpPr>
            <p:cNvPr id="57" name="Equal 56">
              <a:extLst>
                <a:ext uri="{FF2B5EF4-FFF2-40B4-BE49-F238E27FC236}">
                  <a16:creationId xmlns:a16="http://schemas.microsoft.com/office/drawing/2014/main" id="{A5D8E10C-DC72-0941-8C1B-949E1BE8F5CF}"/>
                </a:ext>
              </a:extLst>
            </p:cNvPr>
            <p:cNvSpPr/>
            <p:nvPr/>
          </p:nvSpPr>
          <p:spPr>
            <a:xfrm rot="5400000">
              <a:off x="9783519" y="3156590"/>
              <a:ext cx="655093" cy="655093"/>
            </a:xfrm>
            <a:prstGeom prst="mathEqual">
              <a:avLst>
                <a:gd name="adj1" fmla="val 17270"/>
                <a:gd name="adj2" fmla="val 2009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774C675-5306-9E43-A4F6-A22D3F8756E0}"/>
                </a:ext>
              </a:extLst>
            </p:cNvPr>
            <p:cNvGrpSpPr/>
            <p:nvPr/>
          </p:nvGrpSpPr>
          <p:grpSpPr>
            <a:xfrm>
              <a:off x="6972825" y="3720743"/>
              <a:ext cx="4795854" cy="3132602"/>
              <a:chOff x="6972825" y="3720743"/>
              <a:chExt cx="4795854" cy="313260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88B4554-3D5C-284E-8F4B-BB9424323122}"/>
                  </a:ext>
                </a:extLst>
              </p:cNvPr>
              <p:cNvGrpSpPr/>
              <p:nvPr/>
            </p:nvGrpSpPr>
            <p:grpSpPr>
              <a:xfrm>
                <a:off x="6972825" y="3720743"/>
                <a:ext cx="4795854" cy="3132602"/>
                <a:chOff x="7041591" y="3654264"/>
                <a:chExt cx="4795854" cy="313260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C14C57C6-20F7-F54F-84F3-ACFFDCADAE5D}"/>
                    </a:ext>
                  </a:extLst>
                </p:cNvPr>
                <p:cNvGrpSpPr/>
                <p:nvPr/>
              </p:nvGrpSpPr>
              <p:grpSpPr>
                <a:xfrm>
                  <a:off x="7041591" y="3654264"/>
                  <a:ext cx="4426025" cy="3132602"/>
                  <a:chOff x="1270986" y="3626544"/>
                  <a:chExt cx="4426025" cy="3132602"/>
                </a:xfrm>
              </p:grpSpPr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8A46D755-83F1-6A47-B157-84FB278182F7}"/>
                      </a:ext>
                    </a:extLst>
                  </p:cNvPr>
                  <p:cNvGrpSpPr/>
                  <p:nvPr/>
                </p:nvGrpSpPr>
                <p:grpSpPr>
                  <a:xfrm>
                    <a:off x="1270986" y="3626544"/>
                    <a:ext cx="3758213" cy="3132602"/>
                    <a:chOff x="2578796" y="2428555"/>
                    <a:chExt cx="3741193" cy="3145478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5" name="TextBox 54">
                          <a:extLst>
                            <a:ext uri="{FF2B5EF4-FFF2-40B4-BE49-F238E27FC236}">
                              <a16:creationId xmlns:a16="http://schemas.microsoft.com/office/drawing/2014/main" id="{4A36E31A-E949-5840-9923-0F84FDE9EC2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578796" y="3774121"/>
                          <a:ext cx="2105680" cy="5433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CA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CA" sz="2800" b="0" i="1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p>
                                  <m:sSupPr>
                                    <m:ctrlPr>
                                      <a:rPr lang="en-CA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⟩"/>
                                        <m:ctrlP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sz="2800" b="0" i="1" smtClean="0"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r>
                                      <a:rPr lang="en-CA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55" name="TextBox 54">
                          <a:extLst>
                            <a:ext uri="{FF2B5EF4-FFF2-40B4-BE49-F238E27FC236}">
                              <a16:creationId xmlns:a16="http://schemas.microsoft.com/office/drawing/2014/main" id="{4A36E31A-E949-5840-9923-0F84FDE9EC2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578796" y="3774121"/>
                          <a:ext cx="2105680" cy="543334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 b="-1136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pic>
                  <p:nvPicPr>
                    <p:cNvPr id="56" name="Picture 55">
                      <a:extLst>
                        <a:ext uri="{FF2B5EF4-FFF2-40B4-BE49-F238E27FC236}">
                          <a16:creationId xmlns:a16="http://schemas.microsoft.com/office/drawing/2014/main" id="{1739B716-5E86-C749-80C4-71AE8E3699D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/>
                    <a:srcRect l="18844" r="26046"/>
                    <a:stretch/>
                  </p:blipFill>
                  <p:spPr>
                    <a:xfrm>
                      <a:off x="4616246" y="2428555"/>
                      <a:ext cx="1703743" cy="3145478"/>
                    </a:xfrm>
                    <a:prstGeom prst="rect">
                      <a:avLst/>
                    </a:prstGeom>
                  </p:spPr>
                </p:pic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4B72DBA5-A637-6F4C-A6E7-92E4A9074A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29200" y="5706704"/>
                        <a:ext cx="66781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4B72DBA5-A637-6F4C-A6E7-92E4A9074A4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29200" y="5706704"/>
                        <a:ext cx="667811" cy="523220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13208" r="-13208" b="-1904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278D2B37-6F11-6140-B885-D3DA5222C85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744995" y="5968314"/>
                    <a:ext cx="284205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375F2A96-EF57-A243-BDFF-F6F515EBEE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29974" y="3722056"/>
                      <a:ext cx="140747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|0⟩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375F2A96-EF57-A243-BDFF-F6F515EBEE5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29974" y="3722056"/>
                      <a:ext cx="1407471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90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3CC09ADB-EA90-0C4C-8BE6-6CA6D834A6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29973" y="4732712"/>
                      <a:ext cx="140747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|0⟩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3CC09ADB-EA90-0C4C-8BE6-6CA6D834A65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29973" y="4732712"/>
                      <a:ext cx="1407471" cy="52322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16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CA995D13-2C9B-3441-9E6B-78BA966CB6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70045" y="4169616"/>
                  <a:ext cx="368300" cy="647700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D5DC361B-4DCB-844A-8F0E-5906367FAC0F}"/>
                      </a:ext>
                    </a:extLst>
                  </p:cNvPr>
                  <p:cNvSpPr txBox="1"/>
                  <p:nvPr/>
                </p:nvSpPr>
                <p:spPr>
                  <a:xfrm>
                    <a:off x="9964795" y="4799191"/>
                    <a:ext cx="369671" cy="8520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4400" b="0" i="1" smtClean="0">
                              <a:latin typeface="Cambria Math" panose="02040503050406030204" pitchFamily="18" charset="0"/>
                            </a:rPr>
                            <m:t> ̃</m:t>
                          </m:r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D5DC361B-4DCB-844A-8F0E-5906367FAC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64795" y="4799191"/>
                    <a:ext cx="369671" cy="85209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56667" t="-2899" r="-56667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EEC865C-7980-F84B-8465-91CDE2862B37}"/>
                </a:ext>
              </a:extLst>
            </p:cNvPr>
            <p:cNvSpPr txBox="1"/>
            <p:nvPr/>
          </p:nvSpPr>
          <p:spPr>
            <a:xfrm>
              <a:off x="10598604" y="6369991"/>
              <a:ext cx="667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Cliff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F847D97B-C65A-AE4B-927A-80533A823D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96425" y="5556935"/>
              <a:ext cx="364232" cy="831508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65002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D2109D-69F4-6742-90B6-5B25E75504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S</a:t>
                </a:r>
                <a:r>
                  <a:rPr lang="en-US" sz="3600" dirty="0">
                    <a:solidFill>
                      <a:schemeClr val="tx1"/>
                    </a:solidFill>
                  </a:rPr>
                  <a:t>uper-linear lower bound on </a:t>
                </a:r>
                <a14:m>
                  <m:oMath xmlns:m="http://schemas.openxmlformats.org/officeDocument/2006/math">
                    <m:r>
                      <a:rPr lang="en-CA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D2109D-69F4-6742-90B6-5B25E75504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3C37E-5785-854E-A757-51339E791B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818" y="1539875"/>
                <a:ext cx="8181393" cy="48485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[BSS16] idea:</a:t>
                </a:r>
                <a:r>
                  <a:rPr lang="en-US" i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T-count</a:t>
                </a:r>
                <a:r>
                  <a:rPr lang="en-US" dirty="0"/>
                  <a:t> of a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is the minimum number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of T gates needed to prepare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CA" dirty="0"/>
                  <a:t>with a </a:t>
                </a:r>
                <a:r>
                  <a:rPr lang="en-CA" dirty="0" err="1"/>
                  <a:t>Cliff+T</a:t>
                </a:r>
                <a:r>
                  <a:rPr lang="en-CA" dirty="0"/>
                  <a:t> circuit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CA" b="0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sz="1050" dirty="0"/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chemeClr val="accent1"/>
                    </a:solidFill>
                  </a:rPr>
                  <a:t>Fact:</a:t>
                </a:r>
                <a:r>
                  <a:rPr lang="en-US" dirty="0">
                    <a:solidFill>
                      <a:schemeClr val="accent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has T-count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⟩)≤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i="1" dirty="0"/>
                  <a:t>Proof: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3C37E-5785-854E-A757-51339E791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818" y="1539875"/>
                <a:ext cx="8181393" cy="4848568"/>
              </a:xfrm>
              <a:blipFill>
                <a:blip r:embed="rId3"/>
                <a:stretch>
                  <a:fillRect l="-1550" t="-2089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>
            <a:extLst>
              <a:ext uri="{FF2B5EF4-FFF2-40B4-BE49-F238E27FC236}">
                <a16:creationId xmlns:a16="http://schemas.microsoft.com/office/drawing/2014/main" id="{72B3D7B7-8892-A946-B3DD-3CD6A1699A72}"/>
              </a:ext>
            </a:extLst>
          </p:cNvPr>
          <p:cNvSpPr/>
          <p:nvPr/>
        </p:nvSpPr>
        <p:spPr>
          <a:xfrm>
            <a:off x="10641389" y="303166"/>
            <a:ext cx="1495369" cy="14402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BB2F50-FB8B-7E4C-8BC9-3F9C72D87DA7}"/>
              </a:ext>
            </a:extLst>
          </p:cNvPr>
          <p:cNvGrpSpPr/>
          <p:nvPr/>
        </p:nvGrpSpPr>
        <p:grpSpPr>
          <a:xfrm>
            <a:off x="8267367" y="72985"/>
            <a:ext cx="3869390" cy="3256286"/>
            <a:chOff x="8267367" y="72985"/>
            <a:chExt cx="3869390" cy="32562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3C7147A-A33F-FE40-9022-8BCDA3F96A1D}"/>
                </a:ext>
              </a:extLst>
            </p:cNvPr>
            <p:cNvGrpSpPr/>
            <p:nvPr/>
          </p:nvGrpSpPr>
          <p:grpSpPr>
            <a:xfrm>
              <a:off x="8267367" y="72985"/>
              <a:ext cx="3769096" cy="3256286"/>
              <a:chOff x="8267367" y="72985"/>
              <a:chExt cx="3769096" cy="325628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96F8A8DA-3022-CC40-9D0D-F5402176F162}"/>
                  </a:ext>
                </a:extLst>
              </p:cNvPr>
              <p:cNvGrpSpPr/>
              <p:nvPr/>
            </p:nvGrpSpPr>
            <p:grpSpPr>
              <a:xfrm>
                <a:off x="8267367" y="72985"/>
                <a:ext cx="3769096" cy="3256286"/>
                <a:chOff x="8064664" y="76620"/>
                <a:chExt cx="3769096" cy="3256286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CB408C12-F48A-C941-BE06-B4166B2F6181}"/>
                    </a:ext>
                  </a:extLst>
                </p:cNvPr>
                <p:cNvGrpSpPr/>
                <p:nvPr/>
              </p:nvGrpSpPr>
              <p:grpSpPr>
                <a:xfrm>
                  <a:off x="8064664" y="76620"/>
                  <a:ext cx="3343854" cy="3132602"/>
                  <a:chOff x="2353157" y="3626544"/>
                  <a:chExt cx="3343854" cy="3132602"/>
                </a:xfrm>
              </p:grpSpPr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D26FB96F-E50F-1044-8E77-637EE653CBC4}"/>
                      </a:ext>
                    </a:extLst>
                  </p:cNvPr>
                  <p:cNvGrpSpPr/>
                  <p:nvPr/>
                </p:nvGrpSpPr>
                <p:grpSpPr>
                  <a:xfrm>
                    <a:off x="2353157" y="3626544"/>
                    <a:ext cx="2676043" cy="3132602"/>
                    <a:chOff x="3656065" y="2428555"/>
                    <a:chExt cx="2663924" cy="3145478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7" name="TextBox 86">
                          <a:extLst>
                            <a:ext uri="{FF2B5EF4-FFF2-40B4-BE49-F238E27FC236}">
                              <a16:creationId xmlns:a16="http://schemas.microsoft.com/office/drawing/2014/main" id="{35EA9206-D21C-754C-A210-DF47BAC4153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656065" y="3660236"/>
                          <a:ext cx="1401097" cy="52537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87" name="TextBox 86">
                          <a:extLst>
                            <a:ext uri="{FF2B5EF4-FFF2-40B4-BE49-F238E27FC236}">
                              <a16:creationId xmlns:a16="http://schemas.microsoft.com/office/drawing/2014/main" id="{35EA9206-D21C-754C-A210-DF47BAC4153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656065" y="3660236"/>
                          <a:ext cx="1401097" cy="525371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 b="-19048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pic>
                  <p:nvPicPr>
                    <p:cNvPr id="88" name="Picture 87">
                      <a:extLst>
                        <a:ext uri="{FF2B5EF4-FFF2-40B4-BE49-F238E27FC236}">
                          <a16:creationId xmlns:a16="http://schemas.microsoft.com/office/drawing/2014/main" id="{BD26F1CF-E228-AA47-A36C-CA2EDEB8ECB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/>
                    <a:srcRect l="18844" r="26046"/>
                    <a:stretch/>
                  </p:blipFill>
                  <p:spPr>
                    <a:xfrm>
                      <a:off x="4616246" y="2428555"/>
                      <a:ext cx="1703743" cy="3145478"/>
                    </a:xfrm>
                    <a:prstGeom prst="rect">
                      <a:avLst/>
                    </a:prstGeom>
                  </p:spPr>
                </p:pic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" name="TextBox 84">
                        <a:extLst>
                          <a:ext uri="{FF2B5EF4-FFF2-40B4-BE49-F238E27FC236}">
                            <a16:creationId xmlns:a16="http://schemas.microsoft.com/office/drawing/2014/main" id="{83E8742F-29C1-934D-A134-3601B3AD0C4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29200" y="5706704"/>
                        <a:ext cx="66781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85" name="TextBox 84">
                        <a:extLst>
                          <a:ext uri="{FF2B5EF4-FFF2-40B4-BE49-F238E27FC236}">
                            <a16:creationId xmlns:a16="http://schemas.microsoft.com/office/drawing/2014/main" id="{83E8742F-29C1-934D-A134-3601B3AD0C4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29200" y="5706704"/>
                        <a:ext cx="667811" cy="523220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l="-11111" r="-12963" b="-1904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13E1D78B-85EB-E043-B160-D475398724C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744995" y="5968314"/>
                    <a:ext cx="284205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07567063-700F-A94B-B523-B431AFFD70A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05398" y="2871241"/>
                      <a:ext cx="132836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Cliff+ </a:t>
                      </a:r>
                      <a14:m>
                        <m:oMath xmlns:m="http://schemas.openxmlformats.org/officeDocument/2006/math"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a14:m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T</a:t>
                      </a:r>
                    </a:p>
                  </p:txBody>
                </p:sp>
              </mc:Choice>
              <mc:Fallback xmlns="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07567063-700F-A94B-B523-B431AFFD70A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5398" y="2871241"/>
                      <a:ext cx="1328362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7619" t="-7895" r="-3810" b="-289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AFB7186A-6F7A-9344-A822-DE58F5063D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279804" y="1906869"/>
                  <a:ext cx="383226" cy="964372"/>
                </a:xfrm>
                <a:prstGeom prst="straightConnector1">
                  <a:avLst/>
                </a:prstGeom>
                <a:ln w="476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1AE677D-8147-ED41-83C0-E943E4344B38}"/>
                  </a:ext>
                </a:extLst>
              </p:cNvPr>
              <p:cNvSpPr/>
              <p:nvPr/>
            </p:nvSpPr>
            <p:spPr>
              <a:xfrm>
                <a:off x="10104020" y="722813"/>
                <a:ext cx="480687" cy="11005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3D8F4E96-BEB6-214F-AE51-83CCE948B22A}"/>
                      </a:ext>
                    </a:extLst>
                  </p:cNvPr>
                  <p:cNvSpPr txBox="1"/>
                  <p:nvPr/>
                </p:nvSpPr>
                <p:spPr>
                  <a:xfrm>
                    <a:off x="10042741" y="1414650"/>
                    <a:ext cx="68811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3D8F4E96-BEB6-214F-AE51-83CCE948B2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42741" y="1414650"/>
                    <a:ext cx="688112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8B3D778-933D-A74D-A243-51247914949B}"/>
                </a:ext>
              </a:extLst>
            </p:cNvPr>
            <p:cNvSpPr/>
            <p:nvPr/>
          </p:nvSpPr>
          <p:spPr>
            <a:xfrm>
              <a:off x="10641388" y="324463"/>
              <a:ext cx="1495369" cy="14402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81FCE1C5-D663-1A4A-8BC6-DB9E939677B1}"/>
              </a:ext>
            </a:extLst>
          </p:cNvPr>
          <p:cNvSpPr/>
          <p:nvPr/>
        </p:nvSpPr>
        <p:spPr>
          <a:xfrm>
            <a:off x="10675525" y="3922626"/>
            <a:ext cx="1495369" cy="14402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05DD99-5251-7749-8277-27CB3AD29CF5}"/>
              </a:ext>
            </a:extLst>
          </p:cNvPr>
          <p:cNvGrpSpPr/>
          <p:nvPr/>
        </p:nvGrpSpPr>
        <p:grpSpPr>
          <a:xfrm>
            <a:off x="972637" y="4642762"/>
            <a:ext cx="6851754" cy="881435"/>
            <a:chOff x="838200" y="3770164"/>
            <a:chExt cx="6851754" cy="8814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6565CDD-652D-7E46-A230-28A5700E8B8E}"/>
                    </a:ext>
                  </a:extLst>
                </p:cNvPr>
                <p:cNvSpPr txBox="1"/>
                <p:nvPr/>
              </p:nvSpPr>
              <p:spPr>
                <a:xfrm>
                  <a:off x="1441638" y="3900413"/>
                  <a:ext cx="6248316" cy="620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⊗⟨1|)</m:t>
                        </m:r>
                        <m:sSub>
                          <m:sSub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CA" sz="3200" b="0" i="0" smtClean="0">
                                <a:latin typeface="Cambria Math" panose="02040503050406030204" pitchFamily="18" charset="0"/>
                              </a:rPr>
                              <m:t>Cliff</m:t>
                            </m:r>
                          </m:sub>
                        </m:s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⊗|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⟩)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6565CDD-652D-7E46-A230-28A5700E8B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638" y="3900413"/>
                  <a:ext cx="6248316" cy="620939"/>
                </a:xfrm>
                <a:prstGeom prst="rect">
                  <a:avLst/>
                </a:prstGeom>
                <a:blipFill>
                  <a:blip r:embed="rId17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BDB8B17-08CD-4A4B-A7D4-E82FEF17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38200" y="3770164"/>
              <a:ext cx="1359321" cy="881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995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0930-9159-B344-9D1D-3A2D47EA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1C8F3-D5F7-DB4F-907F-5A8385E1A5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69501"/>
                <a:ext cx="1236221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General framework: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Prepare</a:t>
                </a:r>
                <a:r>
                  <a:rPr lang="en-US" dirty="0"/>
                  <a:t> a computational basis state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|0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⋯0⟩∈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Apply </a:t>
                </a:r>
                <a:r>
                  <a:rPr lang="en-US" dirty="0"/>
                  <a:t>a unitary matrix to obtain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:=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|0⋯0⟩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Measure </a:t>
                </a:r>
                <a:r>
                  <a:rPr lang="en-US" dirty="0"/>
                  <a:t>in the computational basis. </a:t>
                </a:r>
                <a:r>
                  <a:rPr lang="en-CA" dirty="0"/>
                  <a:t>For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⟨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d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1C8F3-D5F7-DB4F-907F-5A8385E1A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69501"/>
                <a:ext cx="12362213" cy="4351338"/>
              </a:xfrm>
              <a:blipFill>
                <a:blip r:embed="rId2"/>
                <a:stretch>
                  <a:fillRect l="-112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382AB57-1A63-B543-A440-84EDAB6939C8}"/>
              </a:ext>
            </a:extLst>
          </p:cNvPr>
          <p:cNvSpPr txBox="1"/>
          <p:nvPr/>
        </p:nvSpPr>
        <p:spPr>
          <a:xfrm>
            <a:off x="2107567" y="4061354"/>
            <a:ext cx="814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measurement destroys the state!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5DA2AD-A632-2345-A4F0-8126840EC5C6}"/>
                  </a:ext>
                </a:extLst>
              </p:cNvPr>
              <p:cNvSpPr txBox="1"/>
              <p:nvPr/>
            </p:nvSpPr>
            <p:spPr>
              <a:xfrm>
                <a:off x="1802868" y="4965333"/>
                <a:ext cx="85862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CA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repetitions to approximate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5DA2AD-A632-2345-A4F0-8126840EC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68" y="4965333"/>
                <a:ext cx="8586264" cy="646331"/>
              </a:xfrm>
              <a:prstGeom prst="rect">
                <a:avLst/>
              </a:prstGeom>
              <a:blipFill>
                <a:blip r:embed="rId3"/>
                <a:stretch>
                  <a:fillRect l="-2219" t="-15385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7A0E04-EC13-344B-8379-6676B81491DB}"/>
                  </a:ext>
                </a:extLst>
              </p:cNvPr>
              <p:cNvSpPr txBox="1"/>
              <p:nvPr/>
            </p:nvSpPr>
            <p:spPr>
              <a:xfrm>
                <a:off x="480448" y="5869312"/>
                <a:ext cx="11881766" cy="63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</a:rPr>
                  <a:t>Subtle power of quantum computer: </a:t>
                </a:r>
                <a:r>
                  <a:rPr lang="en-CA" sz="3200" dirty="0">
                    <a:solidFill>
                      <a:srgbClr val="0070C0"/>
                    </a:solidFill>
                  </a:rPr>
                  <a:t>You can sample from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CA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CA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sSup>
                          <m:sSupPr>
                            <m:ctrlPr>
                              <a:rPr lang="en-CA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7A0E04-EC13-344B-8379-6676B8149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48" y="5869312"/>
                <a:ext cx="11881766" cy="630109"/>
              </a:xfrm>
              <a:prstGeom prst="rect">
                <a:avLst/>
              </a:prstGeom>
              <a:blipFill>
                <a:blip r:embed="rId4"/>
                <a:stretch>
                  <a:fillRect l="-1281" t="-6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D2109D-69F4-6742-90B6-5B25E75504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S</a:t>
                </a:r>
                <a:r>
                  <a:rPr lang="en-US" sz="3600" dirty="0">
                    <a:solidFill>
                      <a:schemeClr val="tx1"/>
                    </a:solidFill>
                  </a:rPr>
                  <a:t>uper-linear lower bound on </a:t>
                </a:r>
                <a14:m>
                  <m:oMath xmlns:m="http://schemas.openxmlformats.org/officeDocument/2006/math">
                    <m:r>
                      <a:rPr lang="en-CA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D2109D-69F4-6742-90B6-5B25E75504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3C37E-5785-854E-A757-51339E791B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430" y="1405134"/>
                <a:ext cx="8181393" cy="52743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[BSS16] idea:</a:t>
                </a:r>
                <a:r>
                  <a:rPr lang="en-US" i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T-count</a:t>
                </a:r>
                <a:r>
                  <a:rPr lang="en-US" dirty="0"/>
                  <a:t> of a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is the minimum number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of T gates needed to prepare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CA" dirty="0"/>
                  <a:t>with a </a:t>
                </a:r>
                <a:r>
                  <a:rPr lang="en-CA" dirty="0" err="1"/>
                  <a:t>Cliff+T</a:t>
                </a:r>
                <a:r>
                  <a:rPr lang="en-CA" dirty="0"/>
                  <a:t> circuit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sz="1050" dirty="0"/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chemeClr val="accent1"/>
                    </a:solidFill>
                  </a:rPr>
                  <a:t>Fact:</a:t>
                </a:r>
                <a:r>
                  <a:rPr lang="en-US" dirty="0">
                    <a:solidFill>
                      <a:schemeClr val="accent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has T-count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⟩)≤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i="1" dirty="0"/>
                  <a:t>Proof: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>
                    <a:solidFill>
                      <a:schemeClr val="accent6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i="1" dirty="0">
                    <a:solidFill>
                      <a:schemeClr val="accent6"/>
                    </a:solidFill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r>
                      <a:rPr lang="en-CA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⊗⟨1…1|)</m:t>
                    </m:r>
                    <m:sSub>
                      <m:sSubPr>
                        <m:ctrlP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nor/>
                          </m:rPr>
                          <a:rPr lang="en-CA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Cliff</m:t>
                        </m:r>
                      </m:sub>
                    </m:sSub>
                    <m:r>
                      <a:rPr lang="en-CA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(|0⟩⊗</m:t>
                    </m:r>
                    <m:sSup>
                      <m:sSupPr>
                        <m:ctrlP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chemeClr val="accent6"/>
                    </a:solidFill>
                  </a:rPr>
                  <a:t> </a:t>
                </a:r>
                <a:endParaRPr lang="en-CA" dirty="0">
                  <a:solidFill>
                    <a:schemeClr val="accent6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CA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⊗⟨1…1|)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CA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Cliff</m:t>
                            </m:r>
                          </m:sub>
                        </m:sSub>
                        <m:d>
                          <m:dPr>
                            <m:ctrlP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|0⟩⊗|</m:t>
                            </m:r>
                            <m:sSub>
                              <m:sSubPr>
                                <m:ctrlPr>
                                  <a:rPr lang="en-CA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CA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d>
                      </m:e>
                    </m:nary>
                  </m:oMath>
                </a14:m>
                <a:endParaRPr lang="en-US" sz="11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endParaRPr lang="en-US" sz="105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/>
                    </a:solidFill>
                  </a:rPr>
                  <a:t>… so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CA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CA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⟩)≤</m:t>
                    </m:r>
                    <m:r>
                      <a:rPr lang="en-CA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3C37E-5785-854E-A757-51339E791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430" y="1405134"/>
                <a:ext cx="8181393" cy="5274300"/>
              </a:xfrm>
              <a:blipFill>
                <a:blip r:embed="rId3"/>
                <a:stretch>
                  <a:fillRect l="-1550" t="-1918" r="-1705" b="-6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C2E7B65F-C422-D745-AE8A-F7CC2B87806F}"/>
              </a:ext>
            </a:extLst>
          </p:cNvPr>
          <p:cNvSpPr/>
          <p:nvPr/>
        </p:nvSpPr>
        <p:spPr>
          <a:xfrm>
            <a:off x="10641389" y="3814058"/>
            <a:ext cx="1495369" cy="14402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8B2EB3A5-B39D-8843-9B0A-2B87B3995F21}"/>
              </a:ext>
            </a:extLst>
          </p:cNvPr>
          <p:cNvSpPr/>
          <p:nvPr/>
        </p:nvSpPr>
        <p:spPr>
          <a:xfrm rot="16200000">
            <a:off x="4600536" y="3889766"/>
            <a:ext cx="420915" cy="4727519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55B700-E70B-7343-A9DA-1B4702918EEB}"/>
              </a:ext>
            </a:extLst>
          </p:cNvPr>
          <p:cNvSpPr txBox="1"/>
          <p:nvPr/>
        </p:nvSpPr>
        <p:spPr>
          <a:xfrm>
            <a:off x="3900206" y="6323349"/>
            <a:ext cx="2283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Stabilizer state!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64925B-7D62-3D42-8BEB-8D90155C8C71}"/>
              </a:ext>
            </a:extLst>
          </p:cNvPr>
          <p:cNvGrpSpPr/>
          <p:nvPr/>
        </p:nvGrpSpPr>
        <p:grpSpPr>
          <a:xfrm>
            <a:off x="8267367" y="72985"/>
            <a:ext cx="3869391" cy="5328286"/>
            <a:chOff x="8234636" y="102146"/>
            <a:chExt cx="3869391" cy="5328286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3B68AEC-B59C-144F-A80A-41F10311C950}"/>
                </a:ext>
              </a:extLst>
            </p:cNvPr>
            <p:cNvGrpSpPr/>
            <p:nvPr/>
          </p:nvGrpSpPr>
          <p:grpSpPr>
            <a:xfrm>
              <a:off x="8234636" y="102146"/>
              <a:ext cx="3769096" cy="3256286"/>
              <a:chOff x="8064664" y="76620"/>
              <a:chExt cx="3769096" cy="325628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DB5334E-B154-A044-A600-0F14964CB966}"/>
                  </a:ext>
                </a:extLst>
              </p:cNvPr>
              <p:cNvGrpSpPr/>
              <p:nvPr/>
            </p:nvGrpSpPr>
            <p:grpSpPr>
              <a:xfrm>
                <a:off x="8064664" y="76620"/>
                <a:ext cx="3343854" cy="3132602"/>
                <a:chOff x="2353157" y="3626544"/>
                <a:chExt cx="3343854" cy="3132602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15E4DD2-DB75-F94D-B4FF-424994AD980C}"/>
                    </a:ext>
                  </a:extLst>
                </p:cNvPr>
                <p:cNvGrpSpPr/>
                <p:nvPr/>
              </p:nvGrpSpPr>
              <p:grpSpPr>
                <a:xfrm>
                  <a:off x="2353157" y="3626544"/>
                  <a:ext cx="2676043" cy="3132602"/>
                  <a:chOff x="3656065" y="2428555"/>
                  <a:chExt cx="2663924" cy="31454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9D27E1E4-18EE-FF4B-89B9-EB73634B619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56065" y="3660236"/>
                        <a:ext cx="1401097" cy="52537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|0⟩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9D27E1E4-18EE-FF4B-89B9-EB73634B619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56065" y="3660236"/>
                        <a:ext cx="1401097" cy="525371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b="-1904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F8D12B14-D6FB-BD40-8F4F-2AB88259E3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l="18844" r="26046"/>
                  <a:stretch/>
                </p:blipFill>
                <p:spPr>
                  <a:xfrm>
                    <a:off x="4616246" y="2428555"/>
                    <a:ext cx="1703743" cy="3145478"/>
                  </a:xfrm>
                  <a:prstGeom prst="rect">
                    <a:avLst/>
                  </a:prstGeom>
                </p:spPr>
              </p:pic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42F90859-ADB5-1B4B-A4D5-088FA1221D7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29200" y="5706704"/>
                      <a:ext cx="66781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42F90859-ADB5-1B4B-A4D5-088FA1221D7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29200" y="5706704"/>
                      <a:ext cx="667811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1111" r="-12963" b="-190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DD550BC-D005-CA4D-9E40-C731492440A5}"/>
                    </a:ext>
                  </a:extLst>
                </p:cNvPr>
                <p:cNvCxnSpPr/>
                <p:nvPr/>
              </p:nvCxnSpPr>
              <p:spPr>
                <a:xfrm flipH="1">
                  <a:off x="4744995" y="5968314"/>
                  <a:ext cx="28420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AD737C3D-BB2D-0F40-B15C-F88A58A00ADE}"/>
                      </a:ext>
                    </a:extLst>
                  </p:cNvPr>
                  <p:cNvSpPr txBox="1"/>
                  <p:nvPr/>
                </p:nvSpPr>
                <p:spPr>
                  <a:xfrm>
                    <a:off x="10505398" y="2871241"/>
                    <a:ext cx="132836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FF0000"/>
                        </a:solidFill>
                      </a:rPr>
                      <a:t>Cliff+ </a:t>
                    </a:r>
                    <a14:m>
                      <m:oMath xmlns:m="http://schemas.openxmlformats.org/officeDocument/2006/math"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400" dirty="0">
                        <a:solidFill>
                          <a:srgbClr val="FF0000"/>
                        </a:solidFill>
                      </a:rPr>
                      <a:t> T</a:t>
                    </a: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AD737C3D-BB2D-0F40-B15C-F88A58A00A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05398" y="2871241"/>
                    <a:ext cx="1328362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7619" t="-7895" r="-3810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2AE6E0E1-EF7D-0F4B-B417-4252BBC364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79804" y="1906869"/>
                <a:ext cx="383226" cy="964372"/>
              </a:xfrm>
              <a:prstGeom prst="straightConnector1">
                <a:avLst/>
              </a:prstGeom>
              <a:ln w="476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79D45D8-7C1B-CC44-974B-817DCF130BA1}"/>
                </a:ext>
              </a:extLst>
            </p:cNvPr>
            <p:cNvSpPr/>
            <p:nvPr/>
          </p:nvSpPr>
          <p:spPr>
            <a:xfrm>
              <a:off x="10608658" y="332327"/>
              <a:ext cx="1495369" cy="14402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8F4ACEC-D141-DC48-8D9D-2E0C2FC8AB2E}"/>
                </a:ext>
              </a:extLst>
            </p:cNvPr>
            <p:cNvSpPr/>
            <p:nvPr/>
          </p:nvSpPr>
          <p:spPr>
            <a:xfrm>
              <a:off x="10071331" y="4329909"/>
              <a:ext cx="480687" cy="11005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5B72E8F-3C54-7747-9A2F-637FDABACBC2}"/>
                </a:ext>
              </a:extLst>
            </p:cNvPr>
            <p:cNvSpPr/>
            <p:nvPr/>
          </p:nvSpPr>
          <p:spPr>
            <a:xfrm>
              <a:off x="10071289" y="751974"/>
              <a:ext cx="480687" cy="11005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13BFB3C-B0FB-9B4B-9970-7C9468BA4886}"/>
                    </a:ext>
                  </a:extLst>
                </p:cNvPr>
                <p:cNvSpPr txBox="1"/>
                <p:nvPr/>
              </p:nvSpPr>
              <p:spPr>
                <a:xfrm>
                  <a:off x="10010010" y="1443811"/>
                  <a:ext cx="68811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13BFB3C-B0FB-9B4B-9970-7C9468BA48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010" y="1443811"/>
                  <a:ext cx="688112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2F820F-1769-5E45-9AE2-A9F68327D16A}"/>
              </a:ext>
            </a:extLst>
          </p:cNvPr>
          <p:cNvSpPr txBox="1"/>
          <p:nvPr/>
        </p:nvSpPr>
        <p:spPr>
          <a:xfrm>
            <a:off x="-1757548" y="30757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BE1A445-3BF1-054D-964A-B36D1D57A884}"/>
              </a:ext>
            </a:extLst>
          </p:cNvPr>
          <p:cNvSpPr/>
          <p:nvPr/>
        </p:nvSpPr>
        <p:spPr>
          <a:xfrm>
            <a:off x="10674120" y="3834683"/>
            <a:ext cx="1495369" cy="14402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0756320-892B-0D42-AC8B-7A191454BE68}"/>
              </a:ext>
            </a:extLst>
          </p:cNvPr>
          <p:cNvSpPr/>
          <p:nvPr/>
        </p:nvSpPr>
        <p:spPr>
          <a:xfrm>
            <a:off x="7917458" y="6261723"/>
            <a:ext cx="420914" cy="4209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651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D2109D-69F4-6742-90B6-5B25E75504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S</a:t>
                </a:r>
                <a:r>
                  <a:rPr lang="en-US" sz="3600" dirty="0">
                    <a:solidFill>
                      <a:schemeClr val="tx1"/>
                    </a:solidFill>
                  </a:rPr>
                  <a:t>uper-linear lower bound on </a:t>
                </a:r>
                <a14:m>
                  <m:oMath xmlns:m="http://schemas.openxmlformats.org/officeDocument/2006/math">
                    <m:r>
                      <a:rPr lang="en-CA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D2109D-69F4-6742-90B6-5B25E75504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3C37E-5785-854E-A757-51339E791B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818" y="1539874"/>
                <a:ext cx="11778558" cy="47335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solidFill>
                      <a:schemeClr val="accent1"/>
                    </a:solidFill>
                  </a:rPr>
                  <a:t>Fact:</a:t>
                </a:r>
                <a:r>
                  <a:rPr lang="en-US" dirty="0">
                    <a:solidFill>
                      <a:schemeClr val="accent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has T-count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⟩)≤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[BSS16] idea:</a:t>
                </a:r>
                <a:r>
                  <a:rPr lang="en-US" i="1" dirty="0"/>
                  <a:t> </a:t>
                </a: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if there exists a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that: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dirty="0"/>
                  <a:t>	1. Has T-count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b="0" dirty="0"/>
              </a:p>
              <a:p>
                <a:pPr marL="0" indent="0">
                  <a:buNone/>
                </a:pPr>
                <a:r>
                  <a:rPr lang="en-US" dirty="0"/>
                  <a:t>	2. Satisfies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(|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⟩)≥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		…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(|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⟩)≥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3C37E-5785-854E-A757-51339E791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818" y="1539874"/>
                <a:ext cx="11778558" cy="4733509"/>
              </a:xfrm>
              <a:blipFill>
                <a:blip r:embed="rId3"/>
                <a:stretch>
                  <a:fillRect l="-1078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6BE180E-A73F-4E44-8987-9F675D0B4414}"/>
              </a:ext>
            </a:extLst>
          </p:cNvPr>
          <p:cNvSpPr txBox="1"/>
          <p:nvPr/>
        </p:nvSpPr>
        <p:spPr>
          <a:xfrm>
            <a:off x="4874320" y="523144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17514-1318-6746-B49A-1C8C296DDCB0}"/>
              </a:ext>
            </a:extLst>
          </p:cNvPr>
          <p:cNvSpPr txBox="1"/>
          <p:nvPr/>
        </p:nvSpPr>
        <p:spPr>
          <a:xfrm>
            <a:off x="6452518" y="523144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ED0E2C-3456-E54F-B2EC-3E9219C0CEE2}"/>
              </a:ext>
            </a:extLst>
          </p:cNvPr>
          <p:cNvSpPr txBox="1"/>
          <p:nvPr/>
        </p:nvSpPr>
        <p:spPr>
          <a:xfrm>
            <a:off x="8171529" y="5000612"/>
            <a:ext cx="190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Super-linear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F07BA0-299D-C944-AF7A-1314BFFC0F24}"/>
              </a:ext>
            </a:extLst>
          </p:cNvPr>
          <p:cNvCxnSpPr>
            <a:cxnSpLocks/>
          </p:cNvCxnSpPr>
          <p:nvPr/>
        </p:nvCxnSpPr>
        <p:spPr>
          <a:xfrm flipH="1" flipV="1">
            <a:off x="7712242" y="5194629"/>
            <a:ext cx="318474" cy="36815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6753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D2109D-69F4-6742-90B6-5B25E75504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</a:rPr>
                  <a:t>Dead end for super-linear lower bound on </a:t>
                </a:r>
                <a14:m>
                  <m:oMath xmlns:m="http://schemas.openxmlformats.org/officeDocument/2006/math">
                    <m:r>
                      <a:rPr lang="en-CA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D2109D-69F4-6742-90B6-5B25E75504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3C37E-5785-854E-A757-51339E791B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818" y="1539874"/>
                <a:ext cx="11778558" cy="4733509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[BSS16] idea:</a:t>
                </a:r>
                <a:r>
                  <a:rPr lang="en-US" i="1" dirty="0"/>
                  <a:t> </a:t>
                </a: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if there exists a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that: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dirty="0"/>
                  <a:t>	1. Has T-count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b="0" dirty="0"/>
              </a:p>
              <a:p>
                <a:pPr marL="0" indent="0">
                  <a:buNone/>
                </a:pPr>
                <a:r>
                  <a:rPr lang="en-US" dirty="0"/>
                  <a:t>	2. </a:t>
                </a:r>
                <a:r>
                  <a:rPr lang="en-US" dirty="0">
                    <a:solidFill>
                      <a:schemeClr val="accent6"/>
                    </a:solidFill>
                  </a:rPr>
                  <a:t>Contains an exponentially-increasing sequence of coordinates 	    	   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CA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…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(|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⟩)≥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m:rPr>
                        <m:lit/>
                      </m:rPr>
                      <a:rPr lang="en-CA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(4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700" dirty="0">
                    <a:solidFill>
                      <a:srgbClr val="FF0000"/>
                    </a:solidFill>
                  </a:rPr>
                  <a:t>… But such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CA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700" dirty="0">
                    <a:solidFill>
                      <a:srgbClr val="FF0000"/>
                    </a:solidFill>
                  </a:rPr>
                  <a:t> do not exist [</a:t>
                </a:r>
                <a:r>
                  <a:rPr lang="en-US" sz="2700" dirty="0" err="1">
                    <a:solidFill>
                      <a:srgbClr val="FF0000"/>
                    </a:solidFill>
                  </a:rPr>
                  <a:t>Beverland</a:t>
                </a:r>
                <a:r>
                  <a:rPr lang="en-US" sz="2700" dirty="0">
                    <a:solidFill>
                      <a:srgbClr val="FF0000"/>
                    </a:solidFill>
                  </a:rPr>
                  <a:t>-Campbell-Howard-</a:t>
                </a:r>
                <a:r>
                  <a:rPr lang="en-US" sz="2700" dirty="0" err="1">
                    <a:solidFill>
                      <a:srgbClr val="FF0000"/>
                    </a:solidFill>
                  </a:rPr>
                  <a:t>Kliuchnikov</a:t>
                </a:r>
                <a:r>
                  <a:rPr lang="en-US" sz="2700" dirty="0">
                    <a:solidFill>
                      <a:srgbClr val="FF0000"/>
                    </a:solidFill>
                  </a:rPr>
                  <a:t> 2020]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3C37E-5785-854E-A757-51339E791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818" y="1539874"/>
                <a:ext cx="11778558" cy="4733509"/>
              </a:xfrm>
              <a:blipFill>
                <a:blip r:embed="rId3"/>
                <a:stretch>
                  <a:fillRect l="-1078" r="-862" b="-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2B9B8B4-4EA1-6E4C-B86C-E2A97181D33A}"/>
              </a:ext>
            </a:extLst>
          </p:cNvPr>
          <p:cNvSpPr txBox="1"/>
          <p:nvPr/>
        </p:nvSpPr>
        <p:spPr>
          <a:xfrm>
            <a:off x="7491908" y="4856461"/>
            <a:ext cx="190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Super-linear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3DFA936-110B-CF43-B0B5-6738747B6A5F}"/>
              </a:ext>
            </a:extLst>
          </p:cNvPr>
          <p:cNvCxnSpPr>
            <a:cxnSpLocks/>
          </p:cNvCxnSpPr>
          <p:nvPr/>
        </p:nvCxnSpPr>
        <p:spPr>
          <a:xfrm flipH="1" flipV="1">
            <a:off x="7141121" y="4774090"/>
            <a:ext cx="298173" cy="16474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6BE180E-A73F-4E44-8987-9F675D0B4414}"/>
              </a:ext>
            </a:extLst>
          </p:cNvPr>
          <p:cNvSpPr txBox="1"/>
          <p:nvPr/>
        </p:nvSpPr>
        <p:spPr>
          <a:xfrm>
            <a:off x="4849607" y="39216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17514-1318-6746-B49A-1C8C296DDCB0}"/>
              </a:ext>
            </a:extLst>
          </p:cNvPr>
          <p:cNvSpPr txBox="1"/>
          <p:nvPr/>
        </p:nvSpPr>
        <p:spPr>
          <a:xfrm>
            <a:off x="6427805" y="39216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A09177-DD35-A348-96BA-6521DD8EB63F}"/>
              </a:ext>
            </a:extLst>
          </p:cNvPr>
          <p:cNvCxnSpPr>
            <a:cxnSpLocks/>
          </p:cNvCxnSpPr>
          <p:nvPr/>
        </p:nvCxnSpPr>
        <p:spPr>
          <a:xfrm>
            <a:off x="307818" y="2001539"/>
            <a:ext cx="11642756" cy="3508307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E3997-B54A-D24F-A4A1-C86AF5185806}"/>
              </a:ext>
            </a:extLst>
          </p:cNvPr>
          <p:cNvCxnSpPr>
            <a:cxnSpLocks/>
          </p:cNvCxnSpPr>
          <p:nvPr/>
        </p:nvCxnSpPr>
        <p:spPr>
          <a:xfrm flipV="1">
            <a:off x="307818" y="1900783"/>
            <a:ext cx="11642756" cy="3404548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5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D2109D-69F4-6742-90B6-5B25E75504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Super-linear lower bound on </a:t>
                </a:r>
                <a14:m>
                  <m:oMath xmlns:m="http://schemas.openxmlformats.org/officeDocument/2006/math">
                    <m:r>
                      <a:rPr lang="en-CA" sz="3600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6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sz="3600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D2109D-69F4-6742-90B6-5B25E75504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3C37E-5785-854E-A757-51339E791B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818" y="1539874"/>
                <a:ext cx="11778558" cy="51071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solidFill>
                      <a:schemeClr val="accent1"/>
                    </a:solidFill>
                  </a:rPr>
                  <a:t>Fact:</a:t>
                </a:r>
                <a:r>
                  <a:rPr lang="en-US" dirty="0">
                    <a:solidFill>
                      <a:schemeClr val="accent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has T-count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⟩)≤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  <a:endParaRPr lang="en-US" u="sng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[BSS16] idea:</a:t>
                </a:r>
                <a:r>
                  <a:rPr lang="en-US" i="1" dirty="0"/>
                  <a:t> </a:t>
                </a: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if there exists a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that: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dirty="0"/>
                  <a:t>	1. Has T-count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b="0" dirty="0"/>
              </a:p>
              <a:p>
                <a:pPr marL="0" indent="0">
                  <a:buNone/>
                </a:pPr>
                <a:r>
                  <a:rPr lang="en-US" dirty="0"/>
                  <a:t>	2. </a:t>
                </a:r>
                <a:r>
                  <a:rPr lang="en-US" dirty="0">
                    <a:solidFill>
                      <a:schemeClr val="accent6"/>
                    </a:solidFill>
                  </a:rPr>
                  <a:t>Every subset-sum rep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has size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CA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		…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(|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⟩)≥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CA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sz="2700" u="sng" dirty="0">
                    <a:solidFill>
                      <a:srgbClr val="FF0000"/>
                    </a:solidFill>
                  </a:rPr>
                  <a:t>[</a:t>
                </a:r>
                <a:r>
                  <a:rPr lang="en-US" sz="2700" u="sng" dirty="0" err="1">
                    <a:solidFill>
                      <a:srgbClr val="FF0000"/>
                    </a:solidFill>
                  </a:rPr>
                  <a:t>Beverland</a:t>
                </a:r>
                <a:r>
                  <a:rPr lang="en-US" sz="2700" u="sng" dirty="0">
                    <a:solidFill>
                      <a:srgbClr val="FF0000"/>
                    </a:solidFill>
                  </a:rPr>
                  <a:t>-Campbell-Howard-</a:t>
                </a:r>
                <a:r>
                  <a:rPr lang="en-US" sz="2700" u="sng" dirty="0" err="1">
                    <a:solidFill>
                      <a:srgbClr val="FF0000"/>
                    </a:solidFill>
                  </a:rPr>
                  <a:t>Kliuchnikov</a:t>
                </a:r>
                <a:r>
                  <a:rPr lang="en-US" sz="2700" u="sng" dirty="0">
                    <a:solidFill>
                      <a:srgbClr val="FF0000"/>
                    </a:solidFill>
                  </a:rPr>
                  <a:t> 2020]:</a:t>
                </a:r>
                <a:r>
                  <a:rPr lang="en-US" sz="2700" dirty="0">
                    <a:solidFill>
                      <a:srgbClr val="FF0000"/>
                    </a:solidFill>
                  </a:rPr>
                  <a:t> A state of T-count </a:t>
                </a:r>
                <a14:m>
                  <m:oMath xmlns:m="http://schemas.openxmlformats.org/officeDocument/2006/math">
                    <m:r>
                      <a:rPr lang="en-CA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700" dirty="0">
                    <a:solidFill>
                      <a:srgbClr val="FF0000"/>
                    </a:solidFill>
                  </a:rPr>
                  <a:t> can have an exponentially increasing sequence of length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7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CA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7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7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3C37E-5785-854E-A757-51339E791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818" y="1539874"/>
                <a:ext cx="11778558" cy="5107111"/>
              </a:xfrm>
              <a:blipFill>
                <a:blip r:embed="rId3"/>
                <a:stretch>
                  <a:fillRect l="-1078" t="-1241" b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5E4916E-22EC-F54E-8AAB-A4377C228311}"/>
              </a:ext>
            </a:extLst>
          </p:cNvPr>
          <p:cNvSpPr txBox="1"/>
          <p:nvPr/>
        </p:nvSpPr>
        <p:spPr>
          <a:xfrm>
            <a:off x="4874320" y="523144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F139CC-1CD2-334B-95E8-D10F9A5C89F1}"/>
              </a:ext>
            </a:extLst>
          </p:cNvPr>
          <p:cNvSpPr txBox="1"/>
          <p:nvPr/>
        </p:nvSpPr>
        <p:spPr>
          <a:xfrm>
            <a:off x="6452518" y="523144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B9DD3-2E49-E743-9CE6-DE078DFB9F7A}"/>
              </a:ext>
            </a:extLst>
          </p:cNvPr>
          <p:cNvSpPr txBox="1"/>
          <p:nvPr/>
        </p:nvSpPr>
        <p:spPr>
          <a:xfrm>
            <a:off x="8171529" y="5000612"/>
            <a:ext cx="190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Super-linear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FDE053-3FFD-4B46-BA0E-231ABB7F256D}"/>
              </a:ext>
            </a:extLst>
          </p:cNvPr>
          <p:cNvCxnSpPr>
            <a:cxnSpLocks/>
          </p:cNvCxnSpPr>
          <p:nvPr/>
        </p:nvCxnSpPr>
        <p:spPr>
          <a:xfrm flipH="1" flipV="1">
            <a:off x="7712242" y="5194629"/>
            <a:ext cx="318474" cy="36815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9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6B268-7A14-3D46-AF5B-C1177EA8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FCC6C-50E3-344C-AAF1-0D3ECB2182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8021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b="0" u="sng" dirty="0">
                    <a:latin typeface="Cambria Math" panose="02040503050406030204" pitchFamily="18" charset="0"/>
                  </a:rPr>
                  <a:t>Lower bounds</a:t>
                </a: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CA" b="0" dirty="0"/>
                  <a:t>There exists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b="0" dirty="0"/>
                  <a:t> such that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CA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b="0" i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m:rPr>
                            <m:lit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CA" b="0" dirty="0"/>
                  <a:t>.</a:t>
                </a:r>
              </a:p>
              <a:p>
                <a:pPr marL="0" indent="0">
                  <a:buNone/>
                </a:pPr>
                <a:endParaRPr lang="en-CA" u="sng" dirty="0"/>
              </a:p>
              <a:p>
                <a:pPr marL="0" indent="0">
                  <a:buNone/>
                </a:pPr>
                <a:r>
                  <a:rPr lang="en-CA" u="sng" dirty="0"/>
                  <a:t>Upper bounds</a:t>
                </a:r>
                <a:endParaRPr lang="en-CA" b="0" u="sng" dirty="0"/>
              </a:p>
              <a:p>
                <a:r>
                  <a:rPr lang="en-US" dirty="0"/>
                  <a:t>Generic stabilizer rank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FCC6C-50E3-344C-AAF1-0D3ECB2182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802187"/>
              </a:xfrm>
              <a:blipFill>
                <a:blip r:embed="rId3"/>
                <a:stretch>
                  <a:fillRect l="-1206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bright orange Garibaldi fish, one of the state fish of California.">
            <a:extLst>
              <a:ext uri="{FF2B5EF4-FFF2-40B4-BE49-F238E27FC236}">
                <a16:creationId xmlns:a16="http://schemas.microsoft.com/office/drawing/2014/main" id="{566E2608-5BED-B745-85B2-50E74CEA7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21" y="3364372"/>
            <a:ext cx="3571725" cy="23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96B34C-E2FF-5E44-8184-C3E4DE58079C}"/>
              </a:ext>
            </a:extLst>
          </p:cNvPr>
          <p:cNvSpPr txBox="1"/>
          <p:nvPr/>
        </p:nvSpPr>
        <p:spPr>
          <a:xfrm>
            <a:off x="6108785" y="6524504"/>
            <a:ext cx="654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Image: https://</a:t>
            </a:r>
            <a:r>
              <a:rPr lang="en-US" sz="1400" dirty="0" err="1"/>
              <a:t>fishingbooker.com</a:t>
            </a:r>
            <a:r>
              <a:rPr lang="en-US" sz="1400" dirty="0"/>
              <a:t>/blog/</a:t>
            </a:r>
            <a:r>
              <a:rPr lang="en-US" sz="1400" dirty="0" err="1"/>
              <a:t>california</a:t>
            </a:r>
            <a:r>
              <a:rPr lang="en-US" sz="1400" dirty="0"/>
              <a:t>-state-fish-golden-trout-garibaldi/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D55BF-8479-034A-B1E2-3EB8E3F28E2B}"/>
              </a:ext>
            </a:extLst>
          </p:cNvPr>
          <p:cNvSpPr txBox="1"/>
          <p:nvPr/>
        </p:nvSpPr>
        <p:spPr>
          <a:xfrm>
            <a:off x="5977211" y="1771188"/>
            <a:ext cx="6275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Match [Peleg, </a:t>
            </a:r>
            <a:r>
              <a:rPr lang="en-US" sz="2400" dirty="0" err="1">
                <a:solidFill>
                  <a:srgbClr val="FF0000"/>
                </a:solidFill>
              </a:rPr>
              <a:t>Shpilka</a:t>
            </a:r>
            <a:r>
              <a:rPr lang="en-US" sz="2400" dirty="0">
                <a:solidFill>
                  <a:srgbClr val="FF0000"/>
                </a:solidFill>
              </a:rPr>
              <a:t>, Volk 22] up to log factor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F94FB0-74C1-504F-ADAC-4FF85013C262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762183" y="2002021"/>
            <a:ext cx="1215028" cy="238889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DF7A07-B4F1-924B-B45E-479824A63597}"/>
              </a:ext>
            </a:extLst>
          </p:cNvPr>
          <p:cNvCxnSpPr>
            <a:cxnSpLocks/>
          </p:cNvCxnSpPr>
          <p:nvPr/>
        </p:nvCxnSpPr>
        <p:spPr>
          <a:xfrm flipH="1">
            <a:off x="7535461" y="2232853"/>
            <a:ext cx="278204" cy="58935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E76B82-D413-224A-8397-08E9385C34C0}"/>
              </a:ext>
            </a:extLst>
          </p:cNvPr>
          <p:cNvCxnSpPr>
            <a:cxnSpLocks/>
          </p:cNvCxnSpPr>
          <p:nvPr/>
        </p:nvCxnSpPr>
        <p:spPr>
          <a:xfrm>
            <a:off x="159167" y="4080883"/>
            <a:ext cx="679033" cy="0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7875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6D3F-EAD7-AA4D-8CBA-4788C03C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bounds: Generic stabilizer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65A825-E591-3842-8376-33097FC323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818" y="1814474"/>
                <a:ext cx="11863802" cy="487596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m:rPr>
                            <m:lit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dirty="0"/>
                  <a:t> be the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generic stabilizer rank</a:t>
                </a:r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CA" b="0" i="1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   </a:t>
                </a:r>
                <a:r>
                  <a:rPr lang="en-US" u="sng" dirty="0">
                    <a:solidFill>
                      <a:schemeClr val="accent6"/>
                    </a:solidFill>
                  </a:rPr>
                  <a:t>Question:</a:t>
                </a:r>
                <a:r>
                  <a:rPr lang="en-US" dirty="0">
                    <a:solidFill>
                      <a:schemeClr val="accent6"/>
                    </a:solidFill>
                  </a:rPr>
                  <a:t> Super-linear lower 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?</a:t>
                </a:r>
              </a:p>
              <a:p>
                <a:endParaRPr lang="en-US" sz="1100" dirty="0"/>
              </a:p>
              <a:p>
                <a:r>
                  <a:rPr lang="en-US" u="sng" dirty="0"/>
                  <a:t>Fact: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all but finitely many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(up to scale).</a:t>
                </a:r>
              </a:p>
              <a:p>
                <a:endParaRPr lang="en-US" sz="1100" dirty="0"/>
              </a:p>
              <a:p>
                <a:r>
                  <a:rPr lang="en-US" u="sng" dirty="0"/>
                  <a:t>Proposition [Lovitz-</a:t>
                </a:r>
                <a:r>
                  <a:rPr lang="en-US" u="sng" dirty="0" err="1"/>
                  <a:t>Steffan</a:t>
                </a:r>
                <a:r>
                  <a:rPr lang="en-US" u="sng" dirty="0"/>
                  <a:t>]: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lit/>
                              </m:rPr>
                              <a:rPr lang="en-CA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    (Slight improvement of recent bound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CA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of [Qassim-</a:t>
                </a:r>
                <a:r>
                  <a:rPr lang="en-US" sz="2400" dirty="0" err="1"/>
                  <a:t>Pashayan</a:t>
                </a:r>
                <a:r>
                  <a:rPr lang="en-US" sz="2400" dirty="0"/>
                  <a:t>-</a:t>
                </a:r>
                <a:r>
                  <a:rPr lang="en-US" sz="2400" dirty="0" err="1"/>
                  <a:t>Gosset</a:t>
                </a:r>
                <a:r>
                  <a:rPr lang="en-US" sz="2400" dirty="0"/>
                  <a:t> 21])</a:t>
                </a:r>
              </a:p>
              <a:p>
                <a:endParaRPr lang="en-US" sz="1100" u="sng" dirty="0"/>
              </a:p>
              <a:p>
                <a:r>
                  <a:rPr lang="en-US" u="sng" dirty="0"/>
                  <a:t>Fact:</a:t>
                </a:r>
                <a:r>
                  <a:rPr lang="en-US" dirty="0"/>
                  <a:t> There exists a single 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stabilizer states that can be superimposed to produce any state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         </a:t>
                </a:r>
                <a:r>
                  <a:rPr lang="en-US" u="sng" dirty="0">
                    <a:solidFill>
                      <a:schemeClr val="accent6"/>
                    </a:solidFill>
                  </a:rPr>
                  <a:t>Q:</a:t>
                </a:r>
                <a:r>
                  <a:rPr lang="en-US" dirty="0">
                    <a:solidFill>
                      <a:schemeClr val="accent6"/>
                    </a:solidFill>
                  </a:rPr>
                  <a:t> Describe such a set?</a:t>
                </a:r>
              </a:p>
              <a:p>
                <a:endParaRPr lang="en-US" sz="1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65A825-E591-3842-8376-33097FC323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18" y="1814474"/>
                <a:ext cx="11863802" cy="4875964"/>
              </a:xfrm>
              <a:blipFill>
                <a:blip r:embed="rId3"/>
                <a:stretch>
                  <a:fillRect l="-856" t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2029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6B268-7A14-3D46-AF5B-C1177EA8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FCC6C-50E3-344C-AAF1-0D3ECB2182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8021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u="sng" dirty="0">
                    <a:latin typeface="Cambria Math" panose="02040503050406030204" pitchFamily="18" charset="0"/>
                  </a:rPr>
                  <a:t>Classical simulation of </a:t>
                </a:r>
                <a:r>
                  <a:rPr lang="en-CA" u="sng" dirty="0" err="1">
                    <a:latin typeface="Cambria Math" panose="02040503050406030204" pitchFamily="18" charset="0"/>
                  </a:rPr>
                  <a:t>Clifford+T</a:t>
                </a:r>
                <a:r>
                  <a:rPr lang="en-CA" u="sng" dirty="0">
                    <a:latin typeface="Cambria Math" panose="02040503050406030204" pitchFamily="18" charset="0"/>
                  </a:rPr>
                  <a:t> circuits via stabilizer rank</a:t>
                </a:r>
                <a:endParaRPr lang="en-CA" b="0" u="sng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CA" sz="1100" b="0" u="sng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CA" b="0" u="sng" dirty="0">
                    <a:latin typeface="Cambria Math" panose="02040503050406030204" pitchFamily="18" charset="0"/>
                  </a:rPr>
                  <a:t>Lower bounds</a:t>
                </a: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CA" b="0" dirty="0"/>
                  <a:t>There exists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b="0" dirty="0"/>
                  <a:t> such that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CA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b="0" i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m:rPr>
                            <m:lit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CA" b="0" dirty="0"/>
                  <a:t>.</a:t>
                </a:r>
              </a:p>
              <a:p>
                <a:pPr marL="0" indent="0">
                  <a:buNone/>
                </a:pPr>
                <a:endParaRPr lang="en-CA" sz="1100" u="sng" dirty="0"/>
              </a:p>
              <a:p>
                <a:pPr marL="0" indent="0">
                  <a:buNone/>
                </a:pPr>
                <a:r>
                  <a:rPr lang="en-CA" u="sng" dirty="0"/>
                  <a:t>Upper bounds</a:t>
                </a:r>
                <a:endParaRPr lang="en-CA" b="0" u="sng" dirty="0"/>
              </a:p>
              <a:p>
                <a:r>
                  <a:rPr lang="en-US" dirty="0"/>
                  <a:t>Generic stabilizer rank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FCC6C-50E3-344C-AAF1-0D3ECB2182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802187"/>
              </a:xfrm>
              <a:blipFill>
                <a:blip r:embed="rId3"/>
                <a:stretch>
                  <a:fillRect l="-1206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90D55BF-8479-034A-B1E2-3EB8E3F28E2B}"/>
              </a:ext>
            </a:extLst>
          </p:cNvPr>
          <p:cNvSpPr txBox="1"/>
          <p:nvPr/>
        </p:nvSpPr>
        <p:spPr>
          <a:xfrm>
            <a:off x="6073009" y="2515254"/>
            <a:ext cx="6275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Match [Peleg, </a:t>
            </a:r>
            <a:r>
              <a:rPr lang="en-US" sz="2400" dirty="0" err="1">
                <a:solidFill>
                  <a:srgbClr val="FF0000"/>
                </a:solidFill>
              </a:rPr>
              <a:t>Shpilka</a:t>
            </a:r>
            <a:r>
              <a:rPr lang="en-US" sz="2400" dirty="0">
                <a:solidFill>
                  <a:srgbClr val="FF0000"/>
                </a:solidFill>
              </a:rPr>
              <a:t>, Volk 22] up to log factor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F94FB0-74C1-504F-ADAC-4FF85013C262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857981" y="2746087"/>
            <a:ext cx="1215028" cy="238889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DF7A07-B4F1-924B-B45E-479824A63597}"/>
              </a:ext>
            </a:extLst>
          </p:cNvPr>
          <p:cNvCxnSpPr>
            <a:cxnSpLocks/>
          </p:cNvCxnSpPr>
          <p:nvPr/>
        </p:nvCxnSpPr>
        <p:spPr>
          <a:xfrm flipH="1">
            <a:off x="7631259" y="2976919"/>
            <a:ext cx="278204" cy="58935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ADDE23-F455-FB44-8E08-C44972D738E4}"/>
              </a:ext>
            </a:extLst>
          </p:cNvPr>
          <p:cNvSpPr txBox="1"/>
          <p:nvPr/>
        </p:nvSpPr>
        <p:spPr>
          <a:xfrm>
            <a:off x="4206240" y="6524504"/>
            <a:ext cx="8445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thumbs.dreamstime.com</a:t>
            </a:r>
            <a:r>
              <a:rPr lang="en-US" sz="1400" dirty="0"/>
              <a:t>/b/goldfish-gold-fish-bowl-cute-cartoon-character-happy-145738808.jpg</a:t>
            </a:r>
          </a:p>
        </p:txBody>
      </p:sp>
      <p:pic>
        <p:nvPicPr>
          <p:cNvPr id="13" name="Picture 4" descr="Goldfish Cartoon Stock Illustrations – 5,612 Goldfish Cartoon Stock  Illustrations, Vectors &amp; Clipart - Dreamstime">
            <a:extLst>
              <a:ext uri="{FF2B5EF4-FFF2-40B4-BE49-F238E27FC236}">
                <a16:creationId xmlns:a16="http://schemas.microsoft.com/office/drawing/2014/main" id="{B125A83C-4D53-1841-99D6-0A8FF5C87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330" y="4102443"/>
            <a:ext cx="2772363" cy="24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3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6523-8257-364E-94BE-F72AE86F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47" y="2321033"/>
            <a:ext cx="11687503" cy="934929"/>
          </a:xfrm>
        </p:spPr>
        <p:txBody>
          <a:bodyPr/>
          <a:lstStyle/>
          <a:p>
            <a:r>
              <a:rPr lang="en-US" dirty="0"/>
              <a:t>New techniques for bounding stabilizer rank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79C77-35F6-4045-9EEE-B07A51030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144000" cy="1655762"/>
          </a:xfrm>
        </p:spPr>
        <p:txBody>
          <a:bodyPr/>
          <a:lstStyle/>
          <a:p>
            <a:r>
              <a:rPr lang="en-US" u="sng" dirty="0"/>
              <a:t>Benjamin Lovitz</a:t>
            </a:r>
            <a:r>
              <a:rPr lang="en-US" dirty="0"/>
              <a:t>*      Vincent </a:t>
            </a:r>
            <a:r>
              <a:rPr lang="en-US" dirty="0" err="1"/>
              <a:t>Steffan</a:t>
            </a:r>
            <a:r>
              <a:rPr lang="en-US" dirty="0"/>
              <a:t>**</a:t>
            </a:r>
          </a:p>
          <a:p>
            <a:r>
              <a:rPr lang="en-US" sz="1800" dirty="0"/>
              <a:t>*NSF Postdoc, Northeastern University</a:t>
            </a:r>
          </a:p>
          <a:p>
            <a:r>
              <a:rPr lang="en-US" sz="1800" dirty="0"/>
              <a:t>**QMATH, University of Copenhagen</a:t>
            </a:r>
          </a:p>
          <a:p>
            <a:r>
              <a:rPr lang="en-US" sz="1800" dirty="0"/>
              <a:t>Portland State Computer Science</a:t>
            </a:r>
          </a:p>
          <a:p>
            <a:r>
              <a:rPr lang="en-US" sz="1800" dirty="0"/>
              <a:t>November 11, 2022</a:t>
            </a:r>
          </a:p>
          <a:p>
            <a:r>
              <a:rPr lang="en-CA" dirty="0">
                <a:hlinkClick r:id="rId3"/>
              </a:rPr>
              <a:t>arXiv:</a:t>
            </a:r>
            <a:r>
              <a:rPr lang="en-CA" dirty="0">
                <a:hlinkClick r:id="rId4"/>
              </a:rPr>
              <a:t>2110.07781</a:t>
            </a:r>
            <a:endParaRPr lang="en-CA" dirty="0"/>
          </a:p>
          <a:p>
            <a:endParaRPr lang="en-US" u="sng" dirty="0"/>
          </a:p>
        </p:txBody>
      </p:sp>
      <p:pic>
        <p:nvPicPr>
          <p:cNvPr id="1028" name="Picture 4" descr="Vincent Steffan">
            <a:extLst>
              <a:ext uri="{FF2B5EF4-FFF2-40B4-BE49-F238E27FC236}">
                <a16:creationId xmlns:a16="http://schemas.microsoft.com/office/drawing/2014/main" id="{ED43FDD1-8A47-C64B-A506-3015A88CA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103" y="2901442"/>
            <a:ext cx="1802867" cy="180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C1AE6-E28E-344D-B2EE-D7DD7FBB9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375" y="5061911"/>
            <a:ext cx="1595414" cy="159541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322921E-78DB-2E4B-B591-6C0A6E77D0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30353" y="5229226"/>
            <a:ext cx="3953306" cy="12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8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0930-9159-B344-9D1D-3A2D47EA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1C8F3-D5F7-DB4F-907F-5A8385E1A5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69501"/>
                <a:ext cx="1269038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General framework: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Prepare</a:t>
                </a:r>
                <a:r>
                  <a:rPr lang="en-US" dirty="0"/>
                  <a:t> a computational basis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0⋯0</m:t>
                            </m:r>
                          </m:e>
                        </m:d>
                      </m:e>
                      <m:sup/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Apply </a:t>
                </a:r>
                <a:r>
                  <a:rPr lang="en-US" dirty="0"/>
                  <a:t>a unitary matrix to obtain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:=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0⋯0</m:t>
                            </m:r>
                          </m:e>
                        </m:d>
                      </m:e>
                      <m:sup/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Partially measure. </a:t>
                </a:r>
                <a:r>
                  <a:rPr lang="en-CA" dirty="0">
                    <a:solidFill>
                      <a:schemeClr val="accent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CA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=||(</m:t>
                    </m:r>
                    <m:d>
                      <m:dPr>
                        <m:begChr m:val="⟨"/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</m:d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sSup>
                      <m:sSupPr>
                        <m:ctrlPr>
                          <a:rPr lang="en-CA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p>
                        <m: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1C8F3-D5F7-DB4F-907F-5A8385E1A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69501"/>
                <a:ext cx="12690389" cy="4351338"/>
              </a:xfrm>
              <a:blipFill>
                <a:blip r:embed="rId2"/>
                <a:stretch>
                  <a:fillRect l="-110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D9F4E9-DC72-534A-867A-4DAA753CF542}"/>
                  </a:ext>
                </a:extLst>
              </p:cNvPr>
              <p:cNvSpPr txBox="1"/>
              <p:nvPr/>
            </p:nvSpPr>
            <p:spPr>
              <a:xfrm>
                <a:off x="5477090" y="4135408"/>
                <a:ext cx="17095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D9F4E9-DC72-534A-867A-4DAA753CF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090" y="4135408"/>
                <a:ext cx="170953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9A0CB3-54DC-7C47-A0FC-C9B13999446A}"/>
              </a:ext>
            </a:extLst>
          </p:cNvPr>
          <p:cNvCxnSpPr>
            <a:cxnSpLocks/>
          </p:cNvCxnSpPr>
          <p:nvPr/>
        </p:nvCxnSpPr>
        <p:spPr>
          <a:xfrm flipH="1" flipV="1">
            <a:off x="5259401" y="3432567"/>
            <a:ext cx="597184" cy="80830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AA81DB-7F95-334A-87B1-C07CA57158F8}"/>
              </a:ext>
            </a:extLst>
          </p:cNvPr>
          <p:cNvCxnSpPr>
            <a:cxnSpLocks/>
          </p:cNvCxnSpPr>
          <p:nvPr/>
        </p:nvCxnSpPr>
        <p:spPr>
          <a:xfrm flipV="1">
            <a:off x="2060448" y="3670184"/>
            <a:ext cx="5039288" cy="87133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EF2A76-2B91-E6AF-05F7-BC6E90074753}"/>
                  </a:ext>
                </a:extLst>
              </p:cNvPr>
              <p:cNvSpPr txBox="1"/>
              <p:nvPr/>
            </p:nvSpPr>
            <p:spPr>
              <a:xfrm>
                <a:off x="475270" y="4478486"/>
                <a:ext cx="12472416" cy="1330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>
                    <a:solidFill>
                      <a:srgbClr val="FF0000"/>
                    </a:solidFill>
                  </a:rPr>
                  <a:t>Contraction: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Defined as   </a:t>
                </a:r>
                <a14:m>
                  <m:oMath xmlns:m="http://schemas.openxmlformats.org/officeDocument/2006/math">
                    <m:d>
                      <m:dPr>
                        <m:endChr m:val="⟩"/>
                        <m:ctrlPr>
                          <a:rPr lang="en-CA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ctrlPr>
                              <a:rPr lang="en-CA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  <m:sSub>
                              <m:sSubPr>
                                <m:ctrlPr>
                                  <a:rPr lang="en-CA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lang="en-CA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𝕀</m:t>
                            </m:r>
                          </m:e>
                        </m:d>
                      </m:e>
                      <m:e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CA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CA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CA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CA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CA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CA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CA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CA" sz="28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 computational basis vectors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and extended linearly.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EF2A76-2B91-E6AF-05F7-BC6E90074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70" y="4478486"/>
                <a:ext cx="12472416" cy="1330108"/>
              </a:xfrm>
              <a:prstGeom prst="rect">
                <a:avLst/>
              </a:prstGeom>
              <a:blipFill>
                <a:blip r:embed="rId4"/>
                <a:stretch>
                  <a:fillRect l="-814" t="-3774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1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0930-9159-B344-9D1D-3A2D47EA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1C8F3-D5F7-DB4F-907F-5A8385E1A5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69501"/>
                <a:ext cx="1269038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General framework: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Prepare</a:t>
                </a:r>
                <a:r>
                  <a:rPr lang="en-US" dirty="0"/>
                  <a:t> a computational basis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0⋯0</m:t>
                            </m:r>
                          </m:e>
                        </m:d>
                      </m:e>
                      <m:sup/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Apply </a:t>
                </a:r>
                <a:r>
                  <a:rPr lang="en-US" dirty="0"/>
                  <a:t>a unitary matrix to obtain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:=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0⋯0</m:t>
                            </m:r>
                          </m:e>
                        </m:d>
                      </m:e>
                      <m:sup/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Partially measure. </a:t>
                </a:r>
                <a:r>
                  <a:rPr lang="en-CA" dirty="0">
                    <a:solidFill>
                      <a:schemeClr val="accent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CA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=||(</m:t>
                    </m:r>
                    <m:d>
                      <m:dPr>
                        <m:begChr m:val="⟨"/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</m:d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sSup>
                      <m:sSupPr>
                        <m:ctrlP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p>
                        <m: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1C8F3-D5F7-DB4F-907F-5A8385E1A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69501"/>
                <a:ext cx="12690389" cy="4351338"/>
              </a:xfrm>
              <a:blipFill>
                <a:blip r:embed="rId2"/>
                <a:stretch>
                  <a:fillRect l="-110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AC4FDFB-361A-3641-9597-86FF509D25C7}"/>
              </a:ext>
            </a:extLst>
          </p:cNvPr>
          <p:cNvSpPr txBox="1"/>
          <p:nvPr/>
        </p:nvSpPr>
        <p:spPr>
          <a:xfrm>
            <a:off x="838200" y="4358393"/>
            <a:ext cx="1025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Partial measurement  only partially destroys the state.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AC2849-F33A-504D-AA10-3CC84844C962}"/>
                  </a:ext>
                </a:extLst>
              </p:cNvPr>
              <p:cNvSpPr txBox="1"/>
              <p:nvPr/>
            </p:nvSpPr>
            <p:spPr>
              <a:xfrm>
                <a:off x="512735" y="5263950"/>
                <a:ext cx="11994397" cy="154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</a:rPr>
                  <a:t>Leftover state is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CA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</m:den>
                    </m:f>
                    <m:d>
                      <m:dPr>
                        <m:endChr m:val="⟩"/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ctrlP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𝕀</m:t>
                            </m:r>
                          </m:e>
                        </m:d>
                        <m: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e>
                        <m: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0⋯0</m:t>
                        </m:r>
                      </m:e>
                    </m:d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CA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  <a:p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AC2849-F33A-504D-AA10-3CC84844C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35" y="5263950"/>
                <a:ext cx="11994397" cy="1549911"/>
              </a:xfrm>
              <a:prstGeom prst="rect">
                <a:avLst/>
              </a:prstGeom>
              <a:blipFill>
                <a:blip r:embed="rId4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AA81DB-7F95-334A-87B1-C07CA57158F8}"/>
              </a:ext>
            </a:extLst>
          </p:cNvPr>
          <p:cNvCxnSpPr>
            <a:cxnSpLocks/>
          </p:cNvCxnSpPr>
          <p:nvPr/>
        </p:nvCxnSpPr>
        <p:spPr>
          <a:xfrm flipH="1" flipV="1">
            <a:off x="5125769" y="6156929"/>
            <a:ext cx="644767" cy="31139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9E437B-610A-1448-984F-595A8612CEB2}"/>
              </a:ext>
            </a:extLst>
          </p:cNvPr>
          <p:cNvSpPr txBox="1"/>
          <p:nvPr/>
        </p:nvSpPr>
        <p:spPr>
          <a:xfrm>
            <a:off x="5770535" y="6237493"/>
            <a:ext cx="239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552006-70C1-7ED9-C72E-78BDEE92F5DA}"/>
                  </a:ext>
                </a:extLst>
              </p:cNvPr>
              <p:cNvSpPr txBox="1"/>
              <p:nvPr/>
            </p:nvSpPr>
            <p:spPr>
              <a:xfrm>
                <a:off x="5477090" y="4135408"/>
                <a:ext cx="17095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552006-70C1-7ED9-C72E-78BDEE92F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090" y="4135408"/>
                <a:ext cx="170953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357F56-18AF-B6BF-95C2-FC961A483429}"/>
              </a:ext>
            </a:extLst>
          </p:cNvPr>
          <p:cNvCxnSpPr>
            <a:cxnSpLocks/>
          </p:cNvCxnSpPr>
          <p:nvPr/>
        </p:nvCxnSpPr>
        <p:spPr>
          <a:xfrm flipH="1" flipV="1">
            <a:off x="5259401" y="3432567"/>
            <a:ext cx="597184" cy="80830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0930-9159-B344-9D1D-3A2D47EA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1C8F3-D5F7-DB4F-907F-5A8385E1A5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69501"/>
                <a:ext cx="1236221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General framework: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Prepare</a:t>
                </a:r>
                <a:r>
                  <a:rPr lang="en-US" dirty="0"/>
                  <a:t> a computational basis state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|0⟩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Apply </a:t>
                </a:r>
                <a:r>
                  <a:rPr lang="en-US" dirty="0"/>
                  <a:t>a unitary matrix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|0⟩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Measure </a:t>
                </a:r>
                <a:r>
                  <a:rPr lang="en-US" dirty="0"/>
                  <a:t>in the computational basis. </a:t>
                </a:r>
                <a:r>
                  <a:rPr lang="en-CA" dirty="0"/>
                  <a:t>For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CA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||(⟨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|⊗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begChr m:val="|"/>
                        <m:endChr m:val="⟩"/>
                        <m:ctrlP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p>
                      <m:sSup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p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1C8F3-D5F7-DB4F-907F-5A8385E1A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69501"/>
                <a:ext cx="12362213" cy="4351338"/>
              </a:xfrm>
              <a:blipFill>
                <a:blip r:embed="rId2"/>
                <a:stretch>
                  <a:fillRect l="-112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38AEA4A-8293-894C-8C6D-0CE0BA78F0BE}"/>
              </a:ext>
            </a:extLst>
          </p:cNvPr>
          <p:cNvGrpSpPr/>
          <p:nvPr/>
        </p:nvGrpSpPr>
        <p:grpSpPr>
          <a:xfrm>
            <a:off x="4038592" y="3840173"/>
            <a:ext cx="3074727" cy="2440786"/>
            <a:chOff x="3709219" y="2428555"/>
            <a:chExt cx="3416002" cy="3145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0FE520-DE41-0540-BF5B-457B586CFB5F}"/>
                    </a:ext>
                  </a:extLst>
                </p:cNvPr>
                <p:cNvSpPr txBox="1"/>
                <p:nvPr/>
              </p:nvSpPr>
              <p:spPr>
                <a:xfrm>
                  <a:off x="3709219" y="3739684"/>
                  <a:ext cx="140109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0FE520-DE41-0540-BF5B-457B586CFB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219" y="3739684"/>
                  <a:ext cx="1401097" cy="523220"/>
                </a:xfrm>
                <a:prstGeom prst="rect">
                  <a:avLst/>
                </a:prstGeom>
                <a:blipFill>
                  <a:blip r:embed="rId3"/>
                  <a:stretch>
                    <a:fillRect b="-5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0FE013-89E6-054E-B32F-3387F9BD6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844"/>
            <a:stretch/>
          </p:blipFill>
          <p:spPr>
            <a:xfrm>
              <a:off x="4616245" y="2428555"/>
              <a:ext cx="2508976" cy="314547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D6BF107-F408-8F43-8225-FD0563580C86}"/>
              </a:ext>
            </a:extLst>
          </p:cNvPr>
          <p:cNvSpPr txBox="1"/>
          <p:nvPr/>
        </p:nvSpPr>
        <p:spPr>
          <a:xfrm>
            <a:off x="4495315" y="626204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E00C8-F48B-C04E-A9D7-8198719E8F43}"/>
              </a:ext>
            </a:extLst>
          </p:cNvPr>
          <p:cNvSpPr txBox="1"/>
          <p:nvPr/>
        </p:nvSpPr>
        <p:spPr>
          <a:xfrm>
            <a:off x="5755842" y="62498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5E767-4160-0349-85EB-E0088525503E}"/>
              </a:ext>
            </a:extLst>
          </p:cNvPr>
          <p:cNvSpPr txBox="1"/>
          <p:nvPr/>
        </p:nvSpPr>
        <p:spPr>
          <a:xfrm>
            <a:off x="6583553" y="62498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13996-132C-464D-BE15-B7324322B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999019" y="3928158"/>
            <a:ext cx="228600" cy="11573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2BC5FB-943F-AA42-B152-94C65E37C04A}"/>
                  </a:ext>
                </a:extLst>
              </p:cNvPr>
              <p:cNvSpPr txBox="1"/>
              <p:nvPr/>
            </p:nvSpPr>
            <p:spPr>
              <a:xfrm>
                <a:off x="7194193" y="4275998"/>
                <a:ext cx="414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2BC5FB-943F-AA42-B152-94C65E37C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193" y="4275998"/>
                <a:ext cx="41440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6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32144</TotalTime>
  <Words>5147</Words>
  <Application>Microsoft Macintosh PowerPoint</Application>
  <PresentationFormat>Widescreen</PresentationFormat>
  <Paragraphs>746</Paragraphs>
  <Slides>67</Slides>
  <Notes>16</Notes>
  <HiddenSlides>35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Office Theme</vt:lpstr>
      <vt:lpstr>New techniques for bounding stabilizer rank</vt:lpstr>
      <vt:lpstr>Classical simulation of quantum circuits</vt:lpstr>
      <vt:lpstr>Computational basis</vt:lpstr>
      <vt:lpstr>PowerPoint Presentation</vt:lpstr>
      <vt:lpstr>Quantum circuits</vt:lpstr>
      <vt:lpstr>Quantum circuits</vt:lpstr>
      <vt:lpstr>Quantum circuits</vt:lpstr>
      <vt:lpstr>Quantum circuits</vt:lpstr>
      <vt:lpstr>Quantum circuits</vt:lpstr>
      <vt:lpstr>This talk: Classical simulation of Clifford+T circuits via stabilizer rank</vt:lpstr>
      <vt:lpstr>This talk: Classical simulation of Clifford+T circuits via stabilizer rank</vt:lpstr>
      <vt:lpstr>Types of simulation</vt:lpstr>
      <vt:lpstr>This talk: Classical simulation of Clifford+T circuits via stabilizer rank</vt:lpstr>
      <vt:lpstr>Clifford circuits</vt:lpstr>
      <vt:lpstr>PowerPoint Presentation</vt:lpstr>
      <vt:lpstr>Why Clifford circuits?</vt:lpstr>
      <vt:lpstr>Correcting an X=[■8(0&amp;1@1&amp;0)] error with Clifford circuit</vt:lpstr>
      <vt:lpstr>Classical simulation of Clifford circuits</vt:lpstr>
      <vt:lpstr>Classical simulation of Clifford circuits</vt:lpstr>
      <vt:lpstr>[Gottesman-Knill 98]: Yes. Clifford circuits can be efficiently simulated.</vt:lpstr>
      <vt:lpstr>Clifford+T circuits</vt:lpstr>
      <vt:lpstr>Classical simulation of Clifford+T circuits</vt:lpstr>
      <vt:lpstr>Quantum circuits</vt:lpstr>
      <vt:lpstr>This talk: Classical simulation of Clifford+T circuits via stabilizer rank</vt:lpstr>
      <vt:lpstr>PowerPoint Presentation</vt:lpstr>
      <vt:lpstr>Stabilizer rank</vt:lpstr>
      <vt:lpstr>Proof idea</vt:lpstr>
      <vt:lpstr>Proof idea</vt:lpstr>
      <vt:lpstr>Proof idea</vt:lpstr>
      <vt:lpstr>Proof idea</vt:lpstr>
      <vt:lpstr>Known bounds on stabilizer rank</vt:lpstr>
      <vt:lpstr>Motivation: Classical simulation of Clifford circuits</vt:lpstr>
      <vt:lpstr>Motivation: Classical simulation of Clifford circuits</vt:lpstr>
      <vt:lpstr>Motivation: Classical simulation</vt:lpstr>
      <vt:lpstr>Motivation: Classical simulation</vt:lpstr>
      <vt:lpstr>Motivation: Classical simulation of Clifford circuits</vt:lpstr>
      <vt:lpstr>Rest of talk</vt:lpstr>
      <vt:lpstr>This talk</vt:lpstr>
      <vt:lpstr>Subset-sum representations</vt:lpstr>
      <vt:lpstr>Stabilizer states</vt:lpstr>
      <vt:lpstr>PowerPoint Presentation</vt:lpstr>
      <vt:lpstr>PowerPoint Presentation</vt:lpstr>
      <vt:lpstr>Subset-sum representations</vt:lpstr>
      <vt:lpstr>Subset-sum representations</vt:lpstr>
      <vt:lpstr>Subset-sum representations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Moulton’s theorem</vt:lpstr>
      <vt:lpstr>Lower bound on stabilizer rank</vt:lpstr>
      <vt:lpstr>Lower bound on stabilizer rank</vt:lpstr>
      <vt:lpstr>Lower bound on approximate stabilizer rank</vt:lpstr>
      <vt:lpstr>States with exponential stabilizer rank but constant approximate stabilizer rank</vt:lpstr>
      <vt:lpstr>Super-linear lower bound on χ(|H⟩^(⊗n) )?</vt:lpstr>
      <vt:lpstr>Super-linear lower bound on χ(|H⟩^(⊗n) )?</vt:lpstr>
      <vt:lpstr>Super-linear lower bound on χ(|H⟩^(⊗n) )?</vt:lpstr>
      <vt:lpstr>Super-linear lower bound on χ(|H⟩^(⊗n) )?</vt:lpstr>
      <vt:lpstr>Dead end for super-linear lower bound on χ(|H⟩^(⊗n) )</vt:lpstr>
      <vt:lpstr>Super-linear lower bound on χ(|H⟩^(⊗n) )?</vt:lpstr>
      <vt:lpstr>Rest of talk</vt:lpstr>
      <vt:lpstr>Upper bounds: Generic stabilizer rank</vt:lpstr>
      <vt:lpstr>Summary</vt:lpstr>
      <vt:lpstr>New techniques for bounding stabilizer rank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techniques for bounding stabilizer rank</dc:title>
  <dc:creator>Ben Lovitz</dc:creator>
  <cp:lastModifiedBy>Ben Lovitz</cp:lastModifiedBy>
  <cp:revision>44</cp:revision>
  <dcterms:created xsi:type="dcterms:W3CDTF">2022-02-22T18:09:29Z</dcterms:created>
  <dcterms:modified xsi:type="dcterms:W3CDTF">2022-11-13T17:13:40Z</dcterms:modified>
</cp:coreProperties>
</file>