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0"/>
  </p:notesMasterIdLst>
  <p:sldIdLst>
    <p:sldId id="257" r:id="rId2"/>
    <p:sldId id="315" r:id="rId3"/>
    <p:sldId id="316" r:id="rId4"/>
    <p:sldId id="317" r:id="rId5"/>
    <p:sldId id="258" r:id="rId6"/>
    <p:sldId id="268" r:id="rId7"/>
    <p:sldId id="261" r:id="rId8"/>
    <p:sldId id="318" r:id="rId9"/>
    <p:sldId id="314" r:id="rId10"/>
    <p:sldId id="302" r:id="rId11"/>
    <p:sldId id="319" r:id="rId12"/>
    <p:sldId id="425" r:id="rId13"/>
    <p:sldId id="411" r:id="rId14"/>
    <p:sldId id="350" r:id="rId15"/>
    <p:sldId id="351" r:id="rId16"/>
    <p:sldId id="477" r:id="rId17"/>
    <p:sldId id="313" r:id="rId18"/>
    <p:sldId id="412" r:id="rId19"/>
    <p:sldId id="426" r:id="rId20"/>
    <p:sldId id="267" r:id="rId21"/>
    <p:sldId id="446" r:id="rId22"/>
    <p:sldId id="303" r:id="rId23"/>
    <p:sldId id="307" r:id="rId24"/>
    <p:sldId id="308" r:id="rId25"/>
    <p:sldId id="274" r:id="rId26"/>
    <p:sldId id="260" r:id="rId27"/>
    <p:sldId id="438" r:id="rId28"/>
    <p:sldId id="447" r:id="rId29"/>
    <p:sldId id="441" r:id="rId30"/>
    <p:sldId id="427" r:id="rId31"/>
    <p:sldId id="428" r:id="rId32"/>
    <p:sldId id="429" r:id="rId33"/>
    <p:sldId id="478" r:id="rId34"/>
    <p:sldId id="430" r:id="rId35"/>
    <p:sldId id="439" r:id="rId36"/>
    <p:sldId id="440" r:id="rId37"/>
    <p:sldId id="437" r:id="rId38"/>
    <p:sldId id="468" r:id="rId39"/>
    <p:sldId id="442" r:id="rId40"/>
    <p:sldId id="431" r:id="rId41"/>
    <p:sldId id="273" r:id="rId42"/>
    <p:sldId id="276" r:id="rId43"/>
    <p:sldId id="265" r:id="rId44"/>
    <p:sldId id="277" r:id="rId45"/>
    <p:sldId id="282" r:id="rId46"/>
    <p:sldId id="278" r:id="rId47"/>
    <p:sldId id="279" r:id="rId48"/>
    <p:sldId id="452" r:id="rId49"/>
    <p:sldId id="453" r:id="rId50"/>
    <p:sldId id="301" r:id="rId51"/>
    <p:sldId id="275" r:id="rId52"/>
    <p:sldId id="281" r:id="rId53"/>
    <p:sldId id="269" r:id="rId54"/>
    <p:sldId id="433" r:id="rId55"/>
    <p:sldId id="435" r:id="rId56"/>
    <p:sldId id="436" r:id="rId57"/>
    <p:sldId id="444" r:id="rId58"/>
    <p:sldId id="434" r:id="rId59"/>
    <p:sldId id="432" r:id="rId60"/>
    <p:sldId id="283" r:id="rId61"/>
    <p:sldId id="304" r:id="rId62"/>
    <p:sldId id="296" r:id="rId63"/>
    <p:sldId id="284" r:id="rId64"/>
    <p:sldId id="291" r:id="rId65"/>
    <p:sldId id="289" r:id="rId66"/>
    <p:sldId id="288" r:id="rId67"/>
    <p:sldId id="286" r:id="rId68"/>
    <p:sldId id="294" r:id="rId69"/>
    <p:sldId id="285" r:id="rId70"/>
    <p:sldId id="295" r:id="rId71"/>
    <p:sldId id="309" r:id="rId72"/>
    <p:sldId id="479" r:id="rId73"/>
    <p:sldId id="297" r:id="rId74"/>
    <p:sldId id="299" r:id="rId75"/>
    <p:sldId id="298" r:id="rId76"/>
    <p:sldId id="300" r:id="rId77"/>
    <p:sldId id="293" r:id="rId78"/>
    <p:sldId id="287" r:id="rId79"/>
    <p:sldId id="292" r:id="rId80"/>
    <p:sldId id="290" r:id="rId81"/>
    <p:sldId id="305" r:id="rId82"/>
    <p:sldId id="310" r:id="rId83"/>
    <p:sldId id="448" r:id="rId84"/>
    <p:sldId id="454" r:id="rId85"/>
    <p:sldId id="457" r:id="rId86"/>
    <p:sldId id="459" r:id="rId87"/>
    <p:sldId id="458" r:id="rId88"/>
    <p:sldId id="460" r:id="rId89"/>
    <p:sldId id="461" r:id="rId90"/>
    <p:sldId id="462" r:id="rId91"/>
    <p:sldId id="463" r:id="rId92"/>
    <p:sldId id="456" r:id="rId93"/>
    <p:sldId id="464" r:id="rId94"/>
    <p:sldId id="465" r:id="rId95"/>
    <p:sldId id="469" r:id="rId96"/>
    <p:sldId id="466" r:id="rId97"/>
    <p:sldId id="467" r:id="rId98"/>
    <p:sldId id="470" r:id="rId99"/>
    <p:sldId id="471" r:id="rId100"/>
    <p:sldId id="472" r:id="rId101"/>
    <p:sldId id="473" r:id="rId102"/>
    <p:sldId id="455" r:id="rId103"/>
    <p:sldId id="451" r:id="rId104"/>
    <p:sldId id="306" r:id="rId105"/>
    <p:sldId id="311" r:id="rId106"/>
    <p:sldId id="312" r:id="rId107"/>
    <p:sldId id="475" r:id="rId108"/>
    <p:sldId id="476" r:id="rId109"/>
    <p:sldId id="480" r:id="rId110"/>
    <p:sldId id="474" r:id="rId111"/>
    <p:sldId id="280" r:id="rId112"/>
    <p:sldId id="272" r:id="rId113"/>
    <p:sldId id="263" r:id="rId114"/>
    <p:sldId id="271" r:id="rId115"/>
    <p:sldId id="270" r:id="rId116"/>
    <p:sldId id="264" r:id="rId117"/>
    <p:sldId id="262" r:id="rId118"/>
    <p:sldId id="259" r:id="rId1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87"/>
    <p:restoredTop sz="94898"/>
  </p:normalViewPr>
  <p:slideViewPr>
    <p:cSldViewPr snapToGrid="0" snapToObjects="1">
      <p:cViewPr varScale="1">
        <p:scale>
          <a:sx n="121" d="100"/>
          <a:sy n="121" d="100"/>
        </p:scale>
        <p:origin x="216" y="176"/>
      </p:cViewPr>
      <p:guideLst/>
    </p:cSldViewPr>
  </p:slideViewPr>
  <p:outlineViewPr>
    <p:cViewPr>
      <p:scale>
        <a:sx n="33" d="100"/>
        <a:sy n="33" d="100"/>
      </p:scale>
      <p:origin x="0" y="-1426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E706D-CC83-E34E-AE7E-F26314B9DDD0}" type="datetimeFigureOut">
              <a:rPr lang="en-US" smtClean="0"/>
              <a:t>12/5/22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C1594E-D14D-8449-86F2-3D168FC25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92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4A5E7-84FD-744C-9036-1D505A14C4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69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790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57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56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449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0880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9826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658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890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5011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84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081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51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565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8338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6489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8970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044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958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788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4437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859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9586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514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7553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6737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7824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7259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972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29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8134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023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28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1818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4342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6269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2444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2576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48639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34736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3983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70570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48602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763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96821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38279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49305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4202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31652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35502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98016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00915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9515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52579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282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0800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4085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94A5E7-84FD-744C-9036-1D505A14C441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62149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19448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81935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17833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92064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794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071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500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C1594E-D14D-8449-86F2-3D168FC256D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327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F16D5-5638-154D-91FA-5889EA68F1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63A8A9-F910-7544-B0D5-756E234534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D980B2-F0AF-2844-8BAC-03EB77CD0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9AB9D-5838-1E45-8388-111D8A27E621}" type="datetimeFigureOut">
              <a:rPr lang="en-US" smtClean="0"/>
              <a:t>12/5/22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79174-372E-E94F-89E0-4E38DA6B6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0A6B9-9723-C349-BEC2-C422196CC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66D97-FA7A-0246-8543-78A761407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059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66CAA-D011-C84F-840E-F6925BE8D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309184-6B08-DA4B-9D0A-52A19AC33D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848EA-C95F-EB4E-B384-484C7DB82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9AB9D-5838-1E45-8388-111D8A27E621}" type="datetimeFigureOut">
              <a:rPr lang="en-US" smtClean="0"/>
              <a:t>12/5/22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D8ABB-2428-D04C-9546-E7E7D6676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B1834-3BC9-A34D-8AFB-332D33C91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66D97-FA7A-0246-8543-78A761407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006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69F6CB-BB68-7A45-B1E9-F5E16B3EF9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BB8B2-9D1C-2D49-B735-38198B3E74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24B66-B97E-1F46-8A74-48EC8ABB8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9AB9D-5838-1E45-8388-111D8A27E621}" type="datetimeFigureOut">
              <a:rPr lang="en-US" smtClean="0"/>
              <a:t>12/5/22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DE68B-5059-2948-A187-F2EB11063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DCEB8-7416-4642-836C-0CEB6784E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66D97-FA7A-0246-8543-78A761407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786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FF36E-DC6E-3E41-8588-101493DB4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D79A0-3735-1D43-8CED-21029A891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7B457-321A-9840-B04D-A575241BF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9AB9D-5838-1E45-8388-111D8A27E621}" type="datetimeFigureOut">
              <a:rPr lang="en-US" smtClean="0"/>
              <a:t>12/5/22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97CD6-03FA-074D-A7A4-B1DEFCFF6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25BBE-771A-AB4B-A357-2BF5482A4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66D97-FA7A-0246-8543-78A761407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609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6C536-648F-9840-9896-1503425F9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A080D-1B2D-FA4B-B102-711B93E287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C2FB18-1859-CC4C-8137-C0FA4429B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9AB9D-5838-1E45-8388-111D8A27E621}" type="datetimeFigureOut">
              <a:rPr lang="en-US" smtClean="0"/>
              <a:t>12/5/22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8B413-921C-9346-B200-E8F425E0A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7B5FB-B281-E141-8530-5C089FF9C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66D97-FA7A-0246-8543-78A761407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6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F6A68-4587-E546-B97F-AEDA04DB6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BF30A-94C9-504B-A0BE-7357F1E096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B47981-2DB2-3449-A2B1-577DA91911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15661-45FE-7643-8D16-0B4F1F51B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9AB9D-5838-1E45-8388-111D8A27E621}" type="datetimeFigureOut">
              <a:rPr lang="en-US" smtClean="0"/>
              <a:t>12/5/22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3BE884-E51C-5948-8228-961658FB7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241233-E08C-5D4E-B62C-A29E003F8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66D97-FA7A-0246-8543-78A761407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275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21B45-4949-224B-8CFF-2EC827418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6E29D-DF48-5648-AAFA-4F68CD0FB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AEF602-719E-6D4D-8F9D-27F32AA35A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63F7C7-9D7C-6042-B8C0-DCF7C6D807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49F810-F76B-2045-832F-5CB95508A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4B0C42-D2F0-A540-8321-CC860CE0F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9AB9D-5838-1E45-8388-111D8A27E621}" type="datetimeFigureOut">
              <a:rPr lang="en-US" smtClean="0"/>
              <a:t>12/5/22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6C0502-1CF3-F74D-BA74-10341002B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4EF00D-43EE-334A-A83E-63FC4A49C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66D97-FA7A-0246-8543-78A761407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400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1D12E-2E20-F642-8B51-AB4422F53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260CBA-95E7-FC4D-A789-8E8DAA2F8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9AB9D-5838-1E45-8388-111D8A27E621}" type="datetimeFigureOut">
              <a:rPr lang="en-US" smtClean="0"/>
              <a:t>12/5/22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840C7A-343A-C147-8A05-AD861B50E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CF0F7E-6C0F-8746-A6FD-E20DDF93F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66D97-FA7A-0246-8543-78A761407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230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F456C9-EE9C-A142-951C-C7A9A2446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9AB9D-5838-1E45-8388-111D8A27E621}" type="datetimeFigureOut">
              <a:rPr lang="en-US" smtClean="0"/>
              <a:t>12/5/22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58BF13-F53A-1B44-899E-E7A9957EF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D19531-89EC-474B-B0BF-1D8F3AF32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66D97-FA7A-0246-8543-78A761407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810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C5F66-82CE-A444-98AB-F1E1E1C8C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03BA5-E10E-F349-8130-A9A1580D3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B07A7F-FAE4-9741-9CE2-11B10AAC76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D22E27-BFE5-B849-A021-2E9EC38EB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9AB9D-5838-1E45-8388-111D8A27E621}" type="datetimeFigureOut">
              <a:rPr lang="en-US" smtClean="0"/>
              <a:t>12/5/22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6B0D4E-91ED-734A-AB7A-4A1821ABB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3A035D-88C9-2243-A5FD-72AB7A57F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66D97-FA7A-0246-8543-78A761407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15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19F3F-6441-9F40-9667-384E82B9C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A3BC29-0E8D-C849-A4FE-AE347ABDCF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735AFF-4CC6-E14B-971B-425C48806A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BF7CAC-DCDE-E94B-82EE-D2DAF739F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9AB9D-5838-1E45-8388-111D8A27E621}" type="datetimeFigureOut">
              <a:rPr lang="en-US" smtClean="0"/>
              <a:t>12/5/22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D53EFF-C87A-564E-BC24-6BC6ECEB0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3B7134-88FE-DF41-854B-AE7BC6FA0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66D97-FA7A-0246-8543-78A761407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925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516368-8417-2148-880B-BD3001219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279685-E23E-B445-8E09-DD4BA4AFE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5357C-898D-554F-8BDA-D6FEAEC0C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9AB9D-5838-1E45-8388-111D8A27E621}" type="datetimeFigureOut">
              <a:rPr lang="en-US" smtClean="0"/>
              <a:t>12/5/22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0E546F-5426-8F42-977D-2AC24E8D72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18018-83E6-D54C-8BCC-121B273AB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66D97-FA7A-0246-8543-78A761407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480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210.16389" TargetMode="External"/><Relationship Id="rId3" Type="http://schemas.openxmlformats.org/officeDocument/2006/relationships/image" Target="../media/image1.emf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210.16389" TargetMode="External"/><Relationship Id="rId3" Type="http://schemas.openxmlformats.org/officeDocument/2006/relationships/image" Target="../media/image1.emf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0.png"/><Relationship Id="rId4" Type="http://schemas.openxmlformats.org/officeDocument/2006/relationships/image" Target="../media/image310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0.png"/><Relationship Id="rId4" Type="http://schemas.openxmlformats.org/officeDocument/2006/relationships/image" Target="../media/image330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0.png"/><Relationship Id="rId4" Type="http://schemas.openxmlformats.org/officeDocument/2006/relationships/image" Target="../media/image370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0.png"/><Relationship Id="rId4" Type="http://schemas.openxmlformats.org/officeDocument/2006/relationships/image" Target="../media/image410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3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3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0.png"/><Relationship Id="rId4" Type="http://schemas.openxmlformats.org/officeDocument/2006/relationships/image" Target="../media/image24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43.png"/><Relationship Id="rId7" Type="http://schemas.openxmlformats.org/officeDocument/2006/relationships/image" Target="../media/image47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0.png"/><Relationship Id="rId10" Type="http://schemas.openxmlformats.org/officeDocument/2006/relationships/image" Target="../media/image85.png"/><Relationship Id="rId4" Type="http://schemas.openxmlformats.org/officeDocument/2006/relationships/image" Target="../media/image44.png"/><Relationship Id="rId9" Type="http://schemas.openxmlformats.org/officeDocument/2006/relationships/image" Target="../media/image3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0.png"/><Relationship Id="rId4" Type="http://schemas.openxmlformats.org/officeDocument/2006/relationships/image" Target="../media/image410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1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1.png"/><Relationship Id="rId4" Type="http://schemas.openxmlformats.org/officeDocument/2006/relationships/image" Target="../media/image39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0.png"/><Relationship Id="rId5" Type="http://schemas.openxmlformats.org/officeDocument/2006/relationships/image" Target="../media/image450.png"/><Relationship Id="rId4" Type="http://schemas.openxmlformats.org/officeDocument/2006/relationships/image" Target="../media/image4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5" Type="http://schemas.openxmlformats.org/officeDocument/2006/relationships/image" Target="../media/image86.png"/><Relationship Id="rId4" Type="http://schemas.openxmlformats.org/officeDocument/2006/relationships/image" Target="../media/image490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520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0.png"/><Relationship Id="rId5" Type="http://schemas.openxmlformats.org/officeDocument/2006/relationships/image" Target="../media/image86.png"/><Relationship Id="rId4" Type="http://schemas.openxmlformats.org/officeDocument/2006/relationships/image" Target="../media/image490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0.png"/><Relationship Id="rId3" Type="http://schemas.openxmlformats.org/officeDocument/2006/relationships/image" Target="../media/image560.png"/><Relationship Id="rId7" Type="http://schemas.openxmlformats.org/officeDocument/2006/relationships/image" Target="../media/image58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0.png"/><Relationship Id="rId5" Type="http://schemas.openxmlformats.org/officeDocument/2006/relationships/image" Target="../media/image86.png"/><Relationship Id="rId4" Type="http://schemas.openxmlformats.org/officeDocument/2006/relationships/image" Target="../media/image490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0.png"/><Relationship Id="rId3" Type="http://schemas.openxmlformats.org/officeDocument/2006/relationships/image" Target="../media/image600.png"/><Relationship Id="rId7" Type="http://schemas.openxmlformats.org/officeDocument/2006/relationships/image" Target="../media/image63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0.png"/><Relationship Id="rId5" Type="http://schemas.openxmlformats.org/officeDocument/2006/relationships/image" Target="../media/image611.png"/><Relationship Id="rId4" Type="http://schemas.openxmlformats.org/officeDocument/2006/relationships/image" Target="../media/image490.png"/><Relationship Id="rId9" Type="http://schemas.openxmlformats.org/officeDocument/2006/relationships/image" Target="../media/image8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0.png"/><Relationship Id="rId4" Type="http://schemas.openxmlformats.org/officeDocument/2006/relationships/image" Target="../media/image69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0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56523-8257-364E-94BE-F72AE86FB1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248" y="1593958"/>
            <a:ext cx="11687503" cy="934929"/>
          </a:xfrm>
        </p:spPr>
        <p:txBody>
          <a:bodyPr>
            <a:noAutofit/>
          </a:bodyPr>
          <a:lstStyle/>
          <a:p>
            <a:r>
              <a:rPr lang="en-US" sz="5400" dirty="0" err="1"/>
              <a:t>Nullstellensatz</a:t>
            </a:r>
            <a:r>
              <a:rPr lang="en-US" sz="5400" dirty="0"/>
              <a:t>-inspired algorithms for certifying entanglement of subspaces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D79C77-35F6-4045-9EEE-B07A51030B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5082" y="2928849"/>
            <a:ext cx="9144000" cy="2948354"/>
          </a:xfrm>
        </p:spPr>
        <p:txBody>
          <a:bodyPr/>
          <a:lstStyle/>
          <a:p>
            <a:r>
              <a:rPr lang="en-US" dirty="0"/>
              <a:t>Nathaniel Johnston</a:t>
            </a:r>
            <a:r>
              <a:rPr lang="en-US" baseline="30000" dirty="0"/>
              <a:t>1</a:t>
            </a:r>
            <a:r>
              <a:rPr lang="en-US" dirty="0"/>
              <a:t>     </a:t>
            </a:r>
            <a:r>
              <a:rPr lang="en-US" u="sng" dirty="0"/>
              <a:t>Benjamin Lovitz</a:t>
            </a:r>
            <a:r>
              <a:rPr lang="en-US" u="sng" baseline="30000" dirty="0"/>
              <a:t>2</a:t>
            </a:r>
            <a:r>
              <a:rPr lang="en-US" dirty="0"/>
              <a:t>      Aravindan Vijayaraghavan</a:t>
            </a:r>
            <a:r>
              <a:rPr lang="en-US" baseline="30000" dirty="0"/>
              <a:t>3</a:t>
            </a:r>
            <a:endParaRPr lang="en-US" dirty="0"/>
          </a:p>
          <a:p>
            <a:r>
              <a:rPr lang="en-US" sz="1800" dirty="0"/>
              <a:t>1. Mount Allison University and University of Guelph</a:t>
            </a:r>
          </a:p>
          <a:p>
            <a:r>
              <a:rPr lang="en-US" sz="1800" dirty="0"/>
              <a:t>2. NSF Postdoc, Northeastern University</a:t>
            </a:r>
          </a:p>
          <a:p>
            <a:r>
              <a:rPr lang="en-US" sz="1800" dirty="0"/>
              <a:t>3. Northwestern University</a:t>
            </a:r>
          </a:p>
          <a:p>
            <a:r>
              <a:rPr lang="en-US" sz="1800" dirty="0"/>
              <a:t>November 25, 2022</a:t>
            </a:r>
            <a:endParaRPr lang="en-CA" dirty="0"/>
          </a:p>
          <a:p>
            <a:endParaRPr lang="en-US" u="sng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5C1AE6-E28E-344D-B2EE-D7DD7FBB9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668" y="5061911"/>
            <a:ext cx="1595414" cy="159541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322921E-78DB-2E4B-B591-6C0A6E77D0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30353" y="5229226"/>
            <a:ext cx="3953306" cy="126078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C0ACCD8-17C2-9335-2E0A-87A80077B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645" y="3429000"/>
            <a:ext cx="2404588" cy="180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5B8CB13-FF68-FCA3-78FF-976E324BD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106" y="3429000"/>
            <a:ext cx="2073372" cy="207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2667213-397A-398F-30DE-E6751DF1CE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111411"/>
              </p:ext>
            </p:extLst>
          </p:nvPr>
        </p:nvGraphicFramePr>
        <p:xfrm>
          <a:off x="4972210" y="5020742"/>
          <a:ext cx="3242144" cy="792480"/>
        </p:xfrm>
        <a:graphic>
          <a:graphicData uri="http://schemas.openxmlformats.org/drawingml/2006/table">
            <a:tbl>
              <a:tblPr/>
              <a:tblGrid>
                <a:gridCol w="3242144">
                  <a:extLst>
                    <a:ext uri="{9D8B030D-6E8A-4147-A177-3AD203B41FA5}">
                      <a16:colId xmlns:a16="http://schemas.microsoft.com/office/drawing/2014/main" val="1830776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br>
                        <a:rPr lang="en-CA" b="0" u="none" strike="noStrike" dirty="0">
                          <a:effectLst/>
                          <a:hlinkClick r:id="rId8"/>
                        </a:rPr>
                      </a:br>
                      <a:r>
                        <a:rPr lang="en-CA" sz="2800" b="0" u="none" strike="noStrike" dirty="0">
                          <a:effectLst/>
                          <a:hlinkClick r:id="rId8"/>
                        </a:rPr>
                        <a:t>arXiv:2210.16389</a:t>
                      </a:r>
                      <a:endParaRPr lang="en-CA" dirty="0">
                        <a:effectLst/>
                      </a:endParaRPr>
                    </a:p>
                  </a:txBody>
                  <a:tcPr marR="619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6711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8252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nut 5">
            <a:extLst>
              <a:ext uri="{FF2B5EF4-FFF2-40B4-BE49-F238E27FC236}">
                <a16:creationId xmlns:a16="http://schemas.microsoft.com/office/drawing/2014/main" id="{956BC4F3-034B-54A3-7B67-EFD71AE547F7}"/>
              </a:ext>
            </a:extLst>
          </p:cNvPr>
          <p:cNvSpPr/>
          <p:nvPr/>
        </p:nvSpPr>
        <p:spPr>
          <a:xfrm>
            <a:off x="857250" y="3078480"/>
            <a:ext cx="7047230" cy="2824480"/>
          </a:xfrm>
          <a:prstGeom prst="donu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02C1F85E-37D7-048E-1A36-473EF132EEB1}"/>
              </a:ext>
            </a:extLst>
          </p:cNvPr>
          <p:cNvSpPr/>
          <p:nvPr/>
        </p:nvSpPr>
        <p:spPr>
          <a:xfrm>
            <a:off x="7477759" y="2129385"/>
            <a:ext cx="1127761" cy="1169043"/>
          </a:xfrm>
          <a:prstGeom prst="donut">
            <a:avLst>
              <a:gd name="adj" fmla="val 50000"/>
            </a:avLst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B9A13BA-C714-6367-FB81-248246587B52}"/>
                  </a:ext>
                </a:extLst>
              </p:cNvPr>
              <p:cNvSpPr txBox="1"/>
              <p:nvPr/>
            </p:nvSpPr>
            <p:spPr>
              <a:xfrm>
                <a:off x="457833" y="4080778"/>
                <a:ext cx="837501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={</m:t>
                      </m:r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⊗</m:t>
                      </m:r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⊗</m:t>
                      </m:r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CA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ℂ</m:t>
                          </m:r>
                        </m:e>
                        <m:sup>
                          <m:r>
                            <a:rPr lang="en-CA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CA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B9A13BA-C714-6367-FB81-248246587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833" y="4080778"/>
                <a:ext cx="8375015" cy="646331"/>
              </a:xfrm>
              <a:prstGeom prst="rect">
                <a:avLst/>
              </a:prstGeom>
              <a:blipFill>
                <a:blip r:embed="rId3"/>
                <a:stretch>
                  <a:fillRect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F4A4C9-3907-4272-4C10-B7BDDAEBE73D}"/>
                  </a:ext>
                </a:extLst>
              </p:cNvPr>
              <p:cNvSpPr txBox="1"/>
              <p:nvPr/>
            </p:nvSpPr>
            <p:spPr>
              <a:xfrm>
                <a:off x="7477761" y="2433181"/>
                <a:ext cx="11277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F4A4C9-3907-4272-4C10-B7BDDAEBE7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7761" y="2433181"/>
                <a:ext cx="112776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8D07153-61F4-7203-CFCB-398F15D08F5D}"/>
              </a:ext>
            </a:extLst>
          </p:cNvPr>
          <p:cNvCxnSpPr>
            <a:cxnSpLocks/>
          </p:cNvCxnSpPr>
          <p:nvPr/>
        </p:nvCxnSpPr>
        <p:spPr>
          <a:xfrm flipH="1">
            <a:off x="7203440" y="3104970"/>
            <a:ext cx="426720" cy="562790"/>
          </a:xfrm>
          <a:prstGeom prst="straightConnector1">
            <a:avLst/>
          </a:prstGeom>
          <a:ln w="476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128D97-1753-4CA1-8FFC-29D7DC3DAE36}"/>
                  </a:ext>
                </a:extLst>
              </p:cNvPr>
              <p:cNvSpPr txBox="1"/>
              <p:nvPr/>
            </p:nvSpPr>
            <p:spPr>
              <a:xfrm>
                <a:off x="4988561" y="3363714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CA" sz="180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dist</m:t>
                      </m:r>
                      <m:d>
                        <m:dPr>
                          <m:ctrlPr>
                            <a:rPr lang="en-CA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1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en-CA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CA" sz="18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CA" sz="18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128D97-1753-4CA1-8FFC-29D7DC3DAE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8561" y="3363714"/>
                <a:ext cx="609600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AAA6855B-5991-D91B-C94D-76BD8BB70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12194"/>
            <a:ext cx="11353800" cy="1325563"/>
          </a:xfrm>
        </p:spPr>
        <p:txBody>
          <a:bodyPr/>
          <a:lstStyle/>
          <a:p>
            <a:r>
              <a:rPr lang="en-US" dirty="0"/>
              <a:t>Application: Computing the Geometric measure of entanglement/Injective tensor norm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93FE6E-640E-9AB6-9BBA-AA93B185C0CE}"/>
                  </a:ext>
                </a:extLst>
              </p:cNvPr>
              <p:cNvSpPr txBox="1"/>
              <p:nvPr/>
            </p:nvSpPr>
            <p:spPr>
              <a:xfrm>
                <a:off x="8293003" y="2483073"/>
                <a:ext cx="377334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CA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CA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ℂ</m:t>
                          </m:r>
                        </m:e>
                        <m:sup>
                          <m:r>
                            <a:rPr lang="en-CA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CA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sSup>
                        <m:sSupPr>
                          <m:ctrlPr>
                            <a:rPr lang="en-CA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ℂ</m:t>
                          </m:r>
                        </m:e>
                        <m:sup>
                          <m:r>
                            <a:rPr lang="en-CA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CA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sSup>
                        <m:sSupPr>
                          <m:ctrlPr>
                            <a:rPr lang="en-CA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ℂ</m:t>
                          </m:r>
                        </m:e>
                        <m:sup>
                          <m:r>
                            <a:rPr lang="en-CA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93FE6E-640E-9AB6-9BBA-AA93B185C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3003" y="2483073"/>
                <a:ext cx="3773348" cy="461665"/>
              </a:xfrm>
              <a:prstGeom prst="rect">
                <a:avLst/>
              </a:prstGeom>
              <a:blipFill>
                <a:blip r:embed="rId6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317008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E5DD67-03A8-9087-9FBF-06DB2F3F94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41891"/>
            <a:ext cx="9144000" cy="2387600"/>
          </a:xfrm>
        </p:spPr>
        <p:txBody>
          <a:bodyPr/>
          <a:lstStyle/>
          <a:p>
            <a:r>
              <a:rPr lang="en-US" dirty="0"/>
              <a:t>The Algorithm (Inspired by </a:t>
            </a:r>
            <a:r>
              <a:rPr lang="en-US" dirty="0" err="1"/>
              <a:t>Nullstellensatz</a:t>
            </a:r>
            <a:r>
              <a:rPr lang="en-US" dirty="0"/>
              <a:t> Certificate)</a:t>
            </a:r>
          </a:p>
        </p:txBody>
      </p:sp>
    </p:spTree>
    <p:extLst>
      <p:ext uri="{BB962C8B-B14F-4D97-AF65-F5344CB8AC3E}">
        <p14:creationId xmlns:p14="http://schemas.microsoft.com/office/powerpoint/2010/main" val="339643254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76250-17AA-8570-DF28-FA5D08783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Subroutine: </a:t>
            </a:r>
            <a:r>
              <a:rPr lang="en-US" dirty="0" err="1"/>
              <a:t>Jennrich’s</a:t>
            </a:r>
            <a:r>
              <a:rPr lang="en-US" dirty="0"/>
              <a:t>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6643B0-6AEA-A4CD-16A0-F043519818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076117"/>
                <a:ext cx="10515600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u="sng" dirty="0"/>
                  <a:t>Input</a:t>
                </a:r>
                <a:r>
                  <a:rPr lang="en-US" dirty="0"/>
                  <a:t>: A basis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CA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m:rPr>
                        <m:lit/>
                      </m:rPr>
                      <a:rPr lang="en-CA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for a subspace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en-US" dirty="0"/>
                  <a:t> of dimension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dim</m:t>
                        </m:r>
                      </m:fName>
                      <m:e>
                        <m:d>
                          <m:d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</m:func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/>
                  <a:t> has a basis of the form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CA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⊗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⊗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m:rPr>
                        <m:lit/>
                      </m:rPr>
                      <a:rPr lang="en-CA" b="0" i="1" smtClean="0">
                        <a:latin typeface="Cambria Math" panose="02040503050406030204" pitchFamily="18" charset="0"/>
                      </a:rPr>
                      <m:t>}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CA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m:rPr>
                        <m:lit/>
                      </m:rPr>
                      <a:rPr lang="en-CA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CA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m:rPr>
                        <m:lit/>
                      </m:rPr>
                      <a:rPr lang="en-CA" b="0" i="1" smtClean="0">
                        <a:latin typeface="Cambria Math" panose="02040503050406030204" pitchFamily="18" charset="0"/>
                      </a:rPr>
                      <m:t>}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are linearly independent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⊗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⊗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 are the </a:t>
                </a:r>
                <a:r>
                  <a:rPr lang="en-US" dirty="0">
                    <a:solidFill>
                      <a:srgbClr val="FF0000"/>
                    </a:solidFill>
                  </a:rPr>
                  <a:t>only</a:t>
                </a:r>
                <a:r>
                  <a:rPr lang="en-US" dirty="0"/>
                  <a:t> elements of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∩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, and </a:t>
                </a:r>
                <a:r>
                  <a:rPr lang="en-US" dirty="0" err="1"/>
                  <a:t>Jennrich’s</a:t>
                </a:r>
                <a:r>
                  <a:rPr lang="en-US" dirty="0"/>
                  <a:t> algorithm </a:t>
                </a:r>
                <a:r>
                  <a:rPr lang="en-US" dirty="0">
                    <a:solidFill>
                      <a:schemeClr val="accent6"/>
                    </a:solidFill>
                  </a:rPr>
                  <a:t>outputs these elements</a:t>
                </a:r>
                <a:r>
                  <a:rPr lang="en-US" dirty="0"/>
                  <a:t>. Otherwise, it outputs </a:t>
                </a:r>
                <a:r>
                  <a:rPr lang="en-US" dirty="0">
                    <a:solidFill>
                      <a:schemeClr val="accent2"/>
                    </a:solidFill>
                  </a:rPr>
                  <a:t>FAIL</a:t>
                </a:r>
                <a:r>
                  <a:rPr lang="en-US" dirty="0"/>
                  <a:t>.</a:t>
                </a:r>
              </a:p>
              <a:p>
                <a:pPr marL="0" indent="0">
                  <a:buNone/>
                </a:pPr>
                <a:r>
                  <a:rPr lang="en-US" sz="2400" dirty="0">
                    <a:solidFill>
                      <a:srgbClr val="FF0000"/>
                    </a:solidFill>
                  </a:rPr>
                  <a:t>Note: This version of </a:t>
                </a:r>
                <a:r>
                  <a:rPr lang="en-US" sz="2400" dirty="0" err="1">
                    <a:solidFill>
                      <a:srgbClr val="FF0000"/>
                    </a:solidFill>
                  </a:rPr>
                  <a:t>Jennrich</a:t>
                </a:r>
                <a:r>
                  <a:rPr lang="en-US" sz="2400" dirty="0">
                    <a:solidFill>
                      <a:srgbClr val="FF0000"/>
                    </a:solidFill>
                  </a:rPr>
                  <a:t> can only handle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sz="2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dim</m:t>
                        </m:r>
                      </m:fName>
                      <m:e>
                        <m:d>
                          <m:dPr>
                            <m:ctrlPr>
                              <a:rPr lang="en-CA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</m:func>
                    <m:r>
                      <a:rPr lang="en-CA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CA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, whereas we can do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sz="2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dim</m:t>
                        </m:r>
                      </m:fName>
                      <m:e>
                        <m:d>
                          <m:dPr>
                            <m:ctrlPr>
                              <a:rPr lang="en-CA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</m:func>
                    <m:r>
                      <a:rPr lang="en-CA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n-CA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CA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2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CA" sz="24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6643B0-6AEA-A4CD-16A0-F043519818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076117"/>
                <a:ext cx="10515600" cy="4351338"/>
              </a:xfrm>
              <a:blipFill>
                <a:blip r:embed="rId3"/>
                <a:stretch>
                  <a:fillRect l="-1206" t="-2326" b="-25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025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3D9338-9D80-973C-5188-FDF7D7B11F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6331" y="364687"/>
                <a:ext cx="11855669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b="1" dirty="0"/>
                  <a:t>Application to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CA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ℂ</m:t>
                            </m:r>
                          </m:e>
                          <m:sup>
                            <m:r>
                              <a:rPr lang="en-CA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  <m:r>
                      <a:rPr lang="en-CA" b="1" i="1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b="1" dirty="0"/>
                  <a:t>decompositions</a:t>
                </a:r>
              </a:p>
              <a:p>
                <a:pPr marL="0" indent="0">
                  <a:buNone/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 be a tensor.</a:t>
                </a:r>
              </a:p>
              <a:p>
                <a:pPr marL="0" indent="0">
                  <a:buNone/>
                </a:pPr>
                <a:r>
                  <a:rPr lang="en-US" dirty="0"/>
                  <a:t>If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CA" b="0" i="0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ℂ</m:t>
                            </m:r>
                          </m:e>
                          <m:sup>
                            <m:r>
                              <a:rPr lang="en-CA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CA" b="0" i="0" smtClean="0">
                        <a:latin typeface="Cambria Math" panose="02040503050406030204" pitchFamily="18" charset="0"/>
                      </a:rPr>
                      <m:t>span</m:t>
                    </m:r>
                    <m:r>
                      <m:rPr>
                        <m:lit/>
                      </m:rPr>
                      <a:rPr lang="en-CA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}⊆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CA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,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Then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⊗</m:t>
                        </m:r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⊗</m:t>
                        </m:r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en-CA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   where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CA" i="1">
                            <a:latin typeface="Cambria Math" panose="02040503050406030204" pitchFamily="18" charset="0"/>
                          </a:rPr>
                          <m:t>⊗</m:t>
                        </m:r>
                        <m:sSub>
                          <m:sSub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CA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3D9338-9D80-973C-5188-FDF7D7B11F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6331" y="364687"/>
                <a:ext cx="11855669" cy="4351338"/>
              </a:xfrm>
              <a:blipFill>
                <a:blip r:embed="rId2"/>
                <a:stretch>
                  <a:fillRect l="-1070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33BC81F-2512-C981-B2B6-4975D7438255}"/>
                  </a:ext>
                </a:extLst>
              </p:cNvPr>
              <p:cNvSpPr txBox="1"/>
              <p:nvPr/>
            </p:nvSpPr>
            <p:spPr>
              <a:xfrm>
                <a:off x="3415862" y="3984138"/>
                <a:ext cx="877613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accent6"/>
                    </a:solidFill>
                  </a:rPr>
                  <a:t>…So, algorithms for </a:t>
                </a:r>
                <a:r>
                  <a:rPr lang="en-US" sz="2800" dirty="0">
                    <a:solidFill>
                      <a:srgbClr val="FF0000"/>
                    </a:solidFill>
                  </a:rPr>
                  <a:t>finding elements </a:t>
                </a:r>
                <a:r>
                  <a:rPr lang="en-US" sz="2800" dirty="0">
                    <a:solidFill>
                      <a:schemeClr val="accent6"/>
                    </a:solidFill>
                  </a:rPr>
                  <a:t>of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28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sz="28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800" dirty="0">
                    <a:solidFill>
                      <a:schemeClr val="accent6"/>
                    </a:solidFill>
                  </a:rPr>
                  <a:t> lead to tensor decomposition algorithms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33BC81F-2512-C981-B2B6-4975D74382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5862" y="3984138"/>
                <a:ext cx="8776138" cy="954107"/>
              </a:xfrm>
              <a:prstGeom prst="rect">
                <a:avLst/>
              </a:prstGeom>
              <a:blipFill>
                <a:blip r:embed="rId3"/>
                <a:stretch>
                  <a:fillRect l="-1443" t="-6579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0974F94-786D-1A12-BA83-A96B67C28D44}"/>
                  </a:ext>
                </a:extLst>
              </p:cNvPr>
              <p:cNvSpPr txBox="1"/>
              <p:nvPr/>
            </p:nvSpPr>
            <p:spPr>
              <a:xfrm>
                <a:off x="783021" y="5539206"/>
                <a:ext cx="1062595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⊗</m:t>
                    </m:r>
                    <m:sSub>
                      <m:sSubPr>
                        <m:ctrlP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⊗</m:t>
                    </m:r>
                    <m:sSub>
                      <m:sSubPr>
                        <m:ctrlP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are the only elements of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∩</m:t>
                    </m:r>
                    <m:sSub>
                      <m:sSubPr>
                        <m:ctrlP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(up to scale), then this is the unique rank decomposition of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0974F94-786D-1A12-BA83-A96B67C28D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021" y="5539206"/>
                <a:ext cx="10625957" cy="954107"/>
              </a:xfrm>
              <a:prstGeom prst="rect">
                <a:avLst/>
              </a:prstGeom>
              <a:blipFill>
                <a:blip r:embed="rId4"/>
                <a:stretch>
                  <a:fillRect l="-1193" t="-6579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645900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A100988-E687-90D8-0DF6-2B3BF2566AB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Application: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  <m:r>
                      <a:rPr lang="en-CA" b="0" i="0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/>
                  <a:t>decompositions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A100988-E687-90D8-0DF6-2B3BF2566A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4D3F6-3022-B240-0B17-075C6D42F0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89860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692317-791E-E7C7-750F-DF170DFFA5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8676" y="442522"/>
                <a:ext cx="11927565" cy="620844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CA" sz="3200" dirty="0">
                    <a:ea typeface="Cambria Math" panose="02040503050406030204" pitchFamily="18" charset="0"/>
                  </a:rPr>
                  <a:t>Recall the algorithm to determine if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32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CA" sz="32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CA" sz="32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2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CA" sz="32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0}</m:t>
                    </m:r>
                  </m:oMath>
                </a14:m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…</a:t>
                </a:r>
              </a:p>
              <a:p>
                <a:pPr marL="0" indent="0">
                  <a:buNone/>
                </a:pPr>
                <a:endParaRPr lang="en-CA" sz="1050" b="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sz="3200" b="0" u="sng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Algorithm:</a:t>
                </a:r>
                <a:endParaRPr lang="en-CA" sz="3200" u="sng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sz="32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1. If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CA" sz="3200" dirty="0" smtClean="0">
                        <a:solidFill>
                          <a:schemeClr val="tx1"/>
                        </a:solidFill>
                      </a:rPr>
                      <m:t>Im</m:t>
                    </m:r>
                    <m:d>
                      <m:d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CA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CA" sz="3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CA" sz="3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en-CA" sz="3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bSup>
                      </m:e>
                    </m:d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∩</m:t>
                    </m:r>
                    <m:sSup>
                      <m:sSupPr>
                        <m:ctrlP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d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CA" sz="32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, output </a:t>
                </a:r>
                <a:r>
                  <a:rPr lang="en-CA" sz="3200" b="0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YES</a:t>
                </a:r>
              </a:p>
              <a:p>
                <a:pPr marL="0" indent="0">
                  <a:buNone/>
                </a:pPr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2. Otherwise, output </a:t>
                </a:r>
                <a:r>
                  <a:rPr lang="en-CA" sz="3200" dirty="0">
                    <a:solidFill>
                      <a:schemeClr val="accent4">
                        <a:lumMod val="75000"/>
                      </a:schemeClr>
                    </a:solidFill>
                    <a:ea typeface="Cambria Math" panose="02040503050406030204" pitchFamily="18" charset="0"/>
                  </a:rPr>
                  <a:t>I DON’T KNOW</a:t>
                </a:r>
                <a:endParaRPr lang="en-CA" sz="3200" b="0" u="sng" dirty="0">
                  <a:solidFill>
                    <a:schemeClr val="accent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sz="1050" b="0" u="sng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sz="3200" b="0" u="sng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Idea:</a:t>
                </a:r>
                <a:r>
                  <a:rPr lang="en-CA" sz="32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To </a:t>
                </a:r>
                <a:r>
                  <a:rPr lang="en-CA" sz="3200" b="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find</a:t>
                </a:r>
                <a:r>
                  <a:rPr lang="en-CA" sz="32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vectors in </a:t>
                </a:r>
                <a14:m>
                  <m:oMath xmlns:m="http://schemas.openxmlformats.org/officeDocument/2006/math">
                    <m:r>
                      <a:rPr lang="en-CA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CA" sz="32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, </a:t>
                </a:r>
                <a:r>
                  <a:rPr lang="en-CA" sz="3200" b="0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look at</a:t>
                </a:r>
                <a:r>
                  <a:rPr lang="en-CA" sz="32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the vectors in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CA" sz="3200" dirty="0" smtClean="0">
                        <a:solidFill>
                          <a:schemeClr val="tx1"/>
                        </a:solidFill>
                      </a:rPr>
                      <m:t>Im</m:t>
                    </m:r>
                    <m:d>
                      <m:d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CA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CA" sz="3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CA" sz="3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en-CA" sz="3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bSup>
                      </m:e>
                    </m:d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∩</m:t>
                    </m:r>
                    <m:sSup>
                      <m:sSupPr>
                        <m:ctrlP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d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CA" sz="32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p>
                      <m:e>
                        <m:sSub>
                          <m:sSubPr>
                            <m:ctrlPr>
                              <a:rPr lang="en-CA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CA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CA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CA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CA" sz="32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, then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CA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⊗</m:t>
                          </m:r>
                          <m:r>
                            <a:rPr lang="en-CA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  <m:r>
                        <a:rPr lang="en-CA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CA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CA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CA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CA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CA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CA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sub>
                        <m:sup/>
                        <m:e>
                          <m:sSub>
                            <m:sSubPr>
                              <m:ctrlPr>
                                <a:rPr lang="en-CA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CA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CA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  <m:r>
                            <a:rPr lang="en-CA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lang="en-CA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CA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CA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en-CA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CA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CA" sz="32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32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  <m:sub>
                                      <m:r>
                                        <a:rPr lang="en-CA" sz="32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CA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⊗…⊗</m:t>
                              </m:r>
                              <m:sSub>
                                <m:sSubPr>
                                  <m:ctrlPr>
                                    <a:rPr lang="en-CA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3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CA" sz="32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32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  <m:sub>
                                      <m:r>
                                        <a:rPr lang="en-CA" sz="32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d>
                          <m:r>
                            <a:rPr lang="en-CA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</m:e>
                      </m:nary>
                      <m:r>
                        <m:rPr>
                          <m:nor/>
                        </m:rPr>
                        <a:rPr lang="en-CA" sz="3200" dirty="0">
                          <a:solidFill>
                            <a:schemeClr val="tx1"/>
                          </a:solidFill>
                        </a:rPr>
                        <m:t>Im</m:t>
                      </m:r>
                      <m:d>
                        <m:dPr>
                          <m:ctrlPr>
                            <a:rPr lang="en-CA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CA" sz="3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CA" sz="3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CA" sz="3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  <m:sup>
                              <m:r>
                                <a:rPr lang="en-CA" sz="3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p>
                          </m:sSubSup>
                        </m:e>
                      </m:d>
                      <m:r>
                        <a:rPr lang="en-CA" sz="3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∩</m:t>
                      </m:r>
                      <m:sSup>
                        <m:sSupPr>
                          <m:ctrlPr>
                            <a:rPr lang="en-CA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CA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  <m:d>
                        <m:dPr>
                          <m:ctrlPr>
                            <a:rPr lang="en-CA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</m:d>
                    </m:oMath>
                  </m:oMathPara>
                </a14:m>
                <a:endParaRPr lang="en-CA" sz="32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692317-791E-E7C7-750F-DF170DFFA5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8676" y="442522"/>
                <a:ext cx="11927565" cy="6208444"/>
              </a:xfrm>
              <a:blipFill>
                <a:blip r:embed="rId3"/>
                <a:stretch>
                  <a:fillRect l="-1275" t="-2249" b="-21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9F03F75-97ED-74F7-7F7E-E4E570623B05}"/>
              </a:ext>
            </a:extLst>
          </p:cNvPr>
          <p:cNvCxnSpPr>
            <a:cxnSpLocks/>
          </p:cNvCxnSpPr>
          <p:nvPr/>
        </p:nvCxnSpPr>
        <p:spPr>
          <a:xfrm flipH="1">
            <a:off x="3552497" y="1222972"/>
            <a:ext cx="820163" cy="682027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321B71-71C3-9494-A966-930565A3E324}"/>
                  </a:ext>
                </a:extLst>
              </p:cNvPr>
              <p:cNvSpPr txBox="1"/>
              <p:nvPr/>
            </p:nvSpPr>
            <p:spPr>
              <a:xfrm>
                <a:off x="2980628" y="832861"/>
                <a:ext cx="9220625" cy="10432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28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d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∩</m:t>
                    </m:r>
                    <m:sSup>
                      <m:sSupPr>
                        <m:ctrlP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</m:oMath>
                </a14:m>
                <a:endParaRPr lang="en-CA" sz="2800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r>
                  <a:rPr lang="en-CA" sz="2800" b="0" dirty="0">
                    <a:solidFill>
                      <a:srgbClr val="FF0000"/>
                    </a:solidFill>
                  </a:rPr>
                  <a:t>             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CA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span</m:t>
                    </m:r>
                    <m:r>
                      <m:rPr>
                        <m:lit/>
                      </m:rP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{</m:t>
                    </m:r>
                    <m:sSubSup>
                      <m:sSubSupPr>
                        <m:ctrlP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∨</m:t>
                        </m:r>
                      </m:sup>
                    </m:sSubSup>
                    <m:d>
                      <m:dPr>
                        <m:ctrlP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CA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en-CA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⊗…⊗</m:t>
                        </m:r>
                        <m:sSub>
                          <m:sSubPr>
                            <m:ctrlPr>
                              <a:rPr lang="en-CA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CA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en-CA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</m:sub>
                        </m:sSub>
                      </m:e>
                    </m:d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:1≤</m:t>
                    </m:r>
                    <m:sSub>
                      <m:sSubPr>
                        <m:ctrlP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≤…≤</m:t>
                    </m:r>
                    <m:sSub>
                      <m:sSubPr>
                        <m:ctrlP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m:rPr>
                        <m:lit/>
                      </m:rP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321B71-71C3-9494-A966-930565A3E3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0628" y="832861"/>
                <a:ext cx="9220625" cy="1043234"/>
              </a:xfrm>
              <a:prstGeom prst="rect">
                <a:avLst/>
              </a:prstGeom>
              <a:blipFill>
                <a:blip r:embed="rId4"/>
                <a:stretch>
                  <a:fillRect b="-6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EA517F5-5A80-9B06-770A-230AEB70087A}"/>
                  </a:ext>
                </a:extLst>
              </p:cNvPr>
              <p:cNvSpPr txBox="1"/>
              <p:nvPr/>
            </p:nvSpPr>
            <p:spPr>
              <a:xfrm>
                <a:off x="1776249" y="5464291"/>
                <a:ext cx="10888717" cy="541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</a:rPr>
                  <a:t>The tensor of coefficients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CA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CA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ℂ</m:t>
                            </m:r>
                          </m:e>
                          <m:sup>
                            <m:r>
                              <a:rPr lang="en-CA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  <m:r>
                          <a:rPr lang="en-CA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is a (symmetric) product tensor!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EA517F5-5A80-9B06-770A-230AEB700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6249" y="5464291"/>
                <a:ext cx="10888717" cy="541110"/>
              </a:xfrm>
              <a:prstGeom prst="rect">
                <a:avLst/>
              </a:prstGeom>
              <a:blipFill>
                <a:blip r:embed="rId5"/>
                <a:stretch>
                  <a:fillRect l="-1164" t="-6977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2A3A7D0-BA8B-342E-AB09-44A5E8932A15}"/>
              </a:ext>
            </a:extLst>
          </p:cNvPr>
          <p:cNvCxnSpPr>
            <a:cxnSpLocks/>
          </p:cNvCxnSpPr>
          <p:nvPr/>
        </p:nvCxnSpPr>
        <p:spPr>
          <a:xfrm flipH="1" flipV="1">
            <a:off x="4481405" y="5157194"/>
            <a:ext cx="185187" cy="307097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F97B41-D806-3E4B-4221-E9FA4DED1C20}"/>
                  </a:ext>
                </a:extLst>
              </p:cNvPr>
              <p:cNvSpPr txBox="1"/>
              <p:nvPr/>
            </p:nvSpPr>
            <p:spPr>
              <a:xfrm>
                <a:off x="178676" y="6057823"/>
                <a:ext cx="12307614" cy="575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2800" u="sng" dirty="0">
                    <a:solidFill>
                      <a:schemeClr val="accent6"/>
                    </a:solidFill>
                  </a:rPr>
                  <a:t>Take-home:</a:t>
                </a:r>
                <a:r>
                  <a:rPr lang="en-CA" sz="2800" dirty="0">
                    <a:solidFill>
                      <a:schemeClr val="accent6"/>
                    </a:solidFill>
                  </a:rPr>
                  <a:t> vectors in   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28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CA" sz="28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CA" sz="28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 ↔  </m:t>
                    </m:r>
                  </m:oMath>
                </a14:m>
                <a:r>
                  <a:rPr lang="en-CA" sz="2800" dirty="0">
                    <a:solidFill>
                      <a:schemeClr val="accent6"/>
                    </a:solidFill>
                  </a:rPr>
                  <a:t>symmetric product tensors that solve (1) </a:t>
                </a:r>
                <a:endParaRPr lang="en-US" sz="28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F97B41-D806-3E4B-4221-E9FA4DED1C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676" y="6057823"/>
                <a:ext cx="12307614" cy="575799"/>
              </a:xfrm>
              <a:prstGeom prst="rect">
                <a:avLst/>
              </a:prstGeom>
              <a:blipFill>
                <a:blip r:embed="rId6"/>
                <a:stretch>
                  <a:fillRect l="-1030" t="-4348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18A76A2-EB02-4116-D93F-FDA8CFE75BCB}"/>
              </a:ext>
            </a:extLst>
          </p:cNvPr>
          <p:cNvSpPr txBox="1"/>
          <p:nvPr/>
        </p:nvSpPr>
        <p:spPr>
          <a:xfrm>
            <a:off x="11476460" y="4576292"/>
            <a:ext cx="819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>
                <a:solidFill>
                  <a:schemeClr val="accent1"/>
                </a:solidFill>
              </a:rPr>
              <a:t>(1)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53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53EE5B3-7C8A-2636-49CE-52C74004B3A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Algorithm to find elements of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53EE5B3-7C8A-2636-49CE-52C74004B3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850D09-7993-16A7-959E-9146602434F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0207" y="1825625"/>
                <a:ext cx="12055365" cy="4351338"/>
              </a:xfrm>
            </p:spPr>
            <p:txBody>
              <a:bodyPr/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rgbClr val="FF0000"/>
                    </a:solidFill>
                  </a:rPr>
                  <a:t>Compute</a:t>
                </a:r>
                <a:r>
                  <a:rPr lang="en-US" dirty="0"/>
                  <a:t> a basis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CA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}⊆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ℂ</m:t>
                            </m:r>
                          </m:e>
                          <m:sup>
                            <m: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CA" i="1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dirty="0"/>
                  <a:t> for the set of tensors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CA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CA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𝑆</m:t>
                                </m:r>
                              </m:e>
                              <m:sup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sup>
                            </m:sSup>
                            <m:r>
                              <a:rPr lang="en-C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ℂ</m:t>
                            </m:r>
                          </m:e>
                          <m:sup>
                            <m: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/>
                    </m:sSup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s.t.</a:t>
                </a: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sub>
                        <m:sup/>
                        <m:e>
                          <m:sSub>
                            <m:sSubPr>
                              <m:ctrlP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CA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  <m:sub>
                                      <m:r>
                                        <a:rPr lang="en-CA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⊗…⊗</m:t>
                              </m:r>
                              <m:sSub>
                                <m:sSubPr>
                                  <m:ctrlP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CA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  <m:sub>
                                      <m:r>
                                        <a:rPr lang="en-CA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d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</m:e>
                      </m:nary>
                      <m:r>
                        <m:rPr>
                          <m:nor/>
                        </m:rPr>
                        <a:rPr lang="en-CA" sz="2800" dirty="0">
                          <a:solidFill>
                            <a:schemeClr val="tx1"/>
                          </a:solidFill>
                        </a:rPr>
                        <m:t>Im</m:t>
                      </m:r>
                      <m:d>
                        <m:dPr>
                          <m:ctrlPr>
                            <a:rPr lang="en-CA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CA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CA" sz="28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CA" sz="28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  <m:sup>
                              <m:r>
                                <a:rPr lang="en-CA" sz="28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p>
                          </m:sSubSup>
                        </m:e>
                      </m:d>
                      <m:r>
                        <a:rPr lang="en-CA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∩</m:t>
                      </m:r>
                      <m:sSup>
                        <m:sSupPr>
                          <m:ctrlPr>
                            <a:rPr lang="en-CA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CA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  <m:d>
                        <m:dPr>
                          <m:ctrlPr>
                            <a:rPr lang="en-CA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FF0000"/>
                    </a:solidFill>
                  </a:rPr>
                  <a:t>2.   Find</a:t>
                </a:r>
                <a:r>
                  <a:rPr lang="en-US" dirty="0"/>
                  <a:t> the </a:t>
                </a:r>
                <a:r>
                  <a:rPr lang="en-US" dirty="0">
                    <a:solidFill>
                      <a:schemeClr val="accent6"/>
                    </a:solidFill>
                  </a:rPr>
                  <a:t>symmetric product tensors </a:t>
                </a:r>
                <a:r>
                  <a:rPr lang="en-US" dirty="0"/>
                  <a:t>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m:rPr>
                        <m:sty m:val="p"/>
                      </m:rPr>
                      <a:rPr lang="en-CA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pan</m:t>
                    </m:r>
                    <m:r>
                      <m:rPr>
                        <m:lit/>
                      </m:rP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}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ℂ</m:t>
                            </m:r>
                          </m:e>
                          <m:sup>
                            <m: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CA" i="1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850D09-7993-16A7-959E-9146602434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0207" y="1825625"/>
                <a:ext cx="12055365" cy="4351338"/>
              </a:xfrm>
              <a:blipFill>
                <a:blip r:embed="rId3"/>
                <a:stretch>
                  <a:fillRect l="-1053" t="-14826" r="-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B7F978B-0FAB-7B23-BE1B-131085E77F04}"/>
              </a:ext>
            </a:extLst>
          </p:cNvPr>
          <p:cNvCxnSpPr>
            <a:cxnSpLocks/>
          </p:cNvCxnSpPr>
          <p:nvPr/>
        </p:nvCxnSpPr>
        <p:spPr>
          <a:xfrm flipV="1">
            <a:off x="7553084" y="4360218"/>
            <a:ext cx="0" cy="400968"/>
          </a:xfrm>
          <a:prstGeom prst="straightConnector1">
            <a:avLst/>
          </a:prstGeom>
          <a:ln w="4762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C413AD1-4801-7CF2-E282-D4713A4748BE}"/>
                  </a:ext>
                </a:extLst>
              </p:cNvPr>
              <p:cNvSpPr txBox="1"/>
              <p:nvPr/>
            </p:nvSpPr>
            <p:spPr>
              <a:xfrm>
                <a:off x="7147035" y="4761186"/>
                <a:ext cx="17131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New </a:t>
                </a:r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!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C413AD1-4801-7CF2-E282-D4713A4748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7035" y="4761186"/>
                <a:ext cx="1713186" cy="369332"/>
              </a:xfrm>
              <a:prstGeom prst="rect">
                <a:avLst/>
              </a:prstGeom>
              <a:blipFill>
                <a:blip r:embed="rId4"/>
                <a:stretch>
                  <a:fillRect l="-2941"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BA550D4-C29D-0275-2B78-0E57D83F88E1}"/>
              </a:ext>
            </a:extLst>
          </p:cNvPr>
          <p:cNvCxnSpPr>
            <a:cxnSpLocks/>
          </p:cNvCxnSpPr>
          <p:nvPr/>
        </p:nvCxnSpPr>
        <p:spPr>
          <a:xfrm flipV="1">
            <a:off x="3900739" y="4360218"/>
            <a:ext cx="0" cy="400968"/>
          </a:xfrm>
          <a:prstGeom prst="straightConnector1">
            <a:avLst/>
          </a:prstGeom>
          <a:ln w="4762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2960A72-5338-F743-6371-5735667BBCAE}"/>
                  </a:ext>
                </a:extLst>
              </p:cNvPr>
              <p:cNvSpPr txBox="1"/>
              <p:nvPr/>
            </p:nvSpPr>
            <p:spPr>
              <a:xfrm>
                <a:off x="3494690" y="4761186"/>
                <a:ext cx="17131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dirty="0">
                    <a:solidFill>
                      <a:schemeClr val="accent6"/>
                    </a:solidFill>
                  </a:rPr>
                  <a:t>New </a:t>
                </a:r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!</m:t>
                    </m:r>
                  </m:oMath>
                </a14:m>
                <a:endParaRPr lang="en-US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2960A72-5338-F743-6371-5735667BBC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4690" y="4761186"/>
                <a:ext cx="1713186" cy="369332"/>
              </a:xfrm>
              <a:prstGeom prst="rect">
                <a:avLst/>
              </a:prstGeom>
              <a:blipFill>
                <a:blip r:embed="rId5"/>
                <a:stretch>
                  <a:fillRect l="-2963"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762927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53EE5B3-7C8A-2636-49CE-52C74004B3A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Algorithm to find elements of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53EE5B3-7C8A-2636-49CE-52C74004B3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850D09-7993-16A7-959E-9146602434F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6635" y="1541845"/>
                <a:ext cx="12055365" cy="5173747"/>
              </a:xfrm>
            </p:spPr>
            <p:txBody>
              <a:bodyPr/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rgbClr val="FF0000"/>
                    </a:solidFill>
                  </a:rPr>
                  <a:t>Compute</a:t>
                </a:r>
                <a:r>
                  <a:rPr lang="en-US" dirty="0"/>
                  <a:t> a basis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CA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}⊆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ℂ</m:t>
                            </m:r>
                          </m:e>
                          <m:sup>
                            <m: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CA" i="1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dirty="0"/>
                  <a:t> for the set of tensors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sup>
                        </m:sSup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p>
                    </m:sSup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s.t.</a:t>
                </a: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sub>
                        <m:sup/>
                        <m:e>
                          <m:sSub>
                            <m:sSubPr>
                              <m:ctrlP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CA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  <m:sub>
                                      <m:r>
                                        <a:rPr lang="en-CA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⊗…⊗</m:t>
                              </m:r>
                              <m:sSub>
                                <m:sSubPr>
                                  <m:ctrlP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CA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  <m:sub>
                                      <m:r>
                                        <a:rPr lang="en-CA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d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</m:e>
                      </m:nary>
                      <m:r>
                        <m:rPr>
                          <m:nor/>
                        </m:rPr>
                        <a:rPr lang="en-CA" sz="2800" dirty="0">
                          <a:solidFill>
                            <a:schemeClr val="tx1"/>
                          </a:solidFill>
                        </a:rPr>
                        <m:t>Im</m:t>
                      </m:r>
                      <m:d>
                        <m:dPr>
                          <m:ctrlPr>
                            <a:rPr lang="en-CA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CA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CA" sz="28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CA" sz="28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  <m:sup>
                              <m:r>
                                <a:rPr lang="en-CA" sz="28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p>
                          </m:sSubSup>
                        </m:e>
                      </m:d>
                      <m:r>
                        <a:rPr lang="en-CA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∩</m:t>
                      </m:r>
                      <m:sSup>
                        <m:sSupPr>
                          <m:ctrlPr>
                            <a:rPr lang="en-CA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CA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  <m:d>
                        <m:dPr>
                          <m:ctrlPr>
                            <a:rPr lang="en-CA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FF0000"/>
                    </a:solidFill>
                  </a:rPr>
                  <a:t>2.   Find</a:t>
                </a:r>
                <a:r>
                  <a:rPr lang="en-US" dirty="0"/>
                  <a:t> the </a:t>
                </a:r>
                <a:r>
                  <a:rPr lang="en-US" dirty="0">
                    <a:solidFill>
                      <a:schemeClr val="accent6"/>
                    </a:solidFill>
                  </a:rPr>
                  <a:t>symmetric product tensors </a:t>
                </a:r>
                <a:r>
                  <a:rPr lang="en-US" dirty="0"/>
                  <a:t>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m:rPr>
                        <m:sty m:val="p"/>
                      </m:rPr>
                      <a:rPr lang="en-CA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pan</m:t>
                    </m:r>
                    <m:r>
                      <m:rPr>
                        <m:lit/>
                      </m:rP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}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ℂ</m:t>
                            </m:r>
                          </m:e>
                          <m:sup>
                            <m: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CA" i="1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1. Run Jennrich’s algorithm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m:rPr>
                        <m:sty m:val="p"/>
                      </m:rPr>
                      <a:rPr lang="en-CA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pan</m:t>
                    </m:r>
                    <m:r>
                      <m:rPr>
                        <m:lit/>
                      </m:rP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}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ℂ</m:t>
                            </m:r>
                          </m:e>
                          <m:sup>
                            <m: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⊗((</m:t>
                        </m:r>
                        <m:sSup>
                          <m:sSupPr>
                            <m:ctrlP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ℂ</m:t>
                            </m:r>
                          </m:e>
                          <m:sup>
                            <m: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CA" i="1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2. If </a:t>
                </a:r>
                <a:r>
                  <a:rPr lang="en-US" dirty="0" err="1"/>
                  <a:t>Jennrich</a:t>
                </a:r>
                <a:r>
                  <a:rPr lang="en-US" dirty="0"/>
                  <a:t> outputs a basis of the form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lit/>
                              </m:rPr>
                              <a:rPr lang="en-CA" b="0" i="1" smtClean="0">
                                <a:latin typeface="Cambria Math" panose="02040503050406030204" pitchFamily="18" charset="0"/>
                              </a:rPr>
                              <m:t>{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p>
                            <m:d>
                              <m:dPr>
                                <m:ctrlPr>
                                  <a:rPr lang="en-CA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  <m:r>
                          <a:rPr lang="en-CA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</a:rPr>
                      <m:t>,…,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p>
                            <m:d>
                              <m:dPr>
                                <m:ctrlPr>
                                  <a:rPr lang="en-CA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</m:sup>
                        </m:sSup>
                        <m:r>
                          <a:rPr lang="en-CA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CA" i="1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m:rPr>
                        <m:lit/>
                      </m:rPr>
                      <a:rPr lang="en-CA" b="0" i="1" smtClean="0">
                        <a:latin typeface="Cambria Math" panose="02040503050406030204" pitchFamily="18" charset="0"/>
                      </a:rPr>
                      <m:t>}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then let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CA" i="1">
                        <a:latin typeface="Cambria Math" panose="02040503050406030204" pitchFamily="18" charset="0"/>
                      </a:rPr>
                      <m:t>≔</m:t>
                    </m:r>
                    <m:nary>
                      <m:naryPr>
                        <m:chr m:val="∑"/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CA" i="1">
                            <a:latin typeface="Cambria Math" panose="02040503050406030204" pitchFamily="18" charset="0"/>
                          </a:rPr>
                          <m:t>𝑅</m:t>
                        </m:r>
                      </m:sup>
                      <m:e>
                        <m:sSubSup>
                          <m:sSubSup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d>
                              <m:dPr>
                                <m:ctrlPr>
                                  <a:rPr lang="en-CA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</m:d>
                          </m:sup>
                        </m:sSubSup>
                        <m:sSub>
                          <m:sSub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CA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∩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nary>
                  </m:oMath>
                </a14:m>
                <a:r>
                  <a:rPr lang="en-US" dirty="0"/>
                  <a:t> , and output </a:t>
                </a:r>
                <a:r>
                  <a:rPr lang="en-US" dirty="0">
                    <a:solidFill>
                      <a:schemeClr val="accent6"/>
                    </a:solidFill>
                  </a:rPr>
                  <a:t>the only elements of </a:t>
                </a:r>
                <a14:m>
                  <m:oMath xmlns:m="http://schemas.openxmlformats.org/officeDocument/2006/math">
                    <m:r>
                      <a:rPr lang="en-CA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>
                    <a:solidFill>
                      <a:schemeClr val="accent6"/>
                    </a:solidFill>
                  </a:rPr>
                  <a:t> are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CA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CA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m:rPr>
                        <m:lit/>
                      </m:rPr>
                      <a:rPr lang="en-CA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>
                    <a:solidFill>
                      <a:schemeClr val="accent6"/>
                    </a:solidFill>
                  </a:rPr>
                  <a:t> (up to scale).</a:t>
                </a:r>
              </a:p>
              <a:p>
                <a:pPr marL="0" indent="0">
                  <a:buNone/>
                </a:pPr>
                <a:r>
                  <a:rPr lang="en-US" dirty="0"/>
                  <a:t>3. Otherwise, output </a:t>
                </a:r>
                <a:r>
                  <a:rPr lang="en-US" dirty="0">
                    <a:solidFill>
                      <a:schemeClr val="accent2"/>
                    </a:solidFill>
                  </a:rPr>
                  <a:t>FAIL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850D09-7993-16A7-959E-9146602434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6635" y="1541845"/>
                <a:ext cx="12055365" cy="5173747"/>
              </a:xfrm>
              <a:blipFill>
                <a:blip r:embed="rId4"/>
                <a:stretch>
                  <a:fillRect l="-1052" t="-12990" r="-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21">
            <a:extLst>
              <a:ext uri="{FF2B5EF4-FFF2-40B4-BE49-F238E27FC236}">
                <a16:creationId xmlns:a16="http://schemas.microsoft.com/office/drawing/2014/main" id="{E1136AE6-F629-75D4-4BDE-C2DE9C49C39C}"/>
              </a:ext>
            </a:extLst>
          </p:cNvPr>
          <p:cNvCxnSpPr>
            <a:cxnSpLocks/>
          </p:cNvCxnSpPr>
          <p:nvPr/>
        </p:nvCxnSpPr>
        <p:spPr>
          <a:xfrm rot="10800000" flipV="1">
            <a:off x="189187" y="3856767"/>
            <a:ext cx="12700" cy="457229"/>
          </a:xfrm>
          <a:prstGeom prst="curvedConnector3">
            <a:avLst>
              <a:gd name="adj1" fmla="val 1468961"/>
            </a:avLst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352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0387D33-73BE-3015-05F5-0CB99E1118C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Idea: Proving that this algorithm finds the elements of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for generic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0387D33-73BE-3015-05F5-0CB99E1118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413" t="-13333" b="-2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B854AF-5B18-7C93-DAF7-BF61A5D8A5E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87311" y="1690688"/>
                <a:ext cx="11617377" cy="5032375"/>
              </a:xfrm>
            </p:spPr>
            <p:txBody>
              <a:bodyPr/>
              <a:lstStyle/>
              <a:p>
                <a:r>
                  <a:rPr lang="en-US" dirty="0"/>
                  <a:t>Recall: The algorithm takes a basis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CA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m:rPr>
                        <m:lit/>
                      </m:rPr>
                      <a:rPr lang="en-CA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for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/>
                  <a:t> as </a:t>
                </a:r>
                <a:r>
                  <a:rPr lang="en-US" dirty="0">
                    <a:solidFill>
                      <a:schemeClr val="accent6"/>
                    </a:solidFill>
                  </a:rPr>
                  <a:t>input</a:t>
                </a:r>
                <a:r>
                  <a:rPr lang="en-US" dirty="0"/>
                  <a:t>, and either </a:t>
                </a:r>
                <a:r>
                  <a:rPr lang="en-US" dirty="0">
                    <a:solidFill>
                      <a:schemeClr val="accent1"/>
                    </a:solidFill>
                  </a:rPr>
                  <a:t>outputs a basis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m:rPr>
                        <m:lit/>
                      </m:rP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}</m:t>
                    </m:r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for </a:t>
                </a:r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dirty="0"/>
                  <a:t>, or outputs FAIL.</a:t>
                </a:r>
              </a:p>
              <a:p>
                <a:r>
                  <a:rPr lang="en-US" dirty="0">
                    <a:solidFill>
                      <a:schemeClr val="accent4"/>
                    </a:solidFill>
                  </a:rPr>
                  <a:t>Our generic guarantee </a:t>
                </a:r>
                <a:r>
                  <a:rPr lang="en-US" dirty="0"/>
                  <a:t>says that if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CA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m:rPr>
                        <m:lit/>
                      </m:rPr>
                      <a:rPr lang="en-CA" b="0" i="1" smtClean="0">
                        <a:latin typeface="Cambria Math" panose="02040503050406030204" pitchFamily="18" charset="0"/>
                      </a:rPr>
                      <m:t>}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are chosen </a:t>
                </a:r>
                <a:r>
                  <a:rPr lang="en-US" dirty="0">
                    <a:solidFill>
                      <a:srgbClr val="FF0000"/>
                    </a:solidFill>
                  </a:rPr>
                  <a:t>generically</a:t>
                </a:r>
                <a:r>
                  <a:rPr lang="en-US" dirty="0"/>
                  <a:t>, then our algorithm </a:t>
                </a:r>
                <a:r>
                  <a:rPr lang="en-US" dirty="0">
                    <a:solidFill>
                      <a:schemeClr val="accent6"/>
                    </a:solidFill>
                  </a:rPr>
                  <a:t>recovers</a:t>
                </a:r>
                <a:r>
                  <a:rPr lang="en-US" dirty="0"/>
                  <a:t> these elements from any basis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CA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m:rPr>
                        <m:lit/>
                      </m:rPr>
                      <a:rPr lang="en-CA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of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≔</m:t>
                    </m:r>
                    <m:r>
                      <m:rPr>
                        <m:sty m:val="p"/>
                      </m:rPr>
                      <a:rPr lang="en-CA" b="0" i="0" smtClean="0">
                        <a:latin typeface="Cambria Math" panose="02040503050406030204" pitchFamily="18" charset="0"/>
                      </a:rPr>
                      <m:t>span</m:t>
                    </m:r>
                    <m:r>
                      <m:rPr>
                        <m:lit/>
                      </m:rPr>
                      <a:rPr lang="en-CA" i="1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i="1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m:rPr>
                        <m:lit/>
                      </m:rPr>
                      <a:rPr lang="en-CA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… It turns out that proving this is equivalent to proving that for generic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CA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m:rPr>
                        <m:lit/>
                      </m:rPr>
                      <a:rPr lang="en-CA" b="0" i="1" smtClean="0">
                        <a:latin typeface="Cambria Math" panose="02040503050406030204" pitchFamily="18" charset="0"/>
                      </a:rPr>
                      <m:t>}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, the intersection of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CA" dirty="0"/>
                      <m:t>Im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CA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en-CA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dirty="0"/>
                  <a:t> with</a:t>
                </a:r>
              </a:p>
              <a:p>
                <a:pPr marL="0" indent="0">
                  <a:buNone/>
                </a:pPr>
                <a:r>
                  <a:rPr lang="en-CA" b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b="0" i="0" smtClean="0">
                        <a:latin typeface="Cambria Math" panose="02040503050406030204" pitchFamily="18" charset="0"/>
                      </a:rPr>
                      <m:t>span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{</m:t>
                    </m:r>
                    <m:sSubSup>
                      <m:sSub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∨</m:t>
                        </m:r>
                      </m:sup>
                    </m:sSubSup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⊗…⊗</m:t>
                        </m:r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</m:sub>
                        </m:sSub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1≤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≤…≤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CA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en-CA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CA" b="0" i="0" smtClean="0">
                        <a:latin typeface="Cambria Math" panose="02040503050406030204" pitchFamily="18" charset="0"/>
                      </a:rPr>
                      <m:t>not</m:t>
                    </m:r>
                    <m:r>
                      <a:rPr lang="en-CA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CA" b="0" i="0" smtClean="0">
                        <a:latin typeface="Cambria Math" panose="02040503050406030204" pitchFamily="18" charset="0"/>
                      </a:rPr>
                      <m:t>all</m:t>
                    </m:r>
                    <m:r>
                      <a:rPr lang="en-CA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CA" b="0" i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CA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CA" b="0" i="0" smtClean="0">
                        <a:latin typeface="Cambria Math" panose="02040503050406030204" pitchFamily="18" charset="0"/>
                      </a:rPr>
                      <m:t>are</m:t>
                    </m:r>
                    <m:r>
                      <a:rPr lang="en-CA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CA" b="0" i="0" smtClean="0">
                        <a:latin typeface="Cambria Math" panose="02040503050406030204" pitchFamily="18" charset="0"/>
                      </a:rPr>
                      <m:t>equal</m:t>
                    </m:r>
                    <m:r>
                      <m:rPr>
                        <m:lit/>
                      </m:rPr>
                      <a:rPr lang="en-CA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is zero.</a:t>
                </a:r>
              </a:p>
              <a:p>
                <a:r>
                  <a:rPr lang="en-US" dirty="0">
                    <a:solidFill>
                      <a:schemeClr val="accent6"/>
                    </a:solidFill>
                  </a:rPr>
                  <a:t>Compare</a:t>
                </a:r>
                <a:r>
                  <a:rPr lang="en-US" dirty="0"/>
                  <a:t> with the genericity theorem in the </a:t>
                </a:r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algorithm</a:t>
                </a:r>
                <a:r>
                  <a:rPr lang="en-US" dirty="0"/>
                  <a:t>: Reduces to proving that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CA" dirty="0"/>
                      <m:t>Im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CA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en-CA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bSup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∩</m:t>
                    </m:r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for generic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CA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m:rPr>
                        <m:lit/>
                      </m:rPr>
                      <a:rPr lang="en-CA" b="0" i="1" smtClean="0">
                        <a:latin typeface="Cambria Math" panose="02040503050406030204" pitchFamily="18" charset="0"/>
                      </a:rPr>
                      <m:t>}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B854AF-5B18-7C93-DAF7-BF61A5D8A5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87311" y="1690688"/>
                <a:ext cx="11617377" cy="5032375"/>
              </a:xfrm>
              <a:blipFill>
                <a:blip r:embed="rId3"/>
                <a:stretch>
                  <a:fillRect l="-1092" t="-2010" r="-983" b="-4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126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2DAA0-DBF6-84D1-5FDF-52491DD5C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288" y="126285"/>
            <a:ext cx="10515600" cy="1325563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CB7F1D-24C7-02ED-2BC8-0DBAD1CEB0A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4640" y="1253331"/>
                <a:ext cx="10515600" cy="4351338"/>
              </a:xfrm>
            </p:spPr>
            <p:txBody>
              <a:bodyPr>
                <a:noAutofit/>
              </a:bodyPr>
              <a:lstStyle/>
              <a:p>
                <a:r>
                  <a:rPr lang="en-US" sz="2400" u="sng" dirty="0"/>
                  <a:t>Take home message 1:</a:t>
                </a:r>
                <a:r>
                  <a:rPr lang="en-US" sz="2400" dirty="0"/>
                  <a:t> For an arbitrary variety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sz="2400" dirty="0"/>
                  <a:t>, we can </a:t>
                </a:r>
                <a:r>
                  <a:rPr lang="en-US" sz="2400" dirty="0">
                    <a:solidFill>
                      <a:srgbClr val="FF0000"/>
                    </a:solidFill>
                  </a:rPr>
                  <a:t>efficiently certify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24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sz="2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dirty="0"/>
                  <a:t> for a generic subspace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2400" i="1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sz="2400" dirty="0"/>
                  <a:t> of dimension not too large. (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First level of </a:t>
                </a:r>
                <a:r>
                  <a:rPr lang="en-US" sz="2400" dirty="0" err="1">
                    <a:solidFill>
                      <a:schemeClr val="accent1"/>
                    </a:solidFill>
                  </a:rPr>
                  <a:t>Nullstellensatz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 certificate</a:t>
                </a:r>
                <a:r>
                  <a:rPr lang="en-US" sz="2400" dirty="0"/>
                  <a:t>)</a:t>
                </a:r>
              </a:p>
              <a:p>
                <a:endParaRPr lang="en-US" sz="1000" dirty="0"/>
              </a:p>
              <a:p>
                <a:r>
                  <a:rPr lang="en-US" sz="2400" u="sng" dirty="0"/>
                  <a:t>Take home message 2:</a:t>
                </a:r>
                <a:r>
                  <a:rPr lang="en-US" sz="2400" dirty="0"/>
                  <a:t> This inspires a hierarchy of eigenvalue computations to compute the </a:t>
                </a:r>
                <a:r>
                  <a:rPr lang="en-US" sz="2400" dirty="0" err="1"/>
                  <a:t>Hausdorff</a:t>
                </a:r>
                <a:r>
                  <a:rPr lang="en-US" sz="2400" dirty="0"/>
                  <a:t> </a:t>
                </a:r>
                <a:r>
                  <a:rPr lang="en-US" sz="2400" dirty="0">
                    <a:solidFill>
                      <a:srgbClr val="FF0000"/>
                    </a:solidFill>
                  </a:rPr>
                  <a:t>distance</a:t>
                </a:r>
                <a:r>
                  <a:rPr lang="en-US" sz="2400" dirty="0"/>
                  <a:t> between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400" dirty="0"/>
                  <a:t> (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Robust version of </a:t>
                </a:r>
                <a:r>
                  <a:rPr lang="en-US" sz="2400" dirty="0" err="1">
                    <a:solidFill>
                      <a:schemeClr val="accent1"/>
                    </a:solidFill>
                  </a:rPr>
                  <a:t>Nullstellensatz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 certificate</a:t>
                </a:r>
                <a:r>
                  <a:rPr lang="en-US" sz="2400" dirty="0"/>
                  <a:t>)</a:t>
                </a:r>
              </a:p>
              <a:p>
                <a:endParaRPr lang="en-US" sz="2400" dirty="0"/>
              </a:p>
              <a:p>
                <a:r>
                  <a:rPr lang="en-US" sz="2400" u="sng" dirty="0"/>
                  <a:t>Take home message 3</a:t>
                </a:r>
                <a:r>
                  <a:rPr lang="en-US" sz="2400" i="1" dirty="0"/>
                  <a:t>: </a:t>
                </a:r>
                <a:r>
                  <a:rPr lang="en-US" sz="2400" dirty="0"/>
                  <a:t>Also inspires an algorithm for </a:t>
                </a:r>
                <a:r>
                  <a:rPr lang="en-US" sz="2400" dirty="0">
                    <a:solidFill>
                      <a:srgbClr val="FF0000"/>
                    </a:solidFill>
                  </a:rPr>
                  <a:t>finding</a:t>
                </a:r>
                <a:r>
                  <a:rPr lang="en-US" sz="2400" dirty="0"/>
                  <a:t> elements of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400" dirty="0"/>
                  <a:t>, with similar genericity guarantees.</a:t>
                </a:r>
              </a:p>
              <a:p>
                <a:pPr marL="0" indent="0">
                  <a:buNone/>
                </a:pPr>
                <a:endParaRPr lang="en-US" sz="1050" dirty="0"/>
              </a:p>
              <a:p>
                <a:pPr marL="0" indent="0">
                  <a:buNone/>
                </a:pPr>
                <a:r>
                  <a:rPr lang="en-US" sz="2400" u="sng" dirty="0"/>
                  <a:t>Open problems:</a:t>
                </a:r>
              </a:p>
              <a:p>
                <a:r>
                  <a:rPr lang="en-US" sz="2400" dirty="0"/>
                  <a:t>Non-generic inputs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sz="2400" dirty="0"/>
                  <a:t>?</a:t>
                </a:r>
              </a:p>
              <a:p>
                <a:r>
                  <a:rPr lang="en-US" sz="2400" dirty="0"/>
                  <a:t> Remove irreducibility/degree assumptions on the algorithm to find elements of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400" dirty="0"/>
                  <a:t>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7CB7F1D-24C7-02ED-2BC8-0DBAD1CEB0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4640" y="1253331"/>
                <a:ext cx="10515600" cy="4351338"/>
              </a:xfrm>
              <a:blipFill>
                <a:blip r:embed="rId2"/>
                <a:stretch>
                  <a:fillRect l="-965" t="-1744" b="-33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>
            <a:extLst>
              <a:ext uri="{FF2B5EF4-FFF2-40B4-BE49-F238E27FC236}">
                <a16:creationId xmlns:a16="http://schemas.microsoft.com/office/drawing/2014/main" id="{D7F41973-4FEC-A64A-DAC4-F5B84AA9F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262" y="283748"/>
            <a:ext cx="1529098" cy="101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77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56523-8257-364E-94BE-F72AE86FB1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248" y="1593958"/>
            <a:ext cx="11687503" cy="934929"/>
          </a:xfrm>
        </p:spPr>
        <p:txBody>
          <a:bodyPr>
            <a:noAutofit/>
          </a:bodyPr>
          <a:lstStyle/>
          <a:p>
            <a:r>
              <a:rPr lang="en-US" sz="5400" dirty="0" err="1"/>
              <a:t>Nullstellensatz</a:t>
            </a:r>
            <a:r>
              <a:rPr lang="en-US" sz="5400" dirty="0"/>
              <a:t>-inspired algorithms for certifying entanglement of subspaces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D79C77-35F6-4045-9EEE-B07A51030B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5082" y="2928849"/>
            <a:ext cx="9144000" cy="2948354"/>
          </a:xfrm>
        </p:spPr>
        <p:txBody>
          <a:bodyPr/>
          <a:lstStyle/>
          <a:p>
            <a:r>
              <a:rPr lang="en-US" dirty="0"/>
              <a:t>Nathaniel Johnston</a:t>
            </a:r>
            <a:r>
              <a:rPr lang="en-US" baseline="30000" dirty="0"/>
              <a:t>1</a:t>
            </a:r>
            <a:r>
              <a:rPr lang="en-US" dirty="0"/>
              <a:t>     </a:t>
            </a:r>
            <a:r>
              <a:rPr lang="en-US" u="sng" dirty="0"/>
              <a:t>Benjamin Lovitz</a:t>
            </a:r>
            <a:r>
              <a:rPr lang="en-US" u="sng" baseline="30000" dirty="0"/>
              <a:t>2</a:t>
            </a:r>
            <a:r>
              <a:rPr lang="en-US" dirty="0"/>
              <a:t>      Aravindan Vijayaraghavan</a:t>
            </a:r>
            <a:r>
              <a:rPr lang="en-US" baseline="30000" dirty="0"/>
              <a:t>3</a:t>
            </a:r>
            <a:endParaRPr lang="en-US" dirty="0"/>
          </a:p>
          <a:p>
            <a:r>
              <a:rPr lang="en-US" sz="1800" dirty="0"/>
              <a:t>1. Mount Allison University and University of Guelph</a:t>
            </a:r>
          </a:p>
          <a:p>
            <a:r>
              <a:rPr lang="en-US" sz="1800" dirty="0"/>
              <a:t>2. NSF Postdoc, Northeastern University</a:t>
            </a:r>
          </a:p>
          <a:p>
            <a:r>
              <a:rPr lang="en-US" sz="1800" dirty="0"/>
              <a:t>3. Northwestern University</a:t>
            </a:r>
          </a:p>
          <a:p>
            <a:r>
              <a:rPr lang="en-US" sz="1800" dirty="0"/>
              <a:t>November 25, 2022</a:t>
            </a:r>
            <a:endParaRPr lang="en-CA" dirty="0"/>
          </a:p>
          <a:p>
            <a:endParaRPr lang="en-US" u="sng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5C1AE6-E28E-344D-B2EE-D7DD7FBB9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668" y="5061911"/>
            <a:ext cx="1595414" cy="159541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322921E-78DB-2E4B-B591-6C0A6E77D0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30353" y="5229226"/>
            <a:ext cx="3953306" cy="126078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C0ACCD8-17C2-9335-2E0A-87A80077B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645" y="3429000"/>
            <a:ext cx="2404588" cy="180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5B8CB13-FF68-FCA3-78FF-976E324BD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106" y="3429000"/>
            <a:ext cx="2073372" cy="207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2667213-397A-398F-30DE-E6751DF1CE01}"/>
              </a:ext>
            </a:extLst>
          </p:cNvPr>
          <p:cNvGraphicFramePr>
            <a:graphicFrameLocks noGrp="1"/>
          </p:cNvGraphicFramePr>
          <p:nvPr/>
        </p:nvGraphicFramePr>
        <p:xfrm>
          <a:off x="4972210" y="5020742"/>
          <a:ext cx="3242144" cy="792480"/>
        </p:xfrm>
        <a:graphic>
          <a:graphicData uri="http://schemas.openxmlformats.org/drawingml/2006/table">
            <a:tbl>
              <a:tblPr/>
              <a:tblGrid>
                <a:gridCol w="3242144">
                  <a:extLst>
                    <a:ext uri="{9D8B030D-6E8A-4147-A177-3AD203B41FA5}">
                      <a16:colId xmlns:a16="http://schemas.microsoft.com/office/drawing/2014/main" val="1830776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br>
                        <a:rPr lang="en-CA" b="0" u="none" strike="noStrike" dirty="0">
                          <a:effectLst/>
                          <a:hlinkClick r:id="rId8"/>
                        </a:rPr>
                      </a:br>
                      <a:r>
                        <a:rPr lang="en-CA" sz="2800" b="0" u="none" strike="noStrike" dirty="0">
                          <a:effectLst/>
                          <a:hlinkClick r:id="rId8"/>
                        </a:rPr>
                        <a:t>arXiv:2210.16389</a:t>
                      </a:r>
                      <a:endParaRPr lang="en-CA" dirty="0">
                        <a:effectLst/>
                      </a:endParaRPr>
                    </a:p>
                  </a:txBody>
                  <a:tcPr marR="6191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6711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2861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nut 5">
            <a:extLst>
              <a:ext uri="{FF2B5EF4-FFF2-40B4-BE49-F238E27FC236}">
                <a16:creationId xmlns:a16="http://schemas.microsoft.com/office/drawing/2014/main" id="{956BC4F3-034B-54A3-7B67-EFD71AE547F7}"/>
              </a:ext>
            </a:extLst>
          </p:cNvPr>
          <p:cNvSpPr/>
          <p:nvPr/>
        </p:nvSpPr>
        <p:spPr>
          <a:xfrm>
            <a:off x="857250" y="3078480"/>
            <a:ext cx="7047230" cy="2824480"/>
          </a:xfrm>
          <a:prstGeom prst="donu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02C1F85E-37D7-048E-1A36-473EF132EEB1}"/>
              </a:ext>
            </a:extLst>
          </p:cNvPr>
          <p:cNvSpPr/>
          <p:nvPr/>
        </p:nvSpPr>
        <p:spPr>
          <a:xfrm>
            <a:off x="6886094" y="77339"/>
            <a:ext cx="4556453" cy="3471041"/>
          </a:xfrm>
          <a:prstGeom prst="donut">
            <a:avLst>
              <a:gd name="adj" fmla="val 50000"/>
            </a:avLst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B9A13BA-C714-6367-FB81-248246587B52}"/>
                  </a:ext>
                </a:extLst>
              </p:cNvPr>
              <p:cNvSpPr txBox="1"/>
              <p:nvPr/>
            </p:nvSpPr>
            <p:spPr>
              <a:xfrm>
                <a:off x="3816985" y="4167554"/>
                <a:ext cx="11277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B9A13BA-C714-6367-FB81-248246587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6985" y="4167554"/>
                <a:ext cx="1127760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F4A4C9-3907-4272-4C10-B7BDDAEBE73D}"/>
                  </a:ext>
                </a:extLst>
              </p:cNvPr>
              <p:cNvSpPr txBox="1"/>
              <p:nvPr/>
            </p:nvSpPr>
            <p:spPr>
              <a:xfrm>
                <a:off x="8600440" y="1489693"/>
                <a:ext cx="11277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F4A4C9-3907-4272-4C10-B7BDDAEBE7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0440" y="1489693"/>
                <a:ext cx="112776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DBB594-9F3E-2B3D-E406-FC83EF89B054}"/>
                  </a:ext>
                </a:extLst>
              </p:cNvPr>
              <p:cNvSpPr txBox="1"/>
              <p:nvPr/>
            </p:nvSpPr>
            <p:spPr>
              <a:xfrm>
                <a:off x="5144770" y="4367736"/>
                <a:ext cx="7047230" cy="2375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36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1. Certify </a:t>
                </a:r>
                <a14:m>
                  <m:oMath xmlns:m="http://schemas.openxmlformats.org/officeDocument/2006/math">
                    <m:r>
                      <a:rPr lang="en-CA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CA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CA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CA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CA" sz="36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r>
                  <a:rPr lang="en-US" sz="3600" dirty="0">
                    <a:solidFill>
                      <a:schemeClr val="tx1"/>
                    </a:solidFill>
                  </a:rPr>
                  <a:t>2. Compute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dist</m:t>
                    </m:r>
                    <m:r>
                      <a:rPr lang="en-CA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600" dirty="0">
                  <a:solidFill>
                    <a:schemeClr val="tx1"/>
                  </a:solidFill>
                </a:endParaRPr>
              </a:p>
              <a:p>
                <a:r>
                  <a:rPr lang="en-US" sz="3600" dirty="0">
                    <a:solidFill>
                      <a:srgbClr val="FF0000"/>
                    </a:solidFill>
                  </a:rPr>
                  <a:t>3. Find elements of </a:t>
                </a:r>
                <a14:m>
                  <m:oMath xmlns:m="http://schemas.openxmlformats.org/officeDocument/2006/math">
                    <m:r>
                      <a:rPr lang="en-CA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</a:rPr>
                  <a:t> (and show </a:t>
                </a:r>
                <a14:m>
                  <m:oMath xmlns:m="http://schemas.openxmlformats.org/officeDocument/2006/math">
                    <m:r>
                      <a:rPr lang="en-CA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 </m:t>
                    </m:r>
                  </m:oMath>
                </a14:m>
                <a:r>
                  <a:rPr lang="en-US" sz="3600" dirty="0">
                    <a:solidFill>
                      <a:srgbClr val="FF0000"/>
                    </a:solidFill>
                  </a:rPr>
                  <a:t>that these are the only ones)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DBB594-9F3E-2B3D-E406-FC83EF89B0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4770" y="4367736"/>
                <a:ext cx="7047230" cy="2375971"/>
              </a:xfrm>
              <a:prstGeom prst="rect">
                <a:avLst/>
              </a:prstGeom>
              <a:blipFill>
                <a:blip r:embed="rId5"/>
                <a:stretch>
                  <a:fillRect l="-2698" t="-3723" r="-3417" b="-9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0858844-95BC-08C7-FBE3-41A286DD2134}"/>
                  </a:ext>
                </a:extLst>
              </p:cNvPr>
              <p:cNvSpPr txBox="1"/>
              <p:nvPr/>
            </p:nvSpPr>
            <p:spPr>
              <a:xfrm>
                <a:off x="1175999" y="1299422"/>
                <a:ext cx="340535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3600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D</a:t>
                </a:r>
                <a:r>
                  <a:rPr lang="en-CA" sz="3600" b="0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escribe </a:t>
                </a:r>
                <a14:m>
                  <m:oMath xmlns:m="http://schemas.openxmlformats.org/officeDocument/2006/math">
                    <m: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?</m:t>
                    </m:r>
                  </m:oMath>
                </a14:m>
                <a:endParaRPr lang="en-US" sz="36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0858844-95BC-08C7-FBE3-41A286DD21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5999" y="1299422"/>
                <a:ext cx="3405351" cy="646331"/>
              </a:xfrm>
              <a:prstGeom prst="rect">
                <a:avLst/>
              </a:prstGeom>
              <a:blipFill>
                <a:blip r:embed="rId6"/>
                <a:stretch>
                  <a:fillRect l="-5204" t="-13462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864086A-8C3E-A6D3-3E8F-8E02CF9B63E9}"/>
              </a:ext>
            </a:extLst>
          </p:cNvPr>
          <p:cNvCxnSpPr>
            <a:cxnSpLocks/>
          </p:cNvCxnSpPr>
          <p:nvPr/>
        </p:nvCxnSpPr>
        <p:spPr>
          <a:xfrm flipH="1">
            <a:off x="7203440" y="3104970"/>
            <a:ext cx="426720" cy="562790"/>
          </a:xfrm>
          <a:prstGeom prst="straightConnector1">
            <a:avLst/>
          </a:prstGeom>
          <a:ln w="476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DD63868-1858-015C-46E3-24318EFC6238}"/>
                  </a:ext>
                </a:extLst>
              </p:cNvPr>
              <p:cNvSpPr txBox="1"/>
              <p:nvPr/>
            </p:nvSpPr>
            <p:spPr>
              <a:xfrm>
                <a:off x="4988561" y="3363714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CA" sz="180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dist</m:t>
                      </m:r>
                      <m:d>
                        <m:dPr>
                          <m:ctrlPr>
                            <a:rPr lang="en-CA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  <m:r>
                            <a:rPr lang="en-CA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DD63868-1858-015C-46E3-24318EFC62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8561" y="3363714"/>
                <a:ext cx="609600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BA0832D-7B93-2D4E-A29F-3D23E8FC6A7C}"/>
                  </a:ext>
                </a:extLst>
              </p:cNvPr>
              <p:cNvSpPr txBox="1"/>
              <p:nvPr/>
            </p:nvSpPr>
            <p:spPr>
              <a:xfrm>
                <a:off x="857250" y="284813"/>
                <a:ext cx="641298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sz="3200" dirty="0"/>
                  <a:t> a set</a:t>
                </a:r>
              </a:p>
              <a:p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3200" i="1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sz="3200" dirty="0"/>
                  <a:t> a linear subspace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BA0832D-7B93-2D4E-A29F-3D23E8FC6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50" y="284813"/>
                <a:ext cx="6412980" cy="1077218"/>
              </a:xfrm>
              <a:prstGeom prst="rect">
                <a:avLst/>
              </a:prstGeom>
              <a:blipFill>
                <a:blip r:embed="rId8"/>
                <a:stretch>
                  <a:fillRect l="-791" t="-6977" b="-17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275417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53EE5B3-7C8A-2636-49CE-52C74004B3A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Algorithm to find elements of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53EE5B3-7C8A-2636-49CE-52C74004B3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850D09-7993-16A7-959E-9146602434F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6635" y="1541846"/>
                <a:ext cx="12055365" cy="4351338"/>
              </a:xfrm>
            </p:spPr>
            <p:txBody>
              <a:bodyPr/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rgbClr val="FF0000"/>
                    </a:solidFill>
                  </a:rPr>
                  <a:t>Compute</a:t>
                </a:r>
                <a:r>
                  <a:rPr lang="en-US" dirty="0"/>
                  <a:t> a basis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CA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}⊆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ℂ</m:t>
                            </m:r>
                          </m:e>
                          <m:sup>
                            <m: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CA" i="1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dirty="0"/>
                  <a:t> for the set of tensors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CA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ℂ</m:t>
                            </m:r>
                          </m:e>
                          <m:sup>
                            <m: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CA" i="1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s.t.</a:t>
                </a: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sub>
                        <m:sup/>
                        <m:e>
                          <m:sSub>
                            <m:sSubPr>
                              <m:ctrlP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CA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  <m:sub>
                                      <m:r>
                                        <a:rPr lang="en-CA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⊗…⊗</m:t>
                              </m:r>
                              <m:sSub>
                                <m:sSubPr>
                                  <m:ctrlP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CA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  <m:sub>
                                      <m:r>
                                        <a:rPr lang="en-CA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d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</m:e>
                      </m:nary>
                      <m:r>
                        <m:rPr>
                          <m:nor/>
                        </m:rPr>
                        <a:rPr lang="en-CA" sz="2800" dirty="0">
                          <a:solidFill>
                            <a:schemeClr val="tx1"/>
                          </a:solidFill>
                        </a:rPr>
                        <m:t>Im</m:t>
                      </m:r>
                      <m:d>
                        <m:dPr>
                          <m:ctrlPr>
                            <a:rPr lang="en-CA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CA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CA" sz="28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CA" sz="28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  <m:sup>
                              <m:r>
                                <a:rPr lang="en-CA" sz="28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p>
                          </m:sSubSup>
                        </m:e>
                      </m:d>
                      <m:r>
                        <a:rPr lang="en-CA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∩</m:t>
                      </m:r>
                      <m:sSup>
                        <m:sSupPr>
                          <m:ctrlPr>
                            <a:rPr lang="en-CA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CA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  <m:d>
                        <m:dPr>
                          <m:ctrlPr>
                            <a:rPr lang="en-CA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FF0000"/>
                    </a:solidFill>
                  </a:rPr>
                  <a:t>2.   Find</a:t>
                </a:r>
                <a:r>
                  <a:rPr lang="en-US" dirty="0"/>
                  <a:t> the </a:t>
                </a:r>
                <a:r>
                  <a:rPr lang="en-US" dirty="0">
                    <a:solidFill>
                      <a:schemeClr val="accent6"/>
                    </a:solidFill>
                  </a:rPr>
                  <a:t>symmetric product tensors </a:t>
                </a:r>
                <a:r>
                  <a:rPr lang="en-US" dirty="0"/>
                  <a:t>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m:rPr>
                        <m:sty m:val="p"/>
                      </m:rPr>
                      <a:rPr lang="en-CA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pan</m:t>
                    </m:r>
                    <m:r>
                      <m:rPr>
                        <m:lit/>
                      </m:rP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}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ℂ</m:t>
                            </m:r>
                          </m:e>
                          <m:sup>
                            <m: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CA" i="1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Use </a:t>
                </a:r>
                <a:r>
                  <a:rPr lang="en-US" u="sng" dirty="0" err="1"/>
                  <a:t>Jennrich’s</a:t>
                </a:r>
                <a:r>
                  <a:rPr lang="en-US" u="sng" dirty="0"/>
                  <a:t> algorithm</a:t>
                </a:r>
                <a:r>
                  <a:rPr lang="en-US" dirty="0"/>
                  <a:t>:</a:t>
                </a:r>
              </a:p>
              <a:p>
                <a:pPr marL="1028700" lvl="1" indent="-571500">
                  <a:buFont typeface="+mj-lt"/>
                  <a:buAutoNum type="romanLcPeriod"/>
                </a:pPr>
                <a:r>
                  <a:rPr lang="en-US" dirty="0"/>
                  <a:t>Write down the tensor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CA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p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⊗</m:t>
                        </m:r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∈</m:t>
                        </m:r>
                      </m:e>
                    </m:nary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ℂ</m:t>
                            </m:r>
                          </m:e>
                          <m:sup>
                            <m: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  <m:r>
                          <a:rPr lang="en-CA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CA" i="1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/>
              </a:p>
              <a:p>
                <a:pPr marL="1028700" lvl="1" indent="-571500">
                  <a:buFont typeface="+mj-lt"/>
                  <a:buAutoNum type="romanLcPeriod"/>
                </a:pPr>
                <a:r>
                  <a:rPr lang="en-US" dirty="0"/>
                  <a:t>Use </a:t>
                </a:r>
                <a:r>
                  <a:rPr lang="en-US" dirty="0" err="1"/>
                  <a:t>Jennrich’s</a:t>
                </a:r>
                <a:r>
                  <a:rPr lang="en-US" dirty="0"/>
                  <a:t> algorithm to compute a rank decomposition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CA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  <m:e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⊗</m:t>
                        </m:r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⊗</m:t>
                        </m:r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/>
                  <a:t>.</a:t>
                </a:r>
              </a:p>
              <a:p>
                <a:pPr marL="1028700" lvl="1" indent="-571500">
                  <a:buFont typeface="+mj-lt"/>
                  <a:buAutoNum type="romanLcPeriod"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⊗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p>
                            <m:d>
                              <m:dPr>
                                <m:ctrlPr>
                                  <a:rPr lang="en-CA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</m:d>
                          </m:sup>
                        </m:sSup>
                        <m:r>
                          <a:rPr lang="en-CA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dirty="0"/>
                  <a:t> for all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/>
                  <a:t>,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≔</m:t>
                    </m:r>
                    <m:nary>
                      <m:naryPr>
                        <m:chr m:val="∑"/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p>
                      <m:e>
                        <m:sSubSup>
                          <m:sSubSup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d>
                              <m:dPr>
                                <m:ctrlP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</m:d>
                          </m:sup>
                        </m:sSubSup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∩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nary>
                    <m:r>
                      <a:rPr lang="en-CA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b="0" dirty="0"/>
                  <a:t>,            </a:t>
                </a:r>
                <a:r>
                  <a:rPr lang="en-US" dirty="0"/>
                  <a:t>Output </a:t>
                </a:r>
                <a:r>
                  <a:rPr lang="en-US" dirty="0">
                    <a:solidFill>
                      <a:schemeClr val="accent6"/>
                    </a:solidFill>
                  </a:rPr>
                  <a:t>The only elements of </a:t>
                </a:r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>
                    <a:solidFill>
                      <a:schemeClr val="accent6"/>
                    </a:solidFill>
                  </a:rPr>
                  <a:t> are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m:rPr>
                        <m:lit/>
                      </m:rP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>
                    <a:solidFill>
                      <a:schemeClr val="accent6"/>
                    </a:solidFill>
                  </a:rPr>
                  <a:t> (up to scale).</a:t>
                </a:r>
              </a:p>
              <a:p>
                <a:pPr marL="1028700" lvl="1" indent="-571500">
                  <a:buFont typeface="+mj-lt"/>
                  <a:buAutoNum type="romanLcPeriod"/>
                </a:pPr>
                <a:r>
                  <a:rPr lang="en-US" dirty="0"/>
                  <a:t>Otherwise, output </a:t>
                </a:r>
                <a:r>
                  <a:rPr lang="en-US" dirty="0">
                    <a:solidFill>
                      <a:schemeClr val="accent2"/>
                    </a:solidFill>
                  </a:rPr>
                  <a:t>FAIL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850D09-7993-16A7-959E-9146602434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6635" y="1541846"/>
                <a:ext cx="12055365" cy="4351338"/>
              </a:xfrm>
              <a:blipFill>
                <a:blip r:embed="rId4"/>
                <a:stretch>
                  <a:fillRect l="-1052" t="-15407" b="-21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21">
            <a:extLst>
              <a:ext uri="{FF2B5EF4-FFF2-40B4-BE49-F238E27FC236}">
                <a16:creationId xmlns:a16="http://schemas.microsoft.com/office/drawing/2014/main" id="{E1136AE6-F629-75D4-4BDE-C2DE9C49C39C}"/>
              </a:ext>
            </a:extLst>
          </p:cNvPr>
          <p:cNvCxnSpPr>
            <a:cxnSpLocks/>
          </p:cNvCxnSpPr>
          <p:nvPr/>
        </p:nvCxnSpPr>
        <p:spPr>
          <a:xfrm rot="10800000" flipV="1">
            <a:off x="189187" y="3856767"/>
            <a:ext cx="12700" cy="457229"/>
          </a:xfrm>
          <a:prstGeom prst="curvedConnector3">
            <a:avLst>
              <a:gd name="adj1" fmla="val 1468961"/>
            </a:avLst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370895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692317-791E-E7C7-750F-DF170DFFA5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4676" y="442522"/>
                <a:ext cx="11701565" cy="620844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CA" sz="3200" u="sng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Question:</a:t>
                </a:r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Given a conic variety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cut out by</a:t>
                </a:r>
              </a:p>
              <a:p>
                <a:pPr marL="0" indent="0" algn="ctr">
                  <a:buNone/>
                </a:pPr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CA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320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sz="320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CA" sz="320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CA" sz="3200">
                        <a:latin typeface="Cambria Math" panose="02040503050406030204" pitchFamily="18" charset="0"/>
                      </a:rPr>
                      <m:t>)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endParaRPr lang="en-CA" sz="32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and a basis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CA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CA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…</m:t>
                    </m:r>
                    <m:r>
                      <a:rPr lang="en-CA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m:rPr>
                        <m:lit/>
                      </m:rPr>
                      <a:rPr lang="en-CA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for a subspace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CA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CA" sz="32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describe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CA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CA" sz="1050" b="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sz="105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692317-791E-E7C7-750F-DF170DFFA5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4676" y="442522"/>
                <a:ext cx="11701565" cy="6208444"/>
              </a:xfrm>
              <a:blipFill>
                <a:blip r:embed="rId3"/>
                <a:stretch>
                  <a:fillRect l="-1300" t="-2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E40E94F5-5B45-DEE8-A091-2DD6BD118D4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4676" y="1647556"/>
                <a:ext cx="11376085" cy="500341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Let</a:t>
                </a:r>
              </a:p>
              <a:p>
                <a:pPr marL="0" indent="0" algn="ctr">
                  <a:buNone/>
                </a:pPr>
                <a:r>
                  <a:rPr lang="en-US" dirty="0"/>
                  <a:t>Ker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=…=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=0</m:t>
                    </m:r>
                    <m:r>
                      <m:rPr>
                        <m:lit/>
                      </m:rPr>
                      <a:rPr lang="en-CA" b="0" i="1" smtClean="0">
                        <a:latin typeface="Cambria Math" panose="02040503050406030204" pitchFamily="18" charset="0"/>
                      </a:rPr>
                      <m:t>}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and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Proj Ker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CA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marL="0" indent="0" algn="ctr">
                  <a:buNone/>
                </a:pPr>
                <a:endParaRPr lang="en-US" u="sng" dirty="0"/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u="sng" dirty="0"/>
                  <a:t>Observation 1:</a:t>
                </a:r>
                <a:r>
                  <a:rPr lang="en-US" dirty="0"/>
                  <a:t>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CA" b="0" i="0" smtClean="0">
                        <a:latin typeface="Cambria Math" panose="02040503050406030204" pitchFamily="18" charset="0"/>
                      </a:rPr>
                      <m:t>Im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  <m:r>
                      <a:rPr lang="en-CA" b="0" i="1" smtClean="0">
                        <a:latin typeface="Cambria Math" panose="02040503050406030204" pitchFamily="18" charset="0"/>
                      </a:rPr>
                      <m:t>) ⟺ 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u="sng" dirty="0"/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>
                    <a:solidFill>
                      <a:schemeClr val="accent1"/>
                    </a:solidFill>
                  </a:rPr>
                  <a:t>Proof: This is the definition of </a:t>
                </a:r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u="sng" dirty="0"/>
              </a:p>
              <a:p>
                <a:pPr marL="0" indent="0">
                  <a:buNone/>
                </a:pPr>
                <a:r>
                  <a:rPr lang="en-US" u="sng" dirty="0"/>
                  <a:t>Observation 2:</a:t>
                </a:r>
                <a:r>
                  <a:rPr lang="en-US" dirty="0"/>
                  <a:t>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CA">
                        <a:latin typeface="Cambria Math" panose="02040503050406030204" pitchFamily="18" charset="0"/>
                      </a:rPr>
                      <m:t>Im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CA">
                            <a:latin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  <m:sup>
                        <m:r>
                          <a:rPr lang="en-CA" i="1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  <m:r>
                      <a:rPr lang="en-CA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∩</m:t>
                    </m:r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b="0" i="1" smtClean="0">
                        <a:latin typeface="Cambria Math" panose="02040503050406030204" pitchFamily="18" charset="0"/>
                      </a:rPr>
                      <m:t>}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 ⇒ </m:t>
                    </m:r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CA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1"/>
                    </a:solidFill>
                  </a:rPr>
                  <a:t>Proof: For any </a:t>
                </a:r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it holds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CA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Im</m:t>
                    </m:r>
                    <m:r>
                      <a:rPr lang="en-CA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CA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  <m:sup>
                        <m: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  <m:r>
                      <a:rPr lang="en-CA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)∩</m:t>
                    </m:r>
                    <m:sSup>
                      <m:sSupPr>
                        <m:ctrlP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E40E94F5-5B45-DEE8-A091-2DD6BD118D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676" y="1647556"/>
                <a:ext cx="11376085" cy="5003410"/>
              </a:xfrm>
              <a:prstGeom prst="rect">
                <a:avLst/>
              </a:prstGeom>
              <a:blipFill>
                <a:blip r:embed="rId4"/>
                <a:stretch>
                  <a:fillRect l="-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1D12862-9254-DECF-F0DF-68720D051A14}"/>
              </a:ext>
            </a:extLst>
          </p:cNvPr>
          <p:cNvCxnSpPr>
            <a:cxnSpLocks/>
          </p:cNvCxnSpPr>
          <p:nvPr/>
        </p:nvCxnSpPr>
        <p:spPr>
          <a:xfrm flipH="1">
            <a:off x="4420806" y="5230108"/>
            <a:ext cx="988337" cy="310462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AA33995-3ED9-7052-11D1-053D91552AAF}"/>
                  </a:ext>
                </a:extLst>
              </p:cNvPr>
              <p:cNvSpPr txBox="1"/>
              <p:nvPr/>
            </p:nvSpPr>
            <p:spPr>
              <a:xfrm>
                <a:off x="4914974" y="4844229"/>
                <a:ext cx="6001513" cy="541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CA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  <m:d>
                        <m:dPr>
                          <m:ctrlPr>
                            <a:rPr lang="en-CA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</m:d>
                      <m:r>
                        <a:rPr lang="en-CA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CA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n-CA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⊗</m:t>
                          </m:r>
                          <m:r>
                            <a:rPr lang="en-CA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  <m:r>
                        <a:rPr lang="en-CA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∩</m:t>
                      </m:r>
                      <m:sSup>
                        <m:sSupPr>
                          <m:ctrlPr>
                            <a:rPr lang="en-CA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CA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  <m:d>
                        <m:dPr>
                          <m:ctrlPr>
                            <a:rPr lang="en-CA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d>
                      <m:r>
                        <a:rPr lang="en-CA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⊆</m:t>
                      </m:r>
                      <m:sSup>
                        <m:sSupPr>
                          <m:ctrlPr>
                            <a:rPr lang="en-CA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CA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  <m:d>
                        <m:dPr>
                          <m:ctrlPr>
                            <a:rPr lang="en-CA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AA33995-3ED9-7052-11D1-053D91552A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4974" y="4844229"/>
                <a:ext cx="6001513" cy="541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308428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692317-791E-E7C7-750F-DF170DFFA5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4676" y="442522"/>
                <a:ext cx="11701565" cy="620844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CA" sz="3200" u="sng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Question:</a:t>
                </a:r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Given a conic variety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cut out by</a:t>
                </a:r>
              </a:p>
              <a:p>
                <a:pPr marL="0" indent="0" algn="ctr">
                  <a:buNone/>
                </a:pPr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CA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320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sz="320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CA" sz="320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CA" sz="3200">
                        <a:latin typeface="Cambria Math" panose="02040503050406030204" pitchFamily="18" charset="0"/>
                      </a:rPr>
                      <m:t>)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endParaRPr lang="en-CA" sz="32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and a basis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CA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CA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…</m:t>
                    </m:r>
                    <m:r>
                      <a:rPr lang="en-CA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m:rPr>
                        <m:lit/>
                      </m:rPr>
                      <a:rPr lang="en-CA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for a subspace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CA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CA" sz="32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describe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CA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CA" sz="1050" b="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sz="105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692317-791E-E7C7-750F-DF170DFFA5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4676" y="442522"/>
                <a:ext cx="11701565" cy="6208444"/>
              </a:xfrm>
              <a:blipFill>
                <a:blip r:embed="rId3"/>
                <a:stretch>
                  <a:fillRect l="-1300" t="-2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E40E94F5-5B45-DEE8-A091-2DD6BD118D4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4676" y="1647556"/>
                <a:ext cx="11376085" cy="500341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Let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/>
                  <a:t>              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CA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CA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  <m:sup>
                        <m:r>
                          <a:rPr lang="en-CA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  <m:r>
                      <a:rPr lang="en-CA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CA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CA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CA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CA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p>
                    </m:sSup>
                  </m:oMath>
                </a14:m>
                <a:endParaRPr lang="en-CA" dirty="0">
                  <a:ea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CA" dirty="0"/>
                  <a:t>                                         </a:t>
                </a:r>
                <a14:m>
                  <m:oMath xmlns:m="http://schemas.openxmlformats.org/officeDocument/2006/math">
                    <m:r>
                      <a:rPr lang="en-CA" b="0" i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i="1" smtClean="0">
                        <a:latin typeface="Cambria Math" panose="02040503050406030204" pitchFamily="18" charset="0"/>
                      </a:rPr>
                      <m:t>↦</m:t>
                    </m:r>
                    <m:sSup>
                      <m:sSupPr>
                        <m:ctrlPr>
                          <a:rPr lang="en-CA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CA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d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CA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CA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CA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dirty="0"/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u="sng" dirty="0"/>
                  <a:t>Observation 1:</a:t>
                </a:r>
                <a:r>
                  <a:rPr lang="en-US" dirty="0"/>
                  <a:t>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CA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CA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  <m:sup>
                        <m:r>
                          <a:rPr lang="en-CA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⊗</m:t>
                            </m:r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p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=0 ⟺ 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u="sng" dirty="0"/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dirty="0">
                    <a:solidFill>
                      <a:schemeClr val="accent1"/>
                    </a:solidFill>
                  </a:rPr>
                  <a:t>Proof: This is the definition of </a:t>
                </a:r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u="sng" dirty="0"/>
              </a:p>
              <a:p>
                <a:pPr marL="0" indent="0">
                  <a:buNone/>
                </a:pPr>
                <a:r>
                  <a:rPr lang="en-US" u="sng" dirty="0"/>
                  <a:t>Observation 2:</a:t>
                </a:r>
                <a:r>
                  <a:rPr lang="en-US" dirty="0"/>
                  <a:t>    Ker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CA" b="0" i="0" smtClean="0"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bSup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∩</m:t>
                    </m:r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b="0" i="1" smtClean="0">
                        <a:latin typeface="Cambria Math" panose="02040503050406030204" pitchFamily="18" charset="0"/>
                      </a:rPr>
                      <m:t>}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 ⇒ </m:t>
                    </m:r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CA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1"/>
                    </a:solidFill>
                  </a:rPr>
                  <a:t>Proof: For any </a:t>
                </a:r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it holds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US" dirty="0">
                        <a:solidFill>
                          <a:schemeClr val="accent1"/>
                        </a:solidFill>
                      </a:rPr>
                      <m:t>Ker</m:t>
                    </m:r>
                    <m:d>
                      <m:dPr>
                        <m:ctrlP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CA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  <m:sub>
                            <m:r>
                              <a:rPr lang="en-CA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en-CA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bSup>
                      </m:e>
                    </m:d>
                    <m:r>
                      <a:rPr lang="en-CA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∩</m:t>
                    </m:r>
                    <m:sSup>
                      <m:sSupPr>
                        <m:ctrlP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E40E94F5-5B45-DEE8-A091-2DD6BD118D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676" y="1647556"/>
                <a:ext cx="11376085" cy="5003410"/>
              </a:xfrm>
              <a:prstGeom prst="rect">
                <a:avLst/>
              </a:prstGeom>
              <a:blipFill>
                <a:blip r:embed="rId4"/>
                <a:stretch>
                  <a:fillRect l="-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1D12862-9254-DECF-F0DF-68720D051A14}"/>
              </a:ext>
            </a:extLst>
          </p:cNvPr>
          <p:cNvCxnSpPr>
            <a:cxnSpLocks/>
          </p:cNvCxnSpPr>
          <p:nvPr/>
        </p:nvCxnSpPr>
        <p:spPr>
          <a:xfrm flipH="1">
            <a:off x="5020574" y="5210444"/>
            <a:ext cx="988337" cy="310462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AA33995-3ED9-7052-11D1-053D91552AAF}"/>
                  </a:ext>
                </a:extLst>
              </p:cNvPr>
              <p:cNvSpPr txBox="1"/>
              <p:nvPr/>
            </p:nvSpPr>
            <p:spPr>
              <a:xfrm>
                <a:off x="5514742" y="4824565"/>
                <a:ext cx="6001513" cy="541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CA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  <m:d>
                        <m:dPr>
                          <m:ctrlPr>
                            <a:rPr lang="en-CA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</m:d>
                      <m:r>
                        <a:rPr lang="en-CA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CA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n-CA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⊗</m:t>
                          </m:r>
                          <m:r>
                            <a:rPr lang="en-CA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  <m:r>
                        <a:rPr lang="en-CA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∩</m:t>
                      </m:r>
                      <m:sSup>
                        <m:sSupPr>
                          <m:ctrlPr>
                            <a:rPr lang="en-CA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CA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  <m:d>
                        <m:dPr>
                          <m:ctrlPr>
                            <a:rPr lang="en-CA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d>
                      <m:r>
                        <a:rPr lang="en-CA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⊆</m:t>
                      </m:r>
                      <m:sSup>
                        <m:sSupPr>
                          <m:ctrlPr>
                            <a:rPr lang="en-CA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CA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  <m:d>
                        <m:dPr>
                          <m:ctrlPr>
                            <a:rPr lang="en-CA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AA33995-3ED9-7052-11D1-053D91552A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4742" y="4824565"/>
                <a:ext cx="6001513" cy="541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997065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DFA5E7C-6ED0-8146-0B2A-150D3A74689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Algorithm to certify </a:t>
                </a:r>
                <a14:m>
                  <m:oMath xmlns:m="http://schemas.openxmlformats.org/officeDocument/2006/math">
                    <m:r>
                      <a:rPr lang="en-CA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CA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CA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={0}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DFA5E7C-6ED0-8146-0B2A-150D3A7468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C381CC-B3E6-A021-94DC-4CD84B1233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8368" y="1569918"/>
                <a:ext cx="11376085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u="sng" dirty="0"/>
                  <a:t>Inputs: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CA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CA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CA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CA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CA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en-US" dirty="0"/>
                  <a:t>that cut out a conic variety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⊆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 A basis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CA" sz="28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CA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8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CA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…</m:t>
                    </m:r>
                    <m:r>
                      <a:rPr lang="en-CA" sz="28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CA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m:rPr>
                        <m:lit/>
                      </m:rPr>
                      <a:rPr lang="en-CA" sz="28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CA" sz="28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en-CA" sz="28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for a subspace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en-CA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u="sng" dirty="0"/>
                  <a:t>Algorithm: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dirty="0"/>
                  <a:t>Let</a:t>
                </a:r>
              </a:p>
              <a:p>
                <a:pPr marL="0" indent="0">
                  <a:buNone/>
                </a:pPr>
                <a:r>
                  <a:rPr lang="en-US" b="0" dirty="0"/>
                  <a:t> 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CA" b="0" i="0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  <m:sup>
                        <m:r>
                          <a:rPr lang="en-CA" b="0" i="0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  <m:r>
                      <a:rPr lang="en-CA" b="0" i="0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p>
                    </m:sSup>
                  </m:oMath>
                </a14:m>
                <a:endParaRPr lang="en-CA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b="0" dirty="0"/>
                  <a:t>                           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↦</m:t>
                    </m:r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CA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d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CA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CA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sz="1050" dirty="0"/>
              </a:p>
              <a:p>
                <a:pPr marL="457200" lvl="1" indent="0">
                  <a:buNone/>
                </a:pPr>
                <a:r>
                  <a:rPr lang="en-US" dirty="0"/>
                  <a:t>2. If </a:t>
                </a:r>
                <a:r>
                  <a:rPr lang="en-US" dirty="0">
                    <a:solidFill>
                      <a:schemeClr val="accent6"/>
                    </a:solidFill>
                  </a:rPr>
                  <a:t>Ker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CA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CA" b="0" i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  <m:sub>
                            <m:r>
                              <a:rPr lang="en-CA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en-CA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bSup>
                      </m:e>
                    </m:d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∩</m:t>
                    </m:r>
                    <m:sSup>
                      <m:sSupPr>
                        <m:ctrlP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d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}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output </a:t>
                </a:r>
                <a14:m>
                  <m:oMath xmlns:m="http://schemas.openxmlformats.org/officeDocument/2006/math">
                    <m:r>
                      <a:rPr lang="en-CA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𝑼</m:t>
                    </m:r>
                    <m:r>
                      <a:rPr lang="en-CA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CA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𝑿</m:t>
                    </m:r>
                    <m:r>
                      <a:rPr lang="en-CA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CA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m:rPr>
                        <m:lit/>
                      </m:rPr>
                      <a:rPr lang="en-CA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CA" b="1" dirty="0"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r>
                  <a:rPr lang="en-US" dirty="0"/>
                  <a:t>3. Otherwise, output </a:t>
                </a:r>
                <a:r>
                  <a:rPr lang="en-US" b="1" dirty="0">
                    <a:solidFill>
                      <a:schemeClr val="accent1"/>
                    </a:solidFill>
                  </a:rPr>
                  <a:t>Fail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C381CC-B3E6-A021-94DC-4CD84B1233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8368" y="1569918"/>
                <a:ext cx="11376085" cy="4351338"/>
              </a:xfrm>
              <a:blipFill>
                <a:blip r:embed="rId3"/>
                <a:stretch>
                  <a:fillRect l="-1115" t="-2326" b="-14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766887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DFA5E7C-6ED0-8146-0B2A-150D3A74689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Algorithm to certify </a:t>
                </a:r>
                <a14:m>
                  <m:oMath xmlns:m="http://schemas.openxmlformats.org/officeDocument/2006/math">
                    <m:r>
                      <a:rPr lang="en-CA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CA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CA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={0}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DFA5E7C-6ED0-8146-0B2A-150D3A7468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C381CC-B3E6-A021-94DC-4CD84B1233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8368" y="1569918"/>
                <a:ext cx="11376085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u="sng" dirty="0"/>
                  <a:t>Inputs: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CA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CA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CA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CA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CA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en-US" dirty="0"/>
                  <a:t>that cut out a conic variety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⊆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 A basis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CA" sz="28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CA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8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CA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…</m:t>
                    </m:r>
                    <m:r>
                      <a:rPr lang="en-CA" sz="28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CA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m:rPr>
                        <m:lit/>
                      </m:rPr>
                      <a:rPr lang="en-CA" sz="28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CA" sz="28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en-CA" sz="28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for a subspace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en-CA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u="sng" dirty="0"/>
                  <a:t>Algorithm: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dirty="0"/>
                  <a:t>Let</a:t>
                </a:r>
              </a:p>
              <a:p>
                <a:pPr marL="0" indent="0">
                  <a:buNone/>
                </a:pPr>
                <a:r>
                  <a:rPr lang="en-US" b="0" dirty="0"/>
                  <a:t> 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CA" b="0" i="0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  <m:sup>
                        <m:r>
                          <a:rPr lang="en-CA" b="0" i="0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  <m:r>
                      <a:rPr lang="en-CA" b="0" i="0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p>
                    </m:sSup>
                  </m:oMath>
                </a14:m>
                <a:endParaRPr lang="en-CA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b="0" dirty="0"/>
                  <a:t>                           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↦</m:t>
                    </m:r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CA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d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CA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CA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sz="1050" dirty="0"/>
              </a:p>
              <a:p>
                <a:pPr marL="457200" lvl="1" indent="0">
                  <a:buNone/>
                </a:pPr>
                <a:r>
                  <a:rPr lang="en-US" dirty="0"/>
                  <a:t>2. If </a:t>
                </a:r>
                <a:r>
                  <a:rPr lang="en-US" dirty="0">
                    <a:solidFill>
                      <a:schemeClr val="accent6"/>
                    </a:solidFill>
                  </a:rPr>
                  <a:t>Ker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CA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CA" b="0" i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  <m:sub>
                            <m:r>
                              <a:rPr lang="en-CA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en-CA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bSup>
                      </m:e>
                    </m:d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∩</m:t>
                    </m:r>
                    <m:sSup>
                      <m:sSupPr>
                        <m:ctrlP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d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}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output </a:t>
                </a:r>
                <a14:m>
                  <m:oMath xmlns:m="http://schemas.openxmlformats.org/officeDocument/2006/math">
                    <m:r>
                      <a:rPr lang="en-CA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𝑼</m:t>
                    </m:r>
                    <m:r>
                      <a:rPr lang="en-CA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CA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𝑿</m:t>
                    </m:r>
                    <m:r>
                      <a:rPr lang="en-CA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CA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m:rPr>
                        <m:lit/>
                      </m:rPr>
                      <a:rPr lang="en-CA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CA" b="1" dirty="0">
                  <a:ea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r>
                  <a:rPr lang="en-US" dirty="0"/>
                  <a:t>3. Otherwise, output </a:t>
                </a:r>
                <a:r>
                  <a:rPr lang="en-US" b="1" dirty="0">
                    <a:solidFill>
                      <a:schemeClr val="accent1"/>
                    </a:solidFill>
                  </a:rPr>
                  <a:t>Fail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C381CC-B3E6-A021-94DC-4CD84B1233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8368" y="1569918"/>
                <a:ext cx="11376085" cy="4351338"/>
              </a:xfrm>
              <a:blipFill>
                <a:blip r:embed="rId3"/>
                <a:stretch>
                  <a:fillRect l="-1115" t="-2326" b="-14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1736644-4D08-8434-6386-FD84C8338A85}"/>
                  </a:ext>
                </a:extLst>
              </p:cNvPr>
              <p:cNvSpPr txBox="1"/>
              <p:nvPr/>
            </p:nvSpPr>
            <p:spPr>
              <a:xfrm>
                <a:off x="4935795" y="2992900"/>
                <a:ext cx="7334863" cy="2078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accent6"/>
                    </a:solidFill>
                  </a:rPr>
                  <a:t>Ker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CA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CA" sz="2400" b="0" i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  <m:sub>
                            <m:r>
                              <a:rPr lang="en-CA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en-CA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bSup>
                      </m:e>
                    </m:d>
                    <m:r>
                      <a:rPr lang="en-CA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∩</m:t>
                    </m:r>
                    <m:sSup>
                      <m:sSupPr>
                        <m:ctrlPr>
                          <a:rPr lang="en-CA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d>
                    <m:r>
                      <a:rPr lang="en-CA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}</m:t>
                    </m:r>
                    <m:r>
                      <a:rPr lang="en-CA" sz="24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en-CA" sz="2400" b="0" i="0" dirty="0">
                  <a:solidFill>
                    <a:schemeClr val="accent6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⟺</m:t>
                      </m:r>
                    </m:oMath>
                  </m:oMathPara>
                </a14:m>
                <a:endParaRPr lang="en-CA" sz="2400" b="0" dirty="0">
                  <a:solidFill>
                    <a:schemeClr val="accent6"/>
                  </a:solidFill>
                </a:endParaRPr>
              </a:p>
              <a:p>
                <a:pPr algn="ctr"/>
                <a:r>
                  <a:rPr lang="en-CA" sz="3600" b="0" dirty="0">
                    <a:solidFill>
                      <a:schemeClr val="accent6"/>
                    </a:solidFill>
                  </a:rPr>
                  <a:t>{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CA" sz="2400" b="0" i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CA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  <m:sup>
                        <m:r>
                          <a:rPr lang="en-CA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  <m:d>
                      <m:dPr>
                        <m:ctrlPr>
                          <a:rPr lang="en-CA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CA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𝑠𝑦𝑚</m:t>
                            </m:r>
                            <m:r>
                              <a:rPr lang="en-CA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CA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d>
                          <m:dPr>
                            <m:ctrlPr>
                              <a:rPr lang="en-CA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sz="2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CA" sz="2400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sz="2400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sub>
                                    <m:r>
                                      <a:rPr lang="en-CA" sz="2400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lang="en-CA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⊗…⊗</m:t>
                            </m:r>
                            <m:sSub>
                              <m:sSubPr>
                                <m:ctrlPr>
                                  <a:rPr lang="en-CA" sz="2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4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CA" sz="2400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sz="2400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sub>
                                    <m:r>
                                      <a:rPr lang="en-CA" sz="2400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sub>
                            </m:sSub>
                          </m:e>
                        </m:d>
                      </m:e>
                    </m:d>
                    <m:r>
                      <a:rPr lang="en-CA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:1≤</m:t>
                    </m:r>
                    <m:sSub>
                      <m:sSubPr>
                        <m:ctrlPr>
                          <a:rPr lang="en-CA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CA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≤…≤</m:t>
                    </m:r>
                    <m:sSub>
                      <m:sSubPr>
                        <m:ctrlPr>
                          <a:rPr lang="en-CA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CA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CA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CA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CA" sz="3600" b="0" dirty="0">
                    <a:solidFill>
                      <a:schemeClr val="accent6"/>
                    </a:solidFill>
                  </a:rPr>
                  <a:t>} </a:t>
                </a:r>
                <a:r>
                  <a:rPr lang="en-CA" sz="2400" b="0" dirty="0">
                    <a:solidFill>
                      <a:schemeClr val="accent6"/>
                    </a:solidFill>
                  </a:rPr>
                  <a:t>is linearly independent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1736644-4D08-8434-6386-FD84C8338A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5795" y="2992900"/>
                <a:ext cx="7334863" cy="2078839"/>
              </a:xfrm>
              <a:prstGeom prst="rect">
                <a:avLst/>
              </a:prstGeom>
              <a:blipFill>
                <a:blip r:embed="rId4"/>
                <a:stretch>
                  <a:fillRect l="-1036" t="-606" r="-24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14DA7E8-552C-B2BD-D977-28E40186671A}"/>
              </a:ext>
            </a:extLst>
          </p:cNvPr>
          <p:cNvCxnSpPr>
            <a:cxnSpLocks/>
          </p:cNvCxnSpPr>
          <p:nvPr/>
        </p:nvCxnSpPr>
        <p:spPr>
          <a:xfrm flipV="1">
            <a:off x="6459794" y="4385187"/>
            <a:ext cx="0" cy="583000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5473B17-166A-BC89-CD3E-25DE762C01D0}"/>
                  </a:ext>
                </a:extLst>
              </p:cNvPr>
              <p:cNvSpPr txBox="1"/>
              <p:nvPr/>
            </p:nvSpPr>
            <p:spPr>
              <a:xfrm>
                <a:off x="6351639" y="4950969"/>
                <a:ext cx="6001513" cy="4908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CA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CA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𝑠𝑦𝑚</m:t>
                        </m:r>
                        <m:r>
                          <a:rPr lang="en-CA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CA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= Orthogonal projection onto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CA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5473B17-166A-BC89-CD3E-25DE762C01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1639" y="4950969"/>
                <a:ext cx="6001513" cy="490840"/>
              </a:xfrm>
              <a:prstGeom prst="rect">
                <a:avLst/>
              </a:prstGeom>
              <a:blipFill>
                <a:blip r:embed="rId5"/>
                <a:stretch>
                  <a:fillRect l="-211" t="-7500" b="-2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524478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CFC558-C763-2895-7F5A-E3163A2FC4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01161"/>
                <a:ext cx="10515600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u="sng" dirty="0"/>
                  <a:t>Algorithm:</a:t>
                </a:r>
              </a:p>
              <a:p>
                <a:pPr marL="0" indent="0">
                  <a:buNone/>
                </a:pPr>
                <a:r>
                  <a:rPr lang="en-US" dirty="0"/>
                  <a:t>1. If </a:t>
                </a:r>
                <a:r>
                  <a:rPr lang="en-US" dirty="0">
                    <a:solidFill>
                      <a:schemeClr val="accent6"/>
                    </a:solidFill>
                  </a:rPr>
                  <a:t>Ker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CA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CA" b="0" i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  <m:sub>
                            <m:r>
                              <a:rPr lang="en-CA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en-CA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bSup>
                      </m:e>
                    </m:d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∩</m:t>
                    </m:r>
                    <m:sSup>
                      <m:sSupPr>
                        <m:ctrlP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d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}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output </a:t>
                </a:r>
                <a14:m>
                  <m:oMath xmlns:m="http://schemas.openxmlformats.org/officeDocument/2006/math">
                    <m:r>
                      <a:rPr lang="en-CA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𝑼</m:t>
                    </m:r>
                    <m:r>
                      <a:rPr lang="en-CA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CA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𝑿</m:t>
                    </m:r>
                    <m:r>
                      <a:rPr lang="en-CA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CA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m:rPr>
                        <m:lit/>
                      </m:rPr>
                      <a:rPr lang="en-CA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CA" b="1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dirty="0">
                    <a:ea typeface="Cambria Math" panose="02040503050406030204" pitchFamily="18" charset="0"/>
                  </a:rPr>
                  <a:t>2. </a:t>
                </a:r>
                <a:r>
                  <a:rPr lang="en-US" dirty="0"/>
                  <a:t>Otherwise, output </a:t>
                </a:r>
                <a:r>
                  <a:rPr lang="en-US" b="1" dirty="0">
                    <a:solidFill>
                      <a:schemeClr val="accent1"/>
                    </a:solidFill>
                  </a:rPr>
                  <a:t>Fail</a:t>
                </a:r>
                <a:endParaRPr lang="en-CA" b="1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, let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bSup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𝑠𝑦𝑚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sSup>
                          <m:sSup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⊗</m:t>
                            </m:r>
                            <m:d>
                              <m:dPr>
                                <m:ctrlP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d>
                          </m:sup>
                        </m:sSup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⊗</m:t>
                    </m:r>
                    <m:sSubSup>
                      <m:sSub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r>
                  <a:rPr lang="en-US" u="sng" dirty="0"/>
                  <a:t>Guarantee:</a:t>
                </a:r>
              </a:p>
              <a:p>
                <a:pPr marL="0" indent="0">
                  <a:buNone/>
                </a:pPr>
                <a:r>
                  <a:rPr lang="en-US" dirty="0"/>
                  <a:t>Ker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  <m:sub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bSup>
                      </m:e>
                    </m:d>
                    <m:r>
                      <a:rPr lang="en-CA" i="1">
                        <a:latin typeface="Cambria Math" panose="02040503050406030204" pitchFamily="18" charset="0"/>
                      </a:rPr>
                      <m:t>∩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i="1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i="1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i="1">
                        <a:latin typeface="Cambria Math" panose="02040503050406030204" pitchFamily="18" charset="0"/>
                      </a:rPr>
                      <m:t>}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  </m:t>
                    </m:r>
                  </m:oMath>
                </a14:m>
                <a:r>
                  <a:rPr lang="en-CA" dirty="0"/>
                  <a:t>For some </a:t>
                </a:r>
                <a14:m>
                  <m:oMath xmlns:m="http://schemas.openxmlformats.org/officeDocument/2006/math">
                    <m:r>
                      <a:rPr lang="en-CA" b="0" i="0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</a:rPr>
                      <m:t>  ⟺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 </m:t>
                    </m:r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CA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1"/>
                    </a:solidFill>
                  </a:rPr>
                  <a:t>Proof: </a:t>
                </a:r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en-CA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 For any </a:t>
                </a:r>
                <a14:m>
                  <m:oMath xmlns:m="http://schemas.openxmlformats.org/officeDocument/2006/math">
                    <m:r>
                      <a:rPr lang="en-CA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CA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it holds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US" dirty="0">
                        <a:solidFill>
                          <a:schemeClr val="accent1"/>
                        </a:solidFill>
                      </a:rPr>
                      <m:t>Ker</m:t>
                    </m:r>
                    <m:d>
                      <m:dPr>
                        <m:ctrlP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CA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  <m:sub>
                            <m:r>
                              <a:rPr lang="en-CA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en-CA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bSup>
                      </m:e>
                    </m:d>
                    <m:r>
                      <a:rPr lang="en-CA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∩</m:t>
                    </m:r>
                    <m:sSup>
                      <m:sSupPr>
                        <m:ctrlP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.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⇐: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Hilbert’s </a:t>
                </a:r>
                <a:r>
                  <a:rPr lang="en-US" dirty="0" err="1">
                    <a:solidFill>
                      <a:schemeClr val="accent1"/>
                    </a:solidFill>
                  </a:rPr>
                  <a:t>Nullstellensatz</a:t>
                </a:r>
                <a:r>
                  <a:rPr lang="en-US" dirty="0">
                    <a:solidFill>
                      <a:schemeClr val="accent1"/>
                    </a:solidFill>
                  </a:rPr>
                  <a:t> + degree bounds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CFC558-C763-2895-7F5A-E3163A2FC4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01161"/>
                <a:ext cx="10515600" cy="4351338"/>
              </a:xfrm>
              <a:blipFill>
                <a:blip r:embed="rId2"/>
                <a:stretch>
                  <a:fillRect l="-1206" t="-2624" r="-241" b="-134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ADDDE0FC-93DA-A844-A988-CE25A024BC5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</p:spPr>
            <p:txBody>
              <a:bodyPr/>
              <a:lstStyle/>
              <a:p>
                <a:r>
                  <a:rPr lang="en-US" dirty="0"/>
                  <a:t>Algorithm to certify </a:t>
                </a:r>
                <a14:m>
                  <m:oMath xmlns:m="http://schemas.openxmlformats.org/officeDocument/2006/math">
                    <m:r>
                      <a:rPr lang="en-CA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CA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CA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={0}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ADDDE0FC-93DA-A844-A988-CE25A024BC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670966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DFA5E7C-6ED0-8146-0B2A-150D3A74689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Algorithm to certify </a:t>
                </a:r>
                <a14:m>
                  <m:oMath xmlns:m="http://schemas.openxmlformats.org/officeDocument/2006/math">
                    <m:r>
                      <a:rPr lang="en-CA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CA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CA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={0}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DFA5E7C-6ED0-8146-0B2A-150D3A7468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C381CC-B3E6-A021-94DC-4CD84B1233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36994" y="1690688"/>
                <a:ext cx="11376085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u="sng" dirty="0"/>
                  <a:t>Inputs: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Polynomials </a:t>
                </a:r>
                <a:r>
                  <a:rPr lang="en-CA" sz="28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CA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𝔽</m:t>
                    </m:r>
                    <m:sSub>
                      <m:sSubPr>
                        <m:ctrlPr>
                          <a:rPr lang="en-CA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CA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8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CA" sz="28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CA" sz="28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CA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…</m:t>
                            </m:r>
                            <m:r>
                              <a:rPr lang="en-CA" sz="28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CA" sz="2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8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CA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CA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dirty="0"/>
                  <a:t> that cut out a conic variety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A basis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CA" sz="28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CA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sz="2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8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CA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…</m:t>
                    </m:r>
                    <m:r>
                      <a:rPr lang="en-CA" sz="28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CA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sz="2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m:rPr>
                        <m:lit/>
                      </m:rPr>
                      <a:rPr lang="en-CA" sz="28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CA" sz="28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for a subspace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CA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u="sng" dirty="0"/>
                  <a:t>Algorithm: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CA" b="0" i="0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  <m:sup>
                        <m:r>
                          <a:rPr lang="en-CA" b="0" i="0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  <m:r>
                      <a:rPr lang="en-CA" b="0" i="0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𝔽</m:t>
                            </m:r>
                          </m:e>
                          <m:sup>
                            <m: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p>
                        </m:sSup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p>
                    </m:sSup>
                  </m:oMath>
                </a14:m>
                <a:r>
                  <a:rPr lang="en-US" dirty="0"/>
                  <a:t> be the map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CA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CA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  <m:sup>
                        <m:r>
                          <a:rPr lang="en-CA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𝑠𝑦𝑚</m:t>
                            </m:r>
                          </m:sub>
                          <m:sup>
                            <m:d>
                              <m:dPr>
                                <m:ctrlP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d>
                          </m:sup>
                        </m:sSub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C381CC-B3E6-A021-94DC-4CD84B1233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6994" y="1690688"/>
                <a:ext cx="11376085" cy="4351338"/>
              </a:xfrm>
              <a:blipFill>
                <a:blip r:embed="rId3"/>
                <a:stretch>
                  <a:fillRect l="-111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896376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8686FA5-AE6F-5CD6-B98F-8863F81D6BF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Applications of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-entangled subspaces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8686FA5-AE6F-5CD6-B98F-8863F81D6B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EF75CE-9F15-E67A-A141-C5E726E687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5043" y="1765240"/>
                <a:ext cx="11281913" cy="4351338"/>
              </a:xfrm>
            </p:spPr>
            <p:txBody>
              <a:bodyPr/>
              <a:lstStyle/>
              <a:p>
                <a:r>
                  <a:rPr lang="en-US" dirty="0"/>
                  <a:t>A POVM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0≤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sSup>
                          <m:sSup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dirty="0"/>
                  <a:t>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 is an </a:t>
                </a:r>
                <a:r>
                  <a:rPr lang="en-US" dirty="0">
                    <a:solidFill>
                      <a:srgbClr val="FF0000"/>
                    </a:solidFill>
                  </a:rPr>
                  <a:t>entanglement witness</a:t>
                </a:r>
                <a:r>
                  <a:rPr lang="en-US" dirty="0"/>
                  <a:t> if and only if </a:t>
                </a:r>
                <a:r>
                  <a:rPr lang="en-US" dirty="0" err="1"/>
                  <a:t>Im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-entangled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Given a state </a:t>
                </a:r>
                <a14:m>
                  <m:oMath xmlns:m="http://schemas.openxmlformats.org/officeDocument/2006/math">
                    <m:r>
                      <a:rPr lang="en-CA" b="0" i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⟩∈</m:t>
                    </m:r>
                  </m:oMath>
                </a14:m>
                <a:r>
                  <a:rPr lang="en-CA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, the following are equivalent:</a:t>
                </a:r>
              </a:p>
              <a:p>
                <a:pPr marL="514350" indent="-514350">
                  <a:buFont typeface="+mj-lt"/>
                  <a:buAutoNum type="arabicPeriod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⟩</m:t>
                            </m:r>
                          </m:e>
                        </m:d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𝑖𝑛𝑗</m:t>
                        </m:r>
                      </m:sub>
                      <m:sup>
                        <m:r>
                          <a:rPr lang="en-CA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CA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≔</m:t>
                    </m:r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𝑔𝑒𝑜𝑚</m:t>
                            </m:r>
                          </m:sub>
                        </m:s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(|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⟩)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CA"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lim>
                        <m:d>
                          <m:dPr>
                            <m:begChr m:val="|"/>
                            <m:endChr m:val="⟩"/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d>
                        <m:r>
                          <a:rPr lang="en-CA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|"/>
                            <m:endChr m:val="⟩"/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  <m:r>
                          <a:rPr lang="en-CA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|"/>
                            <m:endChr m:val="⟩"/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  <m:r>
                          <a:rPr lang="en-CA" i="1"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ℂ</m:t>
                            </m:r>
                          </m:e>
                          <m:sup>
                            <m:r>
                              <a:rPr lang="en-CA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lim>
                    </m:limLow>
                    <m:func>
                      <m:func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CA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⊗</m:t>
                                    </m:r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⟨</m:t>
                                    </m:r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⊗</m:t>
                                    </m:r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⟨</m:t>
                                    </m:r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|)</m:t>
                                    </m:r>
                                  </m:e>
                                  <m:e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&lt;1</m:t>
                        </m:r>
                      </m:e>
                    </m:func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 </a:t>
                </a:r>
                <a:r>
                  <a:rPr lang="en-US" dirty="0" err="1"/>
                  <a:t>Im</a:t>
                </a:r>
                <a14:m>
                  <m:oMath xmlns:m="http://schemas.openxmlformats.org/officeDocument/2006/math">
                    <m:r>
                      <a:rPr lang="en-CA" b="0" i="0" smtClean="0">
                        <a:latin typeface="Cambria Math" panose="02040503050406030204" pitchFamily="18" charset="0"/>
                      </a:rPr>
                      <m:t>(|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⟩: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1-entangled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EF75CE-9F15-E67A-A141-C5E726E687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5043" y="1765240"/>
                <a:ext cx="11281913" cy="4351338"/>
              </a:xfrm>
              <a:blipFill>
                <a:blip r:embed="rId4"/>
                <a:stretch>
                  <a:fillRect l="-1237" t="-2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96E0083-0300-AB5C-EE1C-9E76517DDAC8}"/>
              </a:ext>
            </a:extLst>
          </p:cNvPr>
          <p:cNvCxnSpPr>
            <a:cxnSpLocks/>
          </p:cNvCxnSpPr>
          <p:nvPr/>
        </p:nvCxnSpPr>
        <p:spPr>
          <a:xfrm flipV="1">
            <a:off x="8409829" y="2286056"/>
            <a:ext cx="0" cy="516525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0C8801-D4C5-AB47-3147-219E7A0CC2CE}"/>
                  </a:ext>
                </a:extLst>
              </p:cNvPr>
              <p:cNvSpPr txBox="1"/>
              <p:nvPr/>
            </p:nvSpPr>
            <p:spPr>
              <a:xfrm>
                <a:off x="7084139" y="2801347"/>
                <a:ext cx="562009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Tr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CA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CA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for every separable state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0C8801-D4C5-AB47-3147-219E7A0CC2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4139" y="2801347"/>
                <a:ext cx="5620099" cy="461665"/>
              </a:xfrm>
              <a:prstGeom prst="rect">
                <a:avLst/>
              </a:prstGeom>
              <a:blipFill>
                <a:blip r:embed="rId5"/>
                <a:stretch>
                  <a:fillRect l="-1577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21C5913-61EC-B038-05FE-E6314D46C5A3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2351211" y="4707202"/>
            <a:ext cx="438519" cy="409694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4EAEE42-E9F3-223B-9F8A-5940E63E2DC3}"/>
              </a:ext>
            </a:extLst>
          </p:cNvPr>
          <p:cNvSpPr txBox="1"/>
          <p:nvPr/>
        </p:nvSpPr>
        <p:spPr>
          <a:xfrm>
            <a:off x="2789730" y="4886063"/>
            <a:ext cx="5620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rgbClr val="FF0000"/>
                </a:solidFill>
              </a:rPr>
              <a:t>Geometric measure of entanglement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83196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15C89-C369-8A7F-4A08-0C6BB4D50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the intersection of a subspace with a variety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DF4AD0E-22DC-B802-40E1-26C2252E22C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6863" y="1825625"/>
                <a:ext cx="11594122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3600" dirty="0"/>
                  <a:t>Let </a:t>
                </a:r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𝔽</m:t>
                    </m:r>
                    <m:r>
                      <a:rPr lang="en-CA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lit/>
                      </m:rPr>
                      <a:rPr lang="en-CA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m:rPr>
                        <m:lit/>
                      </m:rPr>
                      <a:rPr lang="en-CA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CA" sz="3600" b="0" dirty="0"/>
                  <a:t>,</a:t>
                </a:r>
                <a14:m>
                  <m:oMath xmlns:m="http://schemas.openxmlformats.org/officeDocument/2006/math">
                    <m:r>
                      <a:rPr lang="en-CA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  <m:r>
                      <m:rPr>
                        <m:lit/>
                      </m:rPr>
                      <a:rPr lang="en-CA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  <m:r>
                      <a:rPr lang="en-CA" sz="36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CA" sz="3600" b="0" dirty="0"/>
              </a:p>
              <a:p>
                <a14:m>
                  <m:oMath xmlns:m="http://schemas.openxmlformats.org/officeDocument/2006/math"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US" sz="36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CA" sz="3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CA" sz="3600" b="0" dirty="0"/>
                  <a:t> is a </a:t>
                </a:r>
                <a:r>
                  <a:rPr lang="en-CA" sz="3600" b="0" dirty="0">
                    <a:solidFill>
                      <a:srgbClr val="FF0000"/>
                    </a:solidFill>
                  </a:rPr>
                  <a:t>variety </a:t>
                </a:r>
                <a:r>
                  <a:rPr lang="en-CA" sz="3600" dirty="0"/>
                  <a:t>if there exist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sz="3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36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𝔽</m:t>
                    </m:r>
                    <m:r>
                      <a:rPr lang="en-CA" sz="3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CA" sz="3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3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CA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…</m:t>
                    </m:r>
                    <m:r>
                      <a:rPr lang="en-CA" sz="3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CA" sz="3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CA" sz="3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CA" sz="3600" dirty="0"/>
                  <a:t> </a:t>
                </a:r>
                <a:r>
                  <a:rPr lang="en-CA" sz="3600" dirty="0" err="1"/>
                  <a:t>s.t.</a:t>
                </a:r>
                <a:endParaRPr lang="en-CA" sz="3600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6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CA" sz="36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CA" sz="3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3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sz="3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CA" sz="3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CA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…</m:t>
                    </m:r>
                    <m:r>
                      <a:rPr lang="en-CA" sz="3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sz="3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CA" sz="3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=0}</m:t>
                    </m:r>
                  </m:oMath>
                </a14:m>
                <a:endParaRPr lang="en-CA" sz="3600" b="0" dirty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CA" sz="3600" b="0" dirty="0"/>
                  <a:t> is </a:t>
                </a:r>
                <a:r>
                  <a:rPr lang="en-CA" sz="3600" b="0" dirty="0">
                    <a:solidFill>
                      <a:srgbClr val="FF0000"/>
                    </a:solidFill>
                  </a:rPr>
                  <a:t>conic </a:t>
                </a:r>
                <a:r>
                  <a:rPr lang="en-CA" sz="3600" b="0" dirty="0"/>
                  <a:t>if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𝔽</m:t>
                    </m:r>
                    <m:r>
                      <a:rPr lang="en-CA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CA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CA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endParaRPr lang="en-CA" sz="3600" b="0" dirty="0"/>
              </a:p>
              <a:p>
                <a14:m>
                  <m:oMath xmlns:m="http://schemas.openxmlformats.org/officeDocument/2006/math"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CA" sz="3600" b="0" dirty="0"/>
                  <a:t> is </a:t>
                </a:r>
                <a:r>
                  <a:rPr lang="en-CA" sz="3600" b="0" dirty="0">
                    <a:solidFill>
                      <a:srgbClr val="FF0000"/>
                    </a:solidFill>
                  </a:rPr>
                  <a:t>non-degenerate</a:t>
                </a:r>
                <a:r>
                  <a:rPr lang="en-CA" sz="3600" b="0" dirty="0"/>
                  <a:t> if span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6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CA" sz="36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CA" sz="3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CA" sz="3600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DF4AD0E-22DC-B802-40E1-26C2252E22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6863" y="1825625"/>
                <a:ext cx="11594122" cy="4351338"/>
              </a:xfrm>
              <a:blipFill>
                <a:blip r:embed="rId3"/>
                <a:stretch>
                  <a:fillRect l="-1422" t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3238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4D131-A2BF-3E4F-8984-60ED10F6A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 decompositions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348F6EB-6C09-DB4B-8B12-02DD7B99C4C0}"/>
                  </a:ext>
                </a:extLst>
              </p:cNvPr>
              <p:cNvSpPr txBox="1"/>
              <p:nvPr/>
            </p:nvSpPr>
            <p:spPr>
              <a:xfrm>
                <a:off x="838200" y="1973379"/>
                <a:ext cx="10808368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/>
                  <a:t>For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00" dirty="0"/>
                  <a:t>, an expression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is called a </a:t>
                </a:r>
                <a:r>
                  <a:rPr lang="en-US" sz="2400" dirty="0">
                    <a:solidFill>
                      <a:srgbClr val="FF0000"/>
                    </a:solidFill>
                  </a:rPr>
                  <a:t>decomposition </a:t>
                </a:r>
                <a:r>
                  <a:rPr lang="en-US" sz="2400" dirty="0"/>
                  <a:t>of T into product tensors</a:t>
                </a:r>
              </a:p>
              <a:p>
                <a:endParaRPr lang="en-US" sz="2400" dirty="0"/>
              </a:p>
              <a:p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i="0" smtClean="0">
                          <a:latin typeface="Cambria Math" panose="02040503050406030204" pitchFamily="18" charset="0"/>
                        </a:rPr>
                        <m:t>rank</m:t>
                      </m:r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i="0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r>
                            <m:rPr>
                              <m:lit/>
                            </m:rPr>
                            <a:rPr lang="en-US" sz="2400" i="1" smtClean="0">
                              <a:latin typeface="Cambria Math" panose="02040503050406030204" pitchFamily="18" charset="0"/>
                            </a:rPr>
                            <m:t>{</m:t>
                          </m:r>
                        </m:e>
                      </m:func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sz="2400" i="0" smtClean="0">
                          <a:latin typeface="Cambria Math" panose="02040503050406030204" pitchFamily="18" charset="0"/>
                        </a:rPr>
                        <m:t>there</m:t>
                      </m:r>
                      <m:r>
                        <m:rPr>
                          <m:nor/>
                        </m:rPr>
                        <a:rPr lang="en-CA" sz="24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 sz="2400" i="0" smtClean="0">
                          <a:latin typeface="Cambria Math" panose="02040503050406030204" pitchFamily="18" charset="0"/>
                        </a:rPr>
                        <m:t>exists</m:t>
                      </m:r>
                      <m:r>
                        <m:rPr>
                          <m:nor/>
                        </m:rPr>
                        <a:rPr lang="en-CA" sz="24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 sz="240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CA" sz="24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 sz="2400" i="0" smtClean="0">
                          <a:latin typeface="Cambria Math" panose="02040503050406030204" pitchFamily="18" charset="0"/>
                        </a:rPr>
                        <m:t>decomposition</m:t>
                      </m:r>
                      <m:r>
                        <m:rPr>
                          <m:nor/>
                        </m:rPr>
                        <a:rPr lang="en-CA" sz="24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 sz="2400" i="0" smtClean="0">
                          <a:latin typeface="Cambria Math" panose="02040503050406030204" pitchFamily="18" charset="0"/>
                        </a:rPr>
                        <m:t>of</m:t>
                      </m:r>
                      <m:r>
                        <m:rPr>
                          <m:nor/>
                        </m:rPr>
                        <a:rPr lang="en-CA" sz="24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m:rPr>
                          <m:nor/>
                        </m:rPr>
                        <a:rPr lang="en-CA" sz="24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m:rPr>
                          <m:nor/>
                        </m:rPr>
                        <a:rPr lang="en-US" sz="2400" i="0" smtClean="0">
                          <a:latin typeface="Cambria Math" panose="02040503050406030204" pitchFamily="18" charset="0"/>
                        </a:rPr>
                        <m:t>into</m:t>
                      </m:r>
                      <m:r>
                        <m:rPr>
                          <m:nor/>
                        </m:rPr>
                        <a:rPr lang="en-CA" sz="24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m:rPr>
                          <m:nor/>
                        </m:rPr>
                        <a:rPr lang="en-CA" sz="2400" b="0" i="0" smtClean="0">
                          <a:latin typeface="Cambria Math" panose="02040503050406030204" pitchFamily="18" charset="0"/>
                        </a:rPr>
                        <m:t>R</m:t>
                      </m:r>
                      <m:r>
                        <m:rPr>
                          <m:nor/>
                        </m:rPr>
                        <a:rPr lang="en-CA" sz="24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m:rPr>
                          <m:nor/>
                        </m:rPr>
                        <a:rPr lang="en-US" sz="2400" i="0" smtClean="0">
                          <a:latin typeface="Cambria Math" panose="02040503050406030204" pitchFamily="18" charset="0"/>
                        </a:rPr>
                        <m:t>product</m:t>
                      </m:r>
                      <m:r>
                        <m:rPr>
                          <m:nor/>
                        </m:rPr>
                        <a:rPr lang="en-CA" sz="24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m:rPr>
                          <m:nor/>
                        </m:rPr>
                        <a:rPr lang="en-US" sz="2400" i="0" smtClean="0">
                          <a:latin typeface="Cambria Math" panose="02040503050406030204" pitchFamily="18" charset="0"/>
                        </a:rPr>
                        <m:t>tensors</m:t>
                      </m:r>
                      <m:r>
                        <m:rPr>
                          <m:lit/>
                        </m:rPr>
                        <a:rPr lang="en-US" sz="240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348F6EB-6C09-DB4B-8B12-02DD7B99C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973379"/>
                <a:ext cx="10808368" cy="3785652"/>
              </a:xfrm>
              <a:prstGeom prst="rect">
                <a:avLst/>
              </a:prstGeom>
              <a:blipFill>
                <a:blip r:embed="rId2"/>
                <a:stretch>
                  <a:fillRect l="-9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E3CBF0CF-11EA-8D44-A660-75E2B32D93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93814" y="2454768"/>
                <a:ext cx="5554579" cy="116307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p>
                        <m:e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e>
                      </m:nary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⊗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⊗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ℂ</m:t>
                          </m:r>
                        </m:e>
                        <m:sup>
                          <m:r>
                            <a:rPr lang="en-CA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CA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sSup>
                        <m:sSupPr>
                          <m:ctrlP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ℂ</m:t>
                          </m:r>
                        </m:e>
                        <m:sup>
                          <m:r>
                            <a:rPr lang="en-CA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CA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sSup>
                        <m:sSupPr>
                          <m:ctrlP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ℂ</m:t>
                          </m:r>
                        </m:e>
                        <m:sup>
                          <m:r>
                            <a:rPr lang="en-CA" sz="20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E3CBF0CF-11EA-8D44-A660-75E2B32D93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93814" y="2454768"/>
                <a:ext cx="5554579" cy="1163071"/>
              </a:xfrm>
              <a:blipFill>
                <a:blip r:embed="rId3"/>
                <a:stretch>
                  <a:fillRect t="-86957" b="-10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185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4D131-A2BF-3E4F-8984-60ED10F6A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Uniqueness of tensor decompositions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5E2C0D-0651-5D45-A4B4-D06FF11F2C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45488" y="3024369"/>
                <a:ext cx="6371896" cy="116307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p>
                        <m:e>
                          <m:sSub>
                            <m:sSub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e>
                      </m:nary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⊗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⊗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CA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en-CA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r>
                        <a:rPr lang="en-CA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𝑌</m:t>
                      </m:r>
                      <m:r>
                        <a:rPr lang="en-CA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r>
                        <a:rPr lang="en-CA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5E2C0D-0651-5D45-A4B4-D06FF11F2C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45488" y="3024369"/>
                <a:ext cx="6371896" cy="1163071"/>
              </a:xfrm>
              <a:blipFill>
                <a:blip r:embed="rId2"/>
                <a:stretch>
                  <a:fillRect t="-86957" b="-103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348F6EB-6C09-DB4B-8B12-02DD7B99C4C0}"/>
              </a:ext>
            </a:extLst>
          </p:cNvPr>
          <p:cNvSpPr txBox="1"/>
          <p:nvPr/>
        </p:nvSpPr>
        <p:spPr>
          <a:xfrm>
            <a:off x="655063" y="1824040"/>
            <a:ext cx="9091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rank decomposition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7CEA3E-2492-C34E-9F28-4E4FB0F4FB91}"/>
              </a:ext>
            </a:extLst>
          </p:cNvPr>
          <p:cNvSpPr txBox="1"/>
          <p:nvPr/>
        </p:nvSpPr>
        <p:spPr>
          <a:xfrm>
            <a:off x="317500" y="4101163"/>
            <a:ext cx="1162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is called the </a:t>
            </a:r>
            <a:r>
              <a:rPr lang="en-US" sz="2400" dirty="0">
                <a:solidFill>
                  <a:srgbClr val="FF0000"/>
                </a:solidFill>
              </a:rPr>
              <a:t>unique (rank) decomposition </a:t>
            </a:r>
            <a:r>
              <a:rPr lang="en-US" sz="2400" dirty="0"/>
              <a:t>of T if for any other decomposition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BA99D7E-C14B-D148-AF11-E7E1961958EF}"/>
                  </a:ext>
                </a:extLst>
              </p:cNvPr>
              <p:cNvSpPr txBox="1"/>
              <p:nvPr/>
            </p:nvSpPr>
            <p:spPr>
              <a:xfrm>
                <a:off x="3435193" y="4723257"/>
                <a:ext cx="4392485" cy="11564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∈[</m:t>
                          </m:r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CA" sz="20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en-CA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nary>
                      <m:r>
                        <a:rPr lang="en-US" sz="2000" i="1">
                          <a:latin typeface="Cambria Math" panose="02040503050406030204" pitchFamily="18" charset="0"/>
                        </a:rPr>
                        <m:t>⊗</m:t>
                      </m:r>
                      <m:sSubSup>
                        <m:sSub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000" i="1">
                          <a:latin typeface="Cambria Math" panose="02040503050406030204" pitchFamily="18" charset="0"/>
                        </a:rPr>
                        <m:t>⊗</m:t>
                      </m:r>
                      <m:sSubSup>
                        <m:sSub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CA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𝑋</m:t>
                      </m:r>
                      <m:r>
                        <a:rPr lang="en-CA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r>
                        <a:rPr lang="en-CA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𝑌</m:t>
                      </m:r>
                      <m:r>
                        <a:rPr lang="en-CA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r>
                        <a:rPr lang="en-CA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𝑍</m:t>
                      </m:r>
                    </m:oMath>
                  </m:oMathPara>
                </a14:m>
                <a:endParaRPr lang="en-US" sz="20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BA99D7E-C14B-D148-AF11-E7E196195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5193" y="4723257"/>
                <a:ext cx="4392485" cy="1156470"/>
              </a:xfrm>
              <a:prstGeom prst="rect">
                <a:avLst/>
              </a:prstGeom>
              <a:blipFill>
                <a:blip r:embed="rId3"/>
                <a:stretch>
                  <a:fillRect l="-5187" t="-91304" b="-98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B2024B0-3F53-5943-BF08-BD528E23D4CF}"/>
                  </a:ext>
                </a:extLst>
              </p:cNvPr>
              <p:cNvSpPr txBox="1"/>
              <p:nvPr/>
            </p:nvSpPr>
            <p:spPr>
              <a:xfrm>
                <a:off x="838200" y="5616609"/>
                <a:ext cx="10281744" cy="8762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there is a permutation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2400" dirty="0"/>
                  <a:t> such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400" i="1" smtClean="0">
                        <a:latin typeface="Cambria Math" panose="02040503050406030204" pitchFamily="18" charset="0"/>
                      </a:rPr>
                      <m:t>⊗</m:t>
                    </m:r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400" i="1" smtClean="0">
                        <a:latin typeface="Cambria Math" panose="02040503050406030204" pitchFamily="18" charset="0"/>
                      </a:rPr>
                      <m:t>⊗</m:t>
                    </m:r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240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sub>
                      <m:sup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2400" i="1" smtClean="0">
                        <a:latin typeface="Cambria Math" panose="02040503050406030204" pitchFamily="18" charset="0"/>
                      </a:rPr>
                      <m:t>⊗</m:t>
                    </m:r>
                    <m:sSubSup>
                      <m:sSub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sub>
                      <m:sup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2400" i="1" smtClean="0">
                        <a:latin typeface="Cambria Math" panose="02040503050406030204" pitchFamily="18" charset="0"/>
                      </a:rPr>
                      <m:t>⊗</m:t>
                    </m:r>
                    <m:sSubSup>
                      <m:sSub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sub>
                      <m:sup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400" dirty="0"/>
                  <a:t> for all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en-US" sz="240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400" dirty="0"/>
                  <a:t>    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B2024B0-3F53-5943-BF08-BD528E23D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616609"/>
                <a:ext cx="10281744" cy="876266"/>
              </a:xfrm>
              <a:prstGeom prst="rect">
                <a:avLst/>
              </a:prstGeom>
              <a:blipFill>
                <a:blip r:embed="rId4"/>
                <a:stretch>
                  <a:fillRect l="-988" t="-4286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160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BBAB1BAC-829F-3546-B5A4-366898EB111C}"/>
              </a:ext>
            </a:extLst>
          </p:cNvPr>
          <p:cNvGrpSpPr/>
          <p:nvPr/>
        </p:nvGrpSpPr>
        <p:grpSpPr>
          <a:xfrm>
            <a:off x="6006808" y="1667641"/>
            <a:ext cx="891962" cy="916946"/>
            <a:chOff x="948412" y="892174"/>
            <a:chExt cx="1502558" cy="147780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9B0BD49-1DB4-AE4E-A256-8711A9912CDD}"/>
                </a:ext>
              </a:extLst>
            </p:cNvPr>
            <p:cNvSpPr/>
            <p:nvPr/>
          </p:nvSpPr>
          <p:spPr>
            <a:xfrm rot="2350129">
              <a:off x="1371195" y="1227870"/>
              <a:ext cx="339726" cy="33972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ame 25">
              <a:extLst>
                <a:ext uri="{FF2B5EF4-FFF2-40B4-BE49-F238E27FC236}">
                  <a16:creationId xmlns:a16="http://schemas.microsoft.com/office/drawing/2014/main" id="{983FC3AE-C9BA-9247-8F91-049469980987}"/>
                </a:ext>
              </a:extLst>
            </p:cNvPr>
            <p:cNvSpPr/>
            <p:nvPr/>
          </p:nvSpPr>
          <p:spPr>
            <a:xfrm>
              <a:off x="989045" y="91440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28" name="Frame 27">
              <a:extLst>
                <a:ext uri="{FF2B5EF4-FFF2-40B4-BE49-F238E27FC236}">
                  <a16:creationId xmlns:a16="http://schemas.microsoft.com/office/drawing/2014/main" id="{F5F1D0B5-C9BF-604C-AE5E-829DA733F92D}"/>
                </a:ext>
              </a:extLst>
            </p:cNvPr>
            <p:cNvSpPr/>
            <p:nvPr/>
          </p:nvSpPr>
          <p:spPr>
            <a:xfrm rot="2326800">
              <a:off x="948412" y="132807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Frame 28">
              <a:extLst>
                <a:ext uri="{FF2B5EF4-FFF2-40B4-BE49-F238E27FC236}">
                  <a16:creationId xmlns:a16="http://schemas.microsoft.com/office/drawing/2014/main" id="{7046D260-6088-2D46-A9CF-69909C530C66}"/>
                </a:ext>
              </a:extLst>
            </p:cNvPr>
            <p:cNvSpPr/>
            <p:nvPr/>
          </p:nvSpPr>
          <p:spPr>
            <a:xfrm rot="5400000">
              <a:off x="452535" y="145091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E9833E5-60D0-D342-B411-E8B131ADBC8C}"/>
                </a:ext>
              </a:extLst>
            </p:cNvPr>
            <p:cNvSpPr/>
            <p:nvPr/>
          </p:nvSpPr>
          <p:spPr>
            <a:xfrm>
              <a:off x="1044575" y="965200"/>
              <a:ext cx="1349375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83571C9-A1B8-154E-AA51-2059D09D0290}"/>
                </a:ext>
              </a:extLst>
            </p:cNvPr>
            <p:cNvSpPr/>
            <p:nvPr/>
          </p:nvSpPr>
          <p:spPr>
            <a:xfrm rot="5400000">
              <a:off x="681036" y="1668462"/>
              <a:ext cx="1003300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460FE81-3868-4045-90AB-1B603ABAFBA4}"/>
                </a:ext>
              </a:extLst>
            </p:cNvPr>
            <p:cNvSpPr/>
            <p:nvPr/>
          </p:nvSpPr>
          <p:spPr>
            <a:xfrm>
              <a:off x="1009650" y="930275"/>
              <a:ext cx="339726" cy="339725"/>
            </a:xfrm>
            <a:prstGeom prst="rect">
              <a:avLst/>
            </a:prstGeom>
            <a:solidFill>
              <a:schemeClr val="accent4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E5EAEDE-DBA8-CB42-858C-3589870A34FE}"/>
                </a:ext>
              </a:extLst>
            </p:cNvPr>
            <p:cNvSpPr/>
            <p:nvPr/>
          </p:nvSpPr>
          <p:spPr>
            <a:xfrm>
              <a:off x="1349376" y="930275"/>
              <a:ext cx="339726" cy="33972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624F820-A807-5C45-B838-A7D5DF961F76}"/>
                </a:ext>
              </a:extLst>
            </p:cNvPr>
            <p:cNvSpPr/>
            <p:nvPr/>
          </p:nvSpPr>
          <p:spPr>
            <a:xfrm>
              <a:off x="1697615" y="933307"/>
              <a:ext cx="339726" cy="339725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F5C427B-555D-BD4B-B9AA-6A9E446FA2EF}"/>
                </a:ext>
              </a:extLst>
            </p:cNvPr>
            <p:cNvSpPr/>
            <p:nvPr/>
          </p:nvSpPr>
          <p:spPr>
            <a:xfrm>
              <a:off x="2062737" y="930275"/>
              <a:ext cx="339726" cy="339725"/>
            </a:xfrm>
            <a:prstGeom prst="rect">
              <a:avLst/>
            </a:prstGeom>
            <a:solidFill>
              <a:schemeClr val="accent4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39B9D9C-F474-2940-811E-71DE069A5AF1}"/>
                </a:ext>
              </a:extLst>
            </p:cNvPr>
            <p:cNvSpPr/>
            <p:nvPr/>
          </p:nvSpPr>
          <p:spPr>
            <a:xfrm>
              <a:off x="1009650" y="1278935"/>
              <a:ext cx="339726" cy="33972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43515A5-0C98-1040-B0E2-6CF91FFAF58B}"/>
                </a:ext>
              </a:extLst>
            </p:cNvPr>
            <p:cNvSpPr/>
            <p:nvPr/>
          </p:nvSpPr>
          <p:spPr>
            <a:xfrm>
              <a:off x="1009650" y="1618661"/>
              <a:ext cx="339726" cy="339725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B43B39F-E17A-3E47-88F9-012112602F36}"/>
                </a:ext>
              </a:extLst>
            </p:cNvPr>
            <p:cNvSpPr/>
            <p:nvPr/>
          </p:nvSpPr>
          <p:spPr>
            <a:xfrm>
              <a:off x="1009650" y="1976469"/>
              <a:ext cx="339726" cy="33972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45DB827-28BB-1745-838E-5C5A985C93DC}"/>
                </a:ext>
              </a:extLst>
            </p:cNvPr>
            <p:cNvSpPr/>
            <p:nvPr/>
          </p:nvSpPr>
          <p:spPr>
            <a:xfrm rot="2350129">
              <a:off x="1936593" y="1687777"/>
              <a:ext cx="339726" cy="33972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617D942-2BDD-0340-9C10-A3A5CD581198}"/>
                </a:ext>
              </a:extLst>
            </p:cNvPr>
            <p:cNvSpPr/>
            <p:nvPr/>
          </p:nvSpPr>
          <p:spPr>
            <a:xfrm rot="2350129">
              <a:off x="1653894" y="1459790"/>
              <a:ext cx="339726" cy="33972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935C8AD-C435-B043-9D2B-9D5F9646A822}"/>
                </a:ext>
              </a:extLst>
            </p:cNvPr>
            <p:cNvCxnSpPr/>
            <p:nvPr/>
          </p:nvCxnSpPr>
          <p:spPr>
            <a:xfrm>
              <a:off x="989044" y="91439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D44F0A8-3C6E-4146-8E7D-03BF03F4ADEC}"/>
                </a:ext>
              </a:extLst>
            </p:cNvPr>
            <p:cNvCxnSpPr/>
            <p:nvPr/>
          </p:nvCxnSpPr>
          <p:spPr>
            <a:xfrm>
              <a:off x="995394" y="90804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9EF7F7C-956E-B743-8705-6AFDF8541217}"/>
                </a:ext>
              </a:extLst>
            </p:cNvPr>
            <p:cNvCxnSpPr>
              <a:cxnSpLocks/>
            </p:cNvCxnSpPr>
            <p:nvPr/>
          </p:nvCxnSpPr>
          <p:spPr>
            <a:xfrm>
              <a:off x="989044" y="892174"/>
              <a:ext cx="0" cy="1477801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917392F-2EB7-944D-9653-95B444EA28EF}"/>
              </a:ext>
            </a:extLst>
          </p:cNvPr>
          <p:cNvGrpSpPr/>
          <p:nvPr/>
        </p:nvGrpSpPr>
        <p:grpSpPr>
          <a:xfrm>
            <a:off x="8165968" y="1646964"/>
            <a:ext cx="891962" cy="916946"/>
            <a:chOff x="948412" y="892174"/>
            <a:chExt cx="1502558" cy="1477801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A9BC34F-CA49-8540-BE4C-5035DB15BA04}"/>
                </a:ext>
              </a:extLst>
            </p:cNvPr>
            <p:cNvSpPr/>
            <p:nvPr/>
          </p:nvSpPr>
          <p:spPr>
            <a:xfrm rot="2350129">
              <a:off x="1371195" y="1227870"/>
              <a:ext cx="339726" cy="33972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ame 45">
              <a:extLst>
                <a:ext uri="{FF2B5EF4-FFF2-40B4-BE49-F238E27FC236}">
                  <a16:creationId xmlns:a16="http://schemas.microsoft.com/office/drawing/2014/main" id="{91A01CFE-3914-9140-ADA6-47771D0ABD9B}"/>
                </a:ext>
              </a:extLst>
            </p:cNvPr>
            <p:cNvSpPr/>
            <p:nvPr/>
          </p:nvSpPr>
          <p:spPr>
            <a:xfrm>
              <a:off x="989045" y="91440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47" name="Frame 46">
              <a:extLst>
                <a:ext uri="{FF2B5EF4-FFF2-40B4-BE49-F238E27FC236}">
                  <a16:creationId xmlns:a16="http://schemas.microsoft.com/office/drawing/2014/main" id="{0CA3420F-8360-C040-815B-78BD201C890A}"/>
                </a:ext>
              </a:extLst>
            </p:cNvPr>
            <p:cNvSpPr/>
            <p:nvPr/>
          </p:nvSpPr>
          <p:spPr>
            <a:xfrm rot="2326800">
              <a:off x="948412" y="132807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8" name="Frame 47">
              <a:extLst>
                <a:ext uri="{FF2B5EF4-FFF2-40B4-BE49-F238E27FC236}">
                  <a16:creationId xmlns:a16="http://schemas.microsoft.com/office/drawing/2014/main" id="{75AF71E4-1FA2-2144-9FAA-694AA981E373}"/>
                </a:ext>
              </a:extLst>
            </p:cNvPr>
            <p:cNvSpPr/>
            <p:nvPr/>
          </p:nvSpPr>
          <p:spPr>
            <a:xfrm rot="5400000">
              <a:off x="452535" y="145091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52EA105-FC68-BB4C-8924-360A784787C7}"/>
                </a:ext>
              </a:extLst>
            </p:cNvPr>
            <p:cNvSpPr/>
            <p:nvPr/>
          </p:nvSpPr>
          <p:spPr>
            <a:xfrm>
              <a:off x="1044575" y="965200"/>
              <a:ext cx="1349375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5898140-AF47-D446-B242-F9583B39F84E}"/>
                </a:ext>
              </a:extLst>
            </p:cNvPr>
            <p:cNvSpPr/>
            <p:nvPr/>
          </p:nvSpPr>
          <p:spPr>
            <a:xfrm rot="5400000">
              <a:off x="681036" y="1668462"/>
              <a:ext cx="1003300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FEA6B44-1B04-B644-B549-E31AE1B2775B}"/>
                </a:ext>
              </a:extLst>
            </p:cNvPr>
            <p:cNvSpPr/>
            <p:nvPr/>
          </p:nvSpPr>
          <p:spPr>
            <a:xfrm>
              <a:off x="1009650" y="930275"/>
              <a:ext cx="339726" cy="33972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EA4BBDE-0D7C-2F48-9710-18FC6D9FD215}"/>
                </a:ext>
              </a:extLst>
            </p:cNvPr>
            <p:cNvSpPr/>
            <p:nvPr/>
          </p:nvSpPr>
          <p:spPr>
            <a:xfrm>
              <a:off x="1349376" y="930275"/>
              <a:ext cx="339726" cy="339725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43F1DAA-9C8D-F146-A850-17615ECC1F59}"/>
                </a:ext>
              </a:extLst>
            </p:cNvPr>
            <p:cNvSpPr/>
            <p:nvPr/>
          </p:nvSpPr>
          <p:spPr>
            <a:xfrm>
              <a:off x="1697615" y="933307"/>
              <a:ext cx="339726" cy="339725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8F47279-D71F-034D-9A0A-0C7914A60331}"/>
                </a:ext>
              </a:extLst>
            </p:cNvPr>
            <p:cNvSpPr/>
            <p:nvPr/>
          </p:nvSpPr>
          <p:spPr>
            <a:xfrm>
              <a:off x="2062737" y="930275"/>
              <a:ext cx="339726" cy="33972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BC67D20-4962-8A40-84F3-0CC4DF1B4853}"/>
                </a:ext>
              </a:extLst>
            </p:cNvPr>
            <p:cNvSpPr/>
            <p:nvPr/>
          </p:nvSpPr>
          <p:spPr>
            <a:xfrm>
              <a:off x="1009650" y="1278935"/>
              <a:ext cx="339726" cy="33972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6B716BA-0663-A841-9DC1-99531EE9C57C}"/>
                </a:ext>
              </a:extLst>
            </p:cNvPr>
            <p:cNvSpPr/>
            <p:nvPr/>
          </p:nvSpPr>
          <p:spPr>
            <a:xfrm>
              <a:off x="1009650" y="1618661"/>
              <a:ext cx="339726" cy="33972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AA3AC5A-7BF3-ED41-B608-D9B6CBFB0F72}"/>
                </a:ext>
              </a:extLst>
            </p:cNvPr>
            <p:cNvSpPr/>
            <p:nvPr/>
          </p:nvSpPr>
          <p:spPr>
            <a:xfrm>
              <a:off x="1009650" y="1976469"/>
              <a:ext cx="339726" cy="33972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057902B3-08F9-9142-B92B-B5CF61B198BC}"/>
                </a:ext>
              </a:extLst>
            </p:cNvPr>
            <p:cNvSpPr/>
            <p:nvPr/>
          </p:nvSpPr>
          <p:spPr>
            <a:xfrm rot="2350129">
              <a:off x="1936593" y="1687777"/>
              <a:ext cx="339726" cy="33972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93F8E4A8-D9B0-3140-A0C0-741CFE94A7F8}"/>
                </a:ext>
              </a:extLst>
            </p:cNvPr>
            <p:cNvSpPr/>
            <p:nvPr/>
          </p:nvSpPr>
          <p:spPr>
            <a:xfrm rot="2350129">
              <a:off x="1653894" y="1459790"/>
              <a:ext cx="339726" cy="33972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A836AAD-F083-C443-B9B5-D2DA195DBB15}"/>
                </a:ext>
              </a:extLst>
            </p:cNvPr>
            <p:cNvCxnSpPr/>
            <p:nvPr/>
          </p:nvCxnSpPr>
          <p:spPr>
            <a:xfrm>
              <a:off x="989044" y="91439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B274AA87-433F-9E4A-9926-AFB22463FFC3}"/>
                </a:ext>
              </a:extLst>
            </p:cNvPr>
            <p:cNvCxnSpPr/>
            <p:nvPr/>
          </p:nvCxnSpPr>
          <p:spPr>
            <a:xfrm>
              <a:off x="995394" y="90804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0C29650-683D-3E45-98A7-BBFA032EE45C}"/>
                </a:ext>
              </a:extLst>
            </p:cNvPr>
            <p:cNvCxnSpPr>
              <a:cxnSpLocks/>
            </p:cNvCxnSpPr>
            <p:nvPr/>
          </p:nvCxnSpPr>
          <p:spPr>
            <a:xfrm>
              <a:off x="989044" y="892174"/>
              <a:ext cx="0" cy="1477801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62F2DBC-C158-5645-9265-8FF3FF84756B}"/>
              </a:ext>
            </a:extLst>
          </p:cNvPr>
          <p:cNvGrpSpPr/>
          <p:nvPr/>
        </p:nvGrpSpPr>
        <p:grpSpPr>
          <a:xfrm>
            <a:off x="10225770" y="1646964"/>
            <a:ext cx="891962" cy="916946"/>
            <a:chOff x="948412" y="892174"/>
            <a:chExt cx="1502558" cy="1477801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9B2A242-60D2-3A4D-B09F-B7FDD7C4F819}"/>
                </a:ext>
              </a:extLst>
            </p:cNvPr>
            <p:cNvSpPr/>
            <p:nvPr/>
          </p:nvSpPr>
          <p:spPr>
            <a:xfrm rot="2350129">
              <a:off x="1371195" y="1227870"/>
              <a:ext cx="339726" cy="33972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ame 64">
              <a:extLst>
                <a:ext uri="{FF2B5EF4-FFF2-40B4-BE49-F238E27FC236}">
                  <a16:creationId xmlns:a16="http://schemas.microsoft.com/office/drawing/2014/main" id="{BD50CFEB-2E4A-2541-953E-0DEB5D48A6C7}"/>
                </a:ext>
              </a:extLst>
            </p:cNvPr>
            <p:cNvSpPr/>
            <p:nvPr/>
          </p:nvSpPr>
          <p:spPr>
            <a:xfrm>
              <a:off x="989045" y="91440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66" name="Frame 65">
              <a:extLst>
                <a:ext uri="{FF2B5EF4-FFF2-40B4-BE49-F238E27FC236}">
                  <a16:creationId xmlns:a16="http://schemas.microsoft.com/office/drawing/2014/main" id="{E95E1861-16EF-3C45-AE86-E50ABF88B5CB}"/>
                </a:ext>
              </a:extLst>
            </p:cNvPr>
            <p:cNvSpPr/>
            <p:nvPr/>
          </p:nvSpPr>
          <p:spPr>
            <a:xfrm rot="2326800">
              <a:off x="948412" y="132807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7" name="Frame 66">
              <a:extLst>
                <a:ext uri="{FF2B5EF4-FFF2-40B4-BE49-F238E27FC236}">
                  <a16:creationId xmlns:a16="http://schemas.microsoft.com/office/drawing/2014/main" id="{418A29D4-0973-0345-9DF8-798332404D66}"/>
                </a:ext>
              </a:extLst>
            </p:cNvPr>
            <p:cNvSpPr/>
            <p:nvPr/>
          </p:nvSpPr>
          <p:spPr>
            <a:xfrm rot="5400000">
              <a:off x="452535" y="145091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B17158B-7C1C-024B-8FE1-23E29962D86A}"/>
                </a:ext>
              </a:extLst>
            </p:cNvPr>
            <p:cNvSpPr/>
            <p:nvPr/>
          </p:nvSpPr>
          <p:spPr>
            <a:xfrm>
              <a:off x="1044575" y="965200"/>
              <a:ext cx="1349375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5061DEC4-AB4E-8D42-9E94-D4EEA7970153}"/>
                </a:ext>
              </a:extLst>
            </p:cNvPr>
            <p:cNvSpPr/>
            <p:nvPr/>
          </p:nvSpPr>
          <p:spPr>
            <a:xfrm rot="5400000">
              <a:off x="681036" y="1668462"/>
              <a:ext cx="1003300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3D0BF30F-ABD6-2544-8A3A-FA3C372C6B1C}"/>
                </a:ext>
              </a:extLst>
            </p:cNvPr>
            <p:cNvSpPr/>
            <p:nvPr/>
          </p:nvSpPr>
          <p:spPr>
            <a:xfrm>
              <a:off x="1009650" y="930275"/>
              <a:ext cx="339726" cy="339725"/>
            </a:xfrm>
            <a:prstGeom prst="rect">
              <a:avLst/>
            </a:prstGeom>
            <a:solidFill>
              <a:schemeClr val="accent6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1C140A4D-E29D-9A41-89FA-AE06B8451E17}"/>
                </a:ext>
              </a:extLst>
            </p:cNvPr>
            <p:cNvSpPr/>
            <p:nvPr/>
          </p:nvSpPr>
          <p:spPr>
            <a:xfrm>
              <a:off x="1349376" y="930275"/>
              <a:ext cx="339726" cy="33972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A8E798C8-9F56-DF41-B66B-04DB97D156D5}"/>
                </a:ext>
              </a:extLst>
            </p:cNvPr>
            <p:cNvSpPr/>
            <p:nvPr/>
          </p:nvSpPr>
          <p:spPr>
            <a:xfrm>
              <a:off x="1697615" y="933307"/>
              <a:ext cx="339726" cy="33972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3D27D494-3A7B-E842-A525-00EC903E2DC9}"/>
                </a:ext>
              </a:extLst>
            </p:cNvPr>
            <p:cNvSpPr/>
            <p:nvPr/>
          </p:nvSpPr>
          <p:spPr>
            <a:xfrm>
              <a:off x="2062737" y="930275"/>
              <a:ext cx="339726" cy="33972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85CAA584-20B0-4E44-B345-BD5D39BF6E3A}"/>
                </a:ext>
              </a:extLst>
            </p:cNvPr>
            <p:cNvSpPr/>
            <p:nvPr/>
          </p:nvSpPr>
          <p:spPr>
            <a:xfrm>
              <a:off x="1009650" y="1278935"/>
              <a:ext cx="339726" cy="339725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0DDE3028-0D51-8F41-858A-F09F38FF262B}"/>
                </a:ext>
              </a:extLst>
            </p:cNvPr>
            <p:cNvSpPr/>
            <p:nvPr/>
          </p:nvSpPr>
          <p:spPr>
            <a:xfrm>
              <a:off x="1009651" y="1609143"/>
              <a:ext cx="339726" cy="33972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DF7C4C68-640B-8E44-BC09-89E55AF8053C}"/>
                </a:ext>
              </a:extLst>
            </p:cNvPr>
            <p:cNvSpPr/>
            <p:nvPr/>
          </p:nvSpPr>
          <p:spPr>
            <a:xfrm>
              <a:off x="1009650" y="1976469"/>
              <a:ext cx="339726" cy="33972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FE14A38C-E3CD-FB4A-9144-7E9EB91E78A2}"/>
                </a:ext>
              </a:extLst>
            </p:cNvPr>
            <p:cNvSpPr/>
            <p:nvPr/>
          </p:nvSpPr>
          <p:spPr>
            <a:xfrm rot="2350129">
              <a:off x="1936593" y="1687777"/>
              <a:ext cx="339726" cy="339725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27C04327-CE21-D941-8216-88CF17CE6F02}"/>
                </a:ext>
              </a:extLst>
            </p:cNvPr>
            <p:cNvSpPr/>
            <p:nvPr/>
          </p:nvSpPr>
          <p:spPr>
            <a:xfrm rot="2350129">
              <a:off x="1653894" y="1459790"/>
              <a:ext cx="339726" cy="33972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FA6D46A7-2E63-7844-A8BC-662D80CE771A}"/>
                </a:ext>
              </a:extLst>
            </p:cNvPr>
            <p:cNvCxnSpPr/>
            <p:nvPr/>
          </p:nvCxnSpPr>
          <p:spPr>
            <a:xfrm>
              <a:off x="989044" y="91439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82C0286-16C1-C74A-A413-2480318BE902}"/>
                </a:ext>
              </a:extLst>
            </p:cNvPr>
            <p:cNvCxnSpPr/>
            <p:nvPr/>
          </p:nvCxnSpPr>
          <p:spPr>
            <a:xfrm>
              <a:off x="995394" y="90804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5C94BB43-F1C2-C54B-A3C6-CC1810B902FC}"/>
                </a:ext>
              </a:extLst>
            </p:cNvPr>
            <p:cNvCxnSpPr>
              <a:cxnSpLocks/>
            </p:cNvCxnSpPr>
            <p:nvPr/>
          </p:nvCxnSpPr>
          <p:spPr>
            <a:xfrm>
              <a:off x="989044" y="892174"/>
              <a:ext cx="0" cy="1477801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7F98B05-98FD-224F-BC09-E95C11E8D732}"/>
              </a:ext>
            </a:extLst>
          </p:cNvPr>
          <p:cNvGrpSpPr/>
          <p:nvPr/>
        </p:nvGrpSpPr>
        <p:grpSpPr>
          <a:xfrm>
            <a:off x="1704667" y="1667641"/>
            <a:ext cx="891962" cy="916946"/>
            <a:chOff x="948412" y="892174"/>
            <a:chExt cx="1502558" cy="1477801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95690040-2B7C-AD4A-8488-629AB53AAD9C}"/>
                </a:ext>
              </a:extLst>
            </p:cNvPr>
            <p:cNvSpPr/>
            <p:nvPr/>
          </p:nvSpPr>
          <p:spPr>
            <a:xfrm rot="2350129">
              <a:off x="1371195" y="1227870"/>
              <a:ext cx="339726" cy="339725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ame 83">
              <a:extLst>
                <a:ext uri="{FF2B5EF4-FFF2-40B4-BE49-F238E27FC236}">
                  <a16:creationId xmlns:a16="http://schemas.microsoft.com/office/drawing/2014/main" id="{0651B6F0-4FEA-A84B-8CD3-E0237A0E08D2}"/>
                </a:ext>
              </a:extLst>
            </p:cNvPr>
            <p:cNvSpPr/>
            <p:nvPr/>
          </p:nvSpPr>
          <p:spPr>
            <a:xfrm>
              <a:off x="989045" y="91440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85" name="Frame 84">
              <a:extLst>
                <a:ext uri="{FF2B5EF4-FFF2-40B4-BE49-F238E27FC236}">
                  <a16:creationId xmlns:a16="http://schemas.microsoft.com/office/drawing/2014/main" id="{9FCB6727-2C65-334D-9B47-42585D01C8A9}"/>
                </a:ext>
              </a:extLst>
            </p:cNvPr>
            <p:cNvSpPr/>
            <p:nvPr/>
          </p:nvSpPr>
          <p:spPr>
            <a:xfrm rot="2326800">
              <a:off x="948412" y="132807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6" name="Frame 85">
              <a:extLst>
                <a:ext uri="{FF2B5EF4-FFF2-40B4-BE49-F238E27FC236}">
                  <a16:creationId xmlns:a16="http://schemas.microsoft.com/office/drawing/2014/main" id="{031C0F21-AEF7-6B4F-9A26-E3B991C623FE}"/>
                </a:ext>
              </a:extLst>
            </p:cNvPr>
            <p:cNvSpPr/>
            <p:nvPr/>
          </p:nvSpPr>
          <p:spPr>
            <a:xfrm rot="5400000">
              <a:off x="452535" y="145091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1A431DC2-2498-694A-9C1C-5C80EF7816A9}"/>
                </a:ext>
              </a:extLst>
            </p:cNvPr>
            <p:cNvSpPr/>
            <p:nvPr/>
          </p:nvSpPr>
          <p:spPr>
            <a:xfrm>
              <a:off x="1044575" y="965200"/>
              <a:ext cx="1349375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B4812DF9-AF02-3346-AABD-9B9EA645AEA5}"/>
                </a:ext>
              </a:extLst>
            </p:cNvPr>
            <p:cNvSpPr/>
            <p:nvPr/>
          </p:nvSpPr>
          <p:spPr>
            <a:xfrm rot="5400000">
              <a:off x="681036" y="1668462"/>
              <a:ext cx="1003300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0EC1D564-A4AA-E74C-9E4E-BFD3DB1B9EF2}"/>
                </a:ext>
              </a:extLst>
            </p:cNvPr>
            <p:cNvSpPr/>
            <p:nvPr/>
          </p:nvSpPr>
          <p:spPr>
            <a:xfrm>
              <a:off x="1009650" y="930275"/>
              <a:ext cx="339726" cy="339725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CF33471A-2FBB-B54E-B46B-CE9B917B796B}"/>
                </a:ext>
              </a:extLst>
            </p:cNvPr>
            <p:cNvSpPr/>
            <p:nvPr/>
          </p:nvSpPr>
          <p:spPr>
            <a:xfrm>
              <a:off x="1349376" y="930275"/>
              <a:ext cx="339726" cy="33972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437B8E5A-E577-AC42-963C-B6CE79EEF408}"/>
                </a:ext>
              </a:extLst>
            </p:cNvPr>
            <p:cNvSpPr/>
            <p:nvPr/>
          </p:nvSpPr>
          <p:spPr>
            <a:xfrm>
              <a:off x="1697615" y="933307"/>
              <a:ext cx="339726" cy="339725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015ACDB2-D213-9549-A5C0-697623BF0BFF}"/>
                </a:ext>
              </a:extLst>
            </p:cNvPr>
            <p:cNvSpPr/>
            <p:nvPr/>
          </p:nvSpPr>
          <p:spPr>
            <a:xfrm>
              <a:off x="2062737" y="930275"/>
              <a:ext cx="339726" cy="33972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648F5B39-FFE7-B04C-B6E8-9DF9FDE0FA6C}"/>
                </a:ext>
              </a:extLst>
            </p:cNvPr>
            <p:cNvSpPr/>
            <p:nvPr/>
          </p:nvSpPr>
          <p:spPr>
            <a:xfrm>
              <a:off x="1009650" y="1278935"/>
              <a:ext cx="339726" cy="339725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F56AAC56-A7FC-E442-84FD-19776A6BA734}"/>
                </a:ext>
              </a:extLst>
            </p:cNvPr>
            <p:cNvSpPr/>
            <p:nvPr/>
          </p:nvSpPr>
          <p:spPr>
            <a:xfrm>
              <a:off x="1009650" y="1618661"/>
              <a:ext cx="339726" cy="33972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CAD28036-DA39-544E-BC99-B67DBA5FF15E}"/>
                </a:ext>
              </a:extLst>
            </p:cNvPr>
            <p:cNvSpPr/>
            <p:nvPr/>
          </p:nvSpPr>
          <p:spPr>
            <a:xfrm>
              <a:off x="1009650" y="1976469"/>
              <a:ext cx="339726" cy="33972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AC09F35F-C6D5-D242-970F-E22C47B4982B}"/>
                </a:ext>
              </a:extLst>
            </p:cNvPr>
            <p:cNvSpPr/>
            <p:nvPr/>
          </p:nvSpPr>
          <p:spPr>
            <a:xfrm rot="2350129">
              <a:off x="1936593" y="1687777"/>
              <a:ext cx="339726" cy="339725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F7A21730-964C-C240-AFA2-E90DA6DDB6A5}"/>
                </a:ext>
              </a:extLst>
            </p:cNvPr>
            <p:cNvSpPr/>
            <p:nvPr/>
          </p:nvSpPr>
          <p:spPr>
            <a:xfrm rot="2350129">
              <a:off x="1653894" y="1459790"/>
              <a:ext cx="339726" cy="33972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376C685-78C1-B545-9F7E-810B559A7613}"/>
                </a:ext>
              </a:extLst>
            </p:cNvPr>
            <p:cNvCxnSpPr/>
            <p:nvPr/>
          </p:nvCxnSpPr>
          <p:spPr>
            <a:xfrm>
              <a:off x="989044" y="91439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18D4C8BA-E577-314E-AD85-3EC446CCDD3A}"/>
                </a:ext>
              </a:extLst>
            </p:cNvPr>
            <p:cNvCxnSpPr/>
            <p:nvPr/>
          </p:nvCxnSpPr>
          <p:spPr>
            <a:xfrm>
              <a:off x="995394" y="90804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2CB01E24-1FEC-8B4F-BD1A-70D3B63E5CAA}"/>
                </a:ext>
              </a:extLst>
            </p:cNvPr>
            <p:cNvCxnSpPr>
              <a:cxnSpLocks/>
            </p:cNvCxnSpPr>
            <p:nvPr/>
          </p:nvCxnSpPr>
          <p:spPr>
            <a:xfrm>
              <a:off x="989044" y="892174"/>
              <a:ext cx="0" cy="1477801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Cross 2">
            <a:extLst>
              <a:ext uri="{FF2B5EF4-FFF2-40B4-BE49-F238E27FC236}">
                <a16:creationId xmlns:a16="http://schemas.microsoft.com/office/drawing/2014/main" id="{7B54F6D9-6341-DA41-8F4F-C5BE44FD4709}"/>
              </a:ext>
            </a:extLst>
          </p:cNvPr>
          <p:cNvSpPr/>
          <p:nvPr/>
        </p:nvSpPr>
        <p:spPr>
          <a:xfrm>
            <a:off x="2818103" y="1906195"/>
            <a:ext cx="474562" cy="439838"/>
          </a:xfrm>
          <a:prstGeom prst="plus">
            <a:avLst>
              <a:gd name="adj" fmla="val 40881"/>
            </a:avLst>
          </a:prstGeom>
          <a:solidFill>
            <a:schemeClr val="tx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Cross 100">
            <a:extLst>
              <a:ext uri="{FF2B5EF4-FFF2-40B4-BE49-F238E27FC236}">
                <a16:creationId xmlns:a16="http://schemas.microsoft.com/office/drawing/2014/main" id="{749E1349-E78F-784B-94CF-310933EE72B4}"/>
              </a:ext>
            </a:extLst>
          </p:cNvPr>
          <p:cNvSpPr/>
          <p:nvPr/>
        </p:nvSpPr>
        <p:spPr>
          <a:xfrm>
            <a:off x="5186120" y="1885518"/>
            <a:ext cx="474562" cy="439838"/>
          </a:xfrm>
          <a:prstGeom prst="plus">
            <a:avLst>
              <a:gd name="adj" fmla="val 40881"/>
            </a:avLst>
          </a:prstGeom>
          <a:solidFill>
            <a:schemeClr val="tx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Cross 101">
            <a:extLst>
              <a:ext uri="{FF2B5EF4-FFF2-40B4-BE49-F238E27FC236}">
                <a16:creationId xmlns:a16="http://schemas.microsoft.com/office/drawing/2014/main" id="{DDF3A062-BF5D-744C-BE16-5F2553D9395A}"/>
              </a:ext>
            </a:extLst>
          </p:cNvPr>
          <p:cNvSpPr/>
          <p:nvPr/>
        </p:nvSpPr>
        <p:spPr>
          <a:xfrm>
            <a:off x="7295088" y="1906195"/>
            <a:ext cx="474562" cy="439838"/>
          </a:xfrm>
          <a:prstGeom prst="plus">
            <a:avLst>
              <a:gd name="adj" fmla="val 40881"/>
            </a:avLst>
          </a:prstGeom>
          <a:solidFill>
            <a:schemeClr val="tx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Cross 102">
            <a:extLst>
              <a:ext uri="{FF2B5EF4-FFF2-40B4-BE49-F238E27FC236}">
                <a16:creationId xmlns:a16="http://schemas.microsoft.com/office/drawing/2014/main" id="{99ABDF2F-3E64-2A4C-91E2-0256582CCD8F}"/>
              </a:ext>
            </a:extLst>
          </p:cNvPr>
          <p:cNvSpPr/>
          <p:nvPr/>
        </p:nvSpPr>
        <p:spPr>
          <a:xfrm>
            <a:off x="9454248" y="1891651"/>
            <a:ext cx="474562" cy="439838"/>
          </a:xfrm>
          <a:prstGeom prst="plus">
            <a:avLst>
              <a:gd name="adj" fmla="val 40881"/>
            </a:avLst>
          </a:prstGeom>
          <a:solidFill>
            <a:schemeClr val="tx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4FABEE6-4695-D644-8624-A947E97179C7}"/>
              </a:ext>
            </a:extLst>
          </p:cNvPr>
          <p:cNvGrpSpPr/>
          <p:nvPr/>
        </p:nvGrpSpPr>
        <p:grpSpPr>
          <a:xfrm>
            <a:off x="3688983" y="1667641"/>
            <a:ext cx="891962" cy="916946"/>
            <a:chOff x="948412" y="892174"/>
            <a:chExt cx="1502558" cy="1477801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97BBE66F-E4B9-4C41-BB26-664153D681E3}"/>
                </a:ext>
              </a:extLst>
            </p:cNvPr>
            <p:cNvSpPr/>
            <p:nvPr/>
          </p:nvSpPr>
          <p:spPr>
            <a:xfrm rot="2350129">
              <a:off x="1371195" y="1227870"/>
              <a:ext cx="339726" cy="339725"/>
            </a:xfrm>
            <a:prstGeom prst="rect">
              <a:avLst/>
            </a:prstGeom>
            <a:solidFill>
              <a:srgbClr val="DDA0DD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Frame 105">
              <a:extLst>
                <a:ext uri="{FF2B5EF4-FFF2-40B4-BE49-F238E27FC236}">
                  <a16:creationId xmlns:a16="http://schemas.microsoft.com/office/drawing/2014/main" id="{EAFE4891-24E1-354F-A8B8-3AE48C098826}"/>
                </a:ext>
              </a:extLst>
            </p:cNvPr>
            <p:cNvSpPr/>
            <p:nvPr/>
          </p:nvSpPr>
          <p:spPr>
            <a:xfrm>
              <a:off x="989045" y="91440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107" name="Frame 106">
              <a:extLst>
                <a:ext uri="{FF2B5EF4-FFF2-40B4-BE49-F238E27FC236}">
                  <a16:creationId xmlns:a16="http://schemas.microsoft.com/office/drawing/2014/main" id="{7912FD5A-1CEE-7D4C-9CFB-C520A46C8B08}"/>
                </a:ext>
              </a:extLst>
            </p:cNvPr>
            <p:cNvSpPr/>
            <p:nvPr/>
          </p:nvSpPr>
          <p:spPr>
            <a:xfrm rot="2326800">
              <a:off x="948412" y="132807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8" name="Frame 107">
              <a:extLst>
                <a:ext uri="{FF2B5EF4-FFF2-40B4-BE49-F238E27FC236}">
                  <a16:creationId xmlns:a16="http://schemas.microsoft.com/office/drawing/2014/main" id="{BC54C864-104E-F24C-88E1-DC393E75C97F}"/>
                </a:ext>
              </a:extLst>
            </p:cNvPr>
            <p:cNvSpPr/>
            <p:nvPr/>
          </p:nvSpPr>
          <p:spPr>
            <a:xfrm rot="5400000">
              <a:off x="452535" y="145091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8005678A-9589-534D-AB44-E653BC78C91C}"/>
                </a:ext>
              </a:extLst>
            </p:cNvPr>
            <p:cNvSpPr/>
            <p:nvPr/>
          </p:nvSpPr>
          <p:spPr>
            <a:xfrm>
              <a:off x="1044575" y="965200"/>
              <a:ext cx="1349375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6EA0C223-00A4-EC4D-BA5C-82B5E4B661F0}"/>
                </a:ext>
              </a:extLst>
            </p:cNvPr>
            <p:cNvSpPr/>
            <p:nvPr/>
          </p:nvSpPr>
          <p:spPr>
            <a:xfrm rot="5400000">
              <a:off x="681036" y="1668462"/>
              <a:ext cx="1003300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770BF75B-DDBE-094B-9C0C-CF3D887D317A}"/>
                </a:ext>
              </a:extLst>
            </p:cNvPr>
            <p:cNvSpPr/>
            <p:nvPr/>
          </p:nvSpPr>
          <p:spPr>
            <a:xfrm>
              <a:off x="1009650" y="930275"/>
              <a:ext cx="339726" cy="339725"/>
            </a:xfrm>
            <a:prstGeom prst="rect">
              <a:avLst/>
            </a:prstGeom>
            <a:solidFill>
              <a:srgbClr val="DDA0DD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77236A9C-521C-3F49-887C-74E87DEBC4B1}"/>
                </a:ext>
              </a:extLst>
            </p:cNvPr>
            <p:cNvSpPr/>
            <p:nvPr/>
          </p:nvSpPr>
          <p:spPr>
            <a:xfrm>
              <a:off x="1349376" y="930275"/>
              <a:ext cx="339726" cy="339725"/>
            </a:xfrm>
            <a:prstGeom prst="rect">
              <a:avLst/>
            </a:prstGeom>
            <a:solidFill>
              <a:srgbClr val="FF83FA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6C25AF6D-B97A-754E-8382-5DA016AB61CC}"/>
                </a:ext>
              </a:extLst>
            </p:cNvPr>
            <p:cNvSpPr/>
            <p:nvPr/>
          </p:nvSpPr>
          <p:spPr>
            <a:xfrm>
              <a:off x="1697615" y="933307"/>
              <a:ext cx="339726" cy="339725"/>
            </a:xfrm>
            <a:prstGeom prst="rect">
              <a:avLst/>
            </a:prstGeom>
            <a:solidFill>
              <a:srgbClr val="942093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909A1B2A-037A-1D40-871D-2EFDD2C2F953}"/>
                </a:ext>
              </a:extLst>
            </p:cNvPr>
            <p:cNvSpPr/>
            <p:nvPr/>
          </p:nvSpPr>
          <p:spPr>
            <a:xfrm>
              <a:off x="2062737" y="930275"/>
              <a:ext cx="339726" cy="339725"/>
            </a:xfrm>
            <a:prstGeom prst="rect">
              <a:avLst/>
            </a:prstGeom>
            <a:solidFill>
              <a:srgbClr val="942093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28D43898-14BF-1145-AFBA-370DB1635676}"/>
                </a:ext>
              </a:extLst>
            </p:cNvPr>
            <p:cNvSpPr/>
            <p:nvPr/>
          </p:nvSpPr>
          <p:spPr>
            <a:xfrm>
              <a:off x="1009650" y="1278935"/>
              <a:ext cx="339726" cy="33972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00EE6D67-F74F-984F-931A-4025F1BEF4ED}"/>
                </a:ext>
              </a:extLst>
            </p:cNvPr>
            <p:cNvSpPr/>
            <p:nvPr/>
          </p:nvSpPr>
          <p:spPr>
            <a:xfrm>
              <a:off x="1009650" y="1618661"/>
              <a:ext cx="339726" cy="339725"/>
            </a:xfrm>
            <a:prstGeom prst="rect">
              <a:avLst/>
            </a:prstGeom>
            <a:solidFill>
              <a:srgbClr val="942093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3873F6E-D6A4-3C43-A003-1919E9051ADE}"/>
                </a:ext>
              </a:extLst>
            </p:cNvPr>
            <p:cNvSpPr/>
            <p:nvPr/>
          </p:nvSpPr>
          <p:spPr>
            <a:xfrm>
              <a:off x="1009650" y="1976469"/>
              <a:ext cx="339726" cy="339725"/>
            </a:xfrm>
            <a:prstGeom prst="rect">
              <a:avLst/>
            </a:prstGeom>
            <a:solidFill>
              <a:srgbClr val="FF1493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D082ADFB-7ED5-8743-A6AE-D5E4BED3482D}"/>
                </a:ext>
              </a:extLst>
            </p:cNvPr>
            <p:cNvSpPr/>
            <p:nvPr/>
          </p:nvSpPr>
          <p:spPr>
            <a:xfrm rot="2350129">
              <a:off x="1936593" y="1687777"/>
              <a:ext cx="339726" cy="339725"/>
            </a:xfrm>
            <a:prstGeom prst="rect">
              <a:avLst/>
            </a:prstGeom>
            <a:solidFill>
              <a:srgbClr val="FF83FA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B81BC80C-947F-5849-B2E7-2F6D44FD43AC}"/>
                </a:ext>
              </a:extLst>
            </p:cNvPr>
            <p:cNvSpPr/>
            <p:nvPr/>
          </p:nvSpPr>
          <p:spPr>
            <a:xfrm rot="2350129">
              <a:off x="1653894" y="1459790"/>
              <a:ext cx="339726" cy="339725"/>
            </a:xfrm>
            <a:prstGeom prst="rect">
              <a:avLst/>
            </a:prstGeom>
            <a:solidFill>
              <a:srgbClr val="942093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66BED56F-50A7-2542-9FC5-F59F186C0E3F}"/>
                </a:ext>
              </a:extLst>
            </p:cNvPr>
            <p:cNvCxnSpPr/>
            <p:nvPr/>
          </p:nvCxnSpPr>
          <p:spPr>
            <a:xfrm>
              <a:off x="989044" y="91439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47118B49-C1D4-2140-BFEB-26C619D4678A}"/>
                </a:ext>
              </a:extLst>
            </p:cNvPr>
            <p:cNvCxnSpPr/>
            <p:nvPr/>
          </p:nvCxnSpPr>
          <p:spPr>
            <a:xfrm>
              <a:off x="995394" y="90804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5A917C16-04A3-2C4F-B70C-FB864804E8CE}"/>
                </a:ext>
              </a:extLst>
            </p:cNvPr>
            <p:cNvCxnSpPr>
              <a:cxnSpLocks/>
            </p:cNvCxnSpPr>
            <p:nvPr/>
          </p:nvCxnSpPr>
          <p:spPr>
            <a:xfrm>
              <a:off x="989044" y="892174"/>
              <a:ext cx="0" cy="1477801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84230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2140F13-8CF7-9540-A428-8E60341018C2}"/>
              </a:ext>
            </a:extLst>
          </p:cNvPr>
          <p:cNvGrpSpPr/>
          <p:nvPr/>
        </p:nvGrpSpPr>
        <p:grpSpPr>
          <a:xfrm>
            <a:off x="3710726" y="4261314"/>
            <a:ext cx="891962" cy="916946"/>
            <a:chOff x="948412" y="892174"/>
            <a:chExt cx="1502558" cy="147780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484B471-181C-3C46-A64F-D06C99D25065}"/>
                </a:ext>
              </a:extLst>
            </p:cNvPr>
            <p:cNvSpPr/>
            <p:nvPr/>
          </p:nvSpPr>
          <p:spPr>
            <a:xfrm rot="2350129">
              <a:off x="1371195" y="1227870"/>
              <a:ext cx="339726" cy="33972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ame 3">
              <a:extLst>
                <a:ext uri="{FF2B5EF4-FFF2-40B4-BE49-F238E27FC236}">
                  <a16:creationId xmlns:a16="http://schemas.microsoft.com/office/drawing/2014/main" id="{A81F6FCF-9CAA-0442-A9B4-FAA61C6BE2A1}"/>
                </a:ext>
              </a:extLst>
            </p:cNvPr>
            <p:cNvSpPr/>
            <p:nvPr/>
          </p:nvSpPr>
          <p:spPr>
            <a:xfrm>
              <a:off x="989045" y="91440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5" name="Frame 4">
              <a:extLst>
                <a:ext uri="{FF2B5EF4-FFF2-40B4-BE49-F238E27FC236}">
                  <a16:creationId xmlns:a16="http://schemas.microsoft.com/office/drawing/2014/main" id="{65A42617-EEFD-3D46-A05A-52139B80F09E}"/>
                </a:ext>
              </a:extLst>
            </p:cNvPr>
            <p:cNvSpPr/>
            <p:nvPr/>
          </p:nvSpPr>
          <p:spPr>
            <a:xfrm rot="2326800">
              <a:off x="948412" y="132807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Frame 5">
              <a:extLst>
                <a:ext uri="{FF2B5EF4-FFF2-40B4-BE49-F238E27FC236}">
                  <a16:creationId xmlns:a16="http://schemas.microsoft.com/office/drawing/2014/main" id="{2A933C82-2839-F24D-8F11-009F55339830}"/>
                </a:ext>
              </a:extLst>
            </p:cNvPr>
            <p:cNvSpPr/>
            <p:nvPr/>
          </p:nvSpPr>
          <p:spPr>
            <a:xfrm rot="5400000">
              <a:off x="452535" y="145091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AAC76FF-1512-1149-8D5A-132E80EDF899}"/>
                </a:ext>
              </a:extLst>
            </p:cNvPr>
            <p:cNvSpPr/>
            <p:nvPr/>
          </p:nvSpPr>
          <p:spPr>
            <a:xfrm>
              <a:off x="1044575" y="965200"/>
              <a:ext cx="1349375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7B05309-83D0-694E-8214-D3B93891067E}"/>
                </a:ext>
              </a:extLst>
            </p:cNvPr>
            <p:cNvSpPr/>
            <p:nvPr/>
          </p:nvSpPr>
          <p:spPr>
            <a:xfrm rot="5400000">
              <a:off x="681036" y="1668462"/>
              <a:ext cx="1003300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76E9C34-2C3F-074A-B7EF-FC2805352FAA}"/>
                </a:ext>
              </a:extLst>
            </p:cNvPr>
            <p:cNvSpPr/>
            <p:nvPr/>
          </p:nvSpPr>
          <p:spPr>
            <a:xfrm>
              <a:off x="1009650" y="930275"/>
              <a:ext cx="339726" cy="339725"/>
            </a:xfrm>
            <a:prstGeom prst="rect">
              <a:avLst/>
            </a:prstGeom>
            <a:solidFill>
              <a:schemeClr val="accent3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91290EB-1540-BA42-A98A-6B09A4909984}"/>
                </a:ext>
              </a:extLst>
            </p:cNvPr>
            <p:cNvSpPr/>
            <p:nvPr/>
          </p:nvSpPr>
          <p:spPr>
            <a:xfrm>
              <a:off x="1349376" y="930275"/>
              <a:ext cx="339726" cy="33972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87E8216-7F54-1C4A-99F3-AD1E8E004B39}"/>
                </a:ext>
              </a:extLst>
            </p:cNvPr>
            <p:cNvSpPr/>
            <p:nvPr/>
          </p:nvSpPr>
          <p:spPr>
            <a:xfrm>
              <a:off x="1697615" y="933307"/>
              <a:ext cx="339726" cy="33972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AF96B62-4532-4E45-94F3-AE5D2502752B}"/>
                </a:ext>
              </a:extLst>
            </p:cNvPr>
            <p:cNvSpPr/>
            <p:nvPr/>
          </p:nvSpPr>
          <p:spPr>
            <a:xfrm>
              <a:off x="2062737" y="930275"/>
              <a:ext cx="339726" cy="33972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468ACAE-AF9F-7B45-9A23-AEE4E03BF382}"/>
                </a:ext>
              </a:extLst>
            </p:cNvPr>
            <p:cNvSpPr/>
            <p:nvPr/>
          </p:nvSpPr>
          <p:spPr>
            <a:xfrm>
              <a:off x="1009650" y="1278935"/>
              <a:ext cx="339726" cy="33972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6705EB6-4476-ED41-B0E6-7DB061ACDAD5}"/>
                </a:ext>
              </a:extLst>
            </p:cNvPr>
            <p:cNvSpPr/>
            <p:nvPr/>
          </p:nvSpPr>
          <p:spPr>
            <a:xfrm>
              <a:off x="1009650" y="1618661"/>
              <a:ext cx="339726" cy="33972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AF56250-DFAF-9444-BA78-1925D5DF751E}"/>
                </a:ext>
              </a:extLst>
            </p:cNvPr>
            <p:cNvSpPr/>
            <p:nvPr/>
          </p:nvSpPr>
          <p:spPr>
            <a:xfrm>
              <a:off x="1009650" y="1976469"/>
              <a:ext cx="339726" cy="33972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6F424ED-022A-1D4F-B958-823CA08EFFA2}"/>
                </a:ext>
              </a:extLst>
            </p:cNvPr>
            <p:cNvSpPr/>
            <p:nvPr/>
          </p:nvSpPr>
          <p:spPr>
            <a:xfrm rot="2350129">
              <a:off x="1936593" y="1687777"/>
              <a:ext cx="339726" cy="33972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79A2B0B-86BD-EE4F-9CBD-E7B9B5158BBC}"/>
                </a:ext>
              </a:extLst>
            </p:cNvPr>
            <p:cNvSpPr/>
            <p:nvPr/>
          </p:nvSpPr>
          <p:spPr>
            <a:xfrm rot="2350129">
              <a:off x="1653894" y="1459790"/>
              <a:ext cx="339726" cy="33972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4412609-3EF8-7741-ACFC-628F5D33E9C2}"/>
                </a:ext>
              </a:extLst>
            </p:cNvPr>
            <p:cNvCxnSpPr/>
            <p:nvPr/>
          </p:nvCxnSpPr>
          <p:spPr>
            <a:xfrm>
              <a:off x="989044" y="91439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C5F88F3-1155-F54A-9580-44E81E3ED90A}"/>
                </a:ext>
              </a:extLst>
            </p:cNvPr>
            <p:cNvCxnSpPr/>
            <p:nvPr/>
          </p:nvCxnSpPr>
          <p:spPr>
            <a:xfrm>
              <a:off x="995394" y="90804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0C99F47-4045-A546-835A-DEDB7D2EDB48}"/>
                </a:ext>
              </a:extLst>
            </p:cNvPr>
            <p:cNvCxnSpPr>
              <a:cxnSpLocks/>
            </p:cNvCxnSpPr>
            <p:nvPr/>
          </p:nvCxnSpPr>
          <p:spPr>
            <a:xfrm>
              <a:off x="989044" y="892174"/>
              <a:ext cx="0" cy="1477801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BAB1BAC-829F-3546-B5A4-366898EB111C}"/>
              </a:ext>
            </a:extLst>
          </p:cNvPr>
          <p:cNvGrpSpPr/>
          <p:nvPr/>
        </p:nvGrpSpPr>
        <p:grpSpPr>
          <a:xfrm>
            <a:off x="6006808" y="1667641"/>
            <a:ext cx="891962" cy="916946"/>
            <a:chOff x="948412" y="892174"/>
            <a:chExt cx="1502558" cy="147780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9B0BD49-1DB4-AE4E-A256-8711A9912CDD}"/>
                </a:ext>
              </a:extLst>
            </p:cNvPr>
            <p:cNvSpPr/>
            <p:nvPr/>
          </p:nvSpPr>
          <p:spPr>
            <a:xfrm rot="2350129">
              <a:off x="1371195" y="1227870"/>
              <a:ext cx="339726" cy="33972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ame 25">
              <a:extLst>
                <a:ext uri="{FF2B5EF4-FFF2-40B4-BE49-F238E27FC236}">
                  <a16:creationId xmlns:a16="http://schemas.microsoft.com/office/drawing/2014/main" id="{983FC3AE-C9BA-9247-8F91-049469980987}"/>
                </a:ext>
              </a:extLst>
            </p:cNvPr>
            <p:cNvSpPr/>
            <p:nvPr/>
          </p:nvSpPr>
          <p:spPr>
            <a:xfrm>
              <a:off x="989045" y="91440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28" name="Frame 27">
              <a:extLst>
                <a:ext uri="{FF2B5EF4-FFF2-40B4-BE49-F238E27FC236}">
                  <a16:creationId xmlns:a16="http://schemas.microsoft.com/office/drawing/2014/main" id="{F5F1D0B5-C9BF-604C-AE5E-829DA733F92D}"/>
                </a:ext>
              </a:extLst>
            </p:cNvPr>
            <p:cNvSpPr/>
            <p:nvPr/>
          </p:nvSpPr>
          <p:spPr>
            <a:xfrm rot="2326800">
              <a:off x="948412" y="132807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Frame 28">
              <a:extLst>
                <a:ext uri="{FF2B5EF4-FFF2-40B4-BE49-F238E27FC236}">
                  <a16:creationId xmlns:a16="http://schemas.microsoft.com/office/drawing/2014/main" id="{7046D260-6088-2D46-A9CF-69909C530C66}"/>
                </a:ext>
              </a:extLst>
            </p:cNvPr>
            <p:cNvSpPr/>
            <p:nvPr/>
          </p:nvSpPr>
          <p:spPr>
            <a:xfrm rot="5400000">
              <a:off x="452535" y="145091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E9833E5-60D0-D342-B411-E8B131ADBC8C}"/>
                </a:ext>
              </a:extLst>
            </p:cNvPr>
            <p:cNvSpPr/>
            <p:nvPr/>
          </p:nvSpPr>
          <p:spPr>
            <a:xfrm>
              <a:off x="1044575" y="965200"/>
              <a:ext cx="1349375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83571C9-A1B8-154E-AA51-2059D09D0290}"/>
                </a:ext>
              </a:extLst>
            </p:cNvPr>
            <p:cNvSpPr/>
            <p:nvPr/>
          </p:nvSpPr>
          <p:spPr>
            <a:xfrm rot="5400000">
              <a:off x="681036" y="1668462"/>
              <a:ext cx="1003300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460FE81-3868-4045-90AB-1B603ABAFBA4}"/>
                </a:ext>
              </a:extLst>
            </p:cNvPr>
            <p:cNvSpPr/>
            <p:nvPr/>
          </p:nvSpPr>
          <p:spPr>
            <a:xfrm>
              <a:off x="1009650" y="930275"/>
              <a:ext cx="339726" cy="339725"/>
            </a:xfrm>
            <a:prstGeom prst="rect">
              <a:avLst/>
            </a:prstGeom>
            <a:solidFill>
              <a:schemeClr val="accent4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E5EAEDE-DBA8-CB42-858C-3589870A34FE}"/>
                </a:ext>
              </a:extLst>
            </p:cNvPr>
            <p:cNvSpPr/>
            <p:nvPr/>
          </p:nvSpPr>
          <p:spPr>
            <a:xfrm>
              <a:off x="1349376" y="930275"/>
              <a:ext cx="339726" cy="33972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624F820-A807-5C45-B838-A7D5DF961F76}"/>
                </a:ext>
              </a:extLst>
            </p:cNvPr>
            <p:cNvSpPr/>
            <p:nvPr/>
          </p:nvSpPr>
          <p:spPr>
            <a:xfrm>
              <a:off x="1697615" y="933307"/>
              <a:ext cx="339726" cy="339725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F5C427B-555D-BD4B-B9AA-6A9E446FA2EF}"/>
                </a:ext>
              </a:extLst>
            </p:cNvPr>
            <p:cNvSpPr/>
            <p:nvPr/>
          </p:nvSpPr>
          <p:spPr>
            <a:xfrm>
              <a:off x="2062737" y="930275"/>
              <a:ext cx="339726" cy="339725"/>
            </a:xfrm>
            <a:prstGeom prst="rect">
              <a:avLst/>
            </a:prstGeom>
            <a:solidFill>
              <a:schemeClr val="accent4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39B9D9C-F474-2940-811E-71DE069A5AF1}"/>
                </a:ext>
              </a:extLst>
            </p:cNvPr>
            <p:cNvSpPr/>
            <p:nvPr/>
          </p:nvSpPr>
          <p:spPr>
            <a:xfrm>
              <a:off x="1009650" y="1278935"/>
              <a:ext cx="339726" cy="33972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43515A5-0C98-1040-B0E2-6CF91FFAF58B}"/>
                </a:ext>
              </a:extLst>
            </p:cNvPr>
            <p:cNvSpPr/>
            <p:nvPr/>
          </p:nvSpPr>
          <p:spPr>
            <a:xfrm>
              <a:off x="1009650" y="1618661"/>
              <a:ext cx="339726" cy="339725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B43B39F-E17A-3E47-88F9-012112602F36}"/>
                </a:ext>
              </a:extLst>
            </p:cNvPr>
            <p:cNvSpPr/>
            <p:nvPr/>
          </p:nvSpPr>
          <p:spPr>
            <a:xfrm>
              <a:off x="1009650" y="1976469"/>
              <a:ext cx="339726" cy="33972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45DB827-28BB-1745-838E-5C5A985C93DC}"/>
                </a:ext>
              </a:extLst>
            </p:cNvPr>
            <p:cNvSpPr/>
            <p:nvPr/>
          </p:nvSpPr>
          <p:spPr>
            <a:xfrm rot="2350129">
              <a:off x="1936593" y="1687777"/>
              <a:ext cx="339726" cy="33972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617D942-2BDD-0340-9C10-A3A5CD581198}"/>
                </a:ext>
              </a:extLst>
            </p:cNvPr>
            <p:cNvSpPr/>
            <p:nvPr/>
          </p:nvSpPr>
          <p:spPr>
            <a:xfrm rot="2350129">
              <a:off x="1653894" y="1459790"/>
              <a:ext cx="339726" cy="33972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935C8AD-C435-B043-9D2B-9D5F9646A822}"/>
                </a:ext>
              </a:extLst>
            </p:cNvPr>
            <p:cNvCxnSpPr/>
            <p:nvPr/>
          </p:nvCxnSpPr>
          <p:spPr>
            <a:xfrm>
              <a:off x="989044" y="91439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D44F0A8-3C6E-4146-8E7D-03BF03F4ADEC}"/>
                </a:ext>
              </a:extLst>
            </p:cNvPr>
            <p:cNvCxnSpPr/>
            <p:nvPr/>
          </p:nvCxnSpPr>
          <p:spPr>
            <a:xfrm>
              <a:off x="995394" y="90804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9EF7F7C-956E-B743-8705-6AFDF8541217}"/>
                </a:ext>
              </a:extLst>
            </p:cNvPr>
            <p:cNvCxnSpPr>
              <a:cxnSpLocks/>
            </p:cNvCxnSpPr>
            <p:nvPr/>
          </p:nvCxnSpPr>
          <p:spPr>
            <a:xfrm>
              <a:off x="989044" y="892174"/>
              <a:ext cx="0" cy="1477801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917392F-2EB7-944D-9653-95B444EA28EF}"/>
              </a:ext>
            </a:extLst>
          </p:cNvPr>
          <p:cNvGrpSpPr/>
          <p:nvPr/>
        </p:nvGrpSpPr>
        <p:grpSpPr>
          <a:xfrm>
            <a:off x="8165968" y="1646964"/>
            <a:ext cx="891962" cy="916946"/>
            <a:chOff x="948412" y="892174"/>
            <a:chExt cx="1502558" cy="1477801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A9BC34F-CA49-8540-BE4C-5035DB15BA04}"/>
                </a:ext>
              </a:extLst>
            </p:cNvPr>
            <p:cNvSpPr/>
            <p:nvPr/>
          </p:nvSpPr>
          <p:spPr>
            <a:xfrm rot="2350129">
              <a:off x="1371195" y="1227870"/>
              <a:ext cx="339726" cy="33972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ame 45">
              <a:extLst>
                <a:ext uri="{FF2B5EF4-FFF2-40B4-BE49-F238E27FC236}">
                  <a16:creationId xmlns:a16="http://schemas.microsoft.com/office/drawing/2014/main" id="{91A01CFE-3914-9140-ADA6-47771D0ABD9B}"/>
                </a:ext>
              </a:extLst>
            </p:cNvPr>
            <p:cNvSpPr/>
            <p:nvPr/>
          </p:nvSpPr>
          <p:spPr>
            <a:xfrm>
              <a:off x="989045" y="91440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47" name="Frame 46">
              <a:extLst>
                <a:ext uri="{FF2B5EF4-FFF2-40B4-BE49-F238E27FC236}">
                  <a16:creationId xmlns:a16="http://schemas.microsoft.com/office/drawing/2014/main" id="{0CA3420F-8360-C040-815B-78BD201C890A}"/>
                </a:ext>
              </a:extLst>
            </p:cNvPr>
            <p:cNvSpPr/>
            <p:nvPr/>
          </p:nvSpPr>
          <p:spPr>
            <a:xfrm rot="2326800">
              <a:off x="948412" y="132807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8" name="Frame 47">
              <a:extLst>
                <a:ext uri="{FF2B5EF4-FFF2-40B4-BE49-F238E27FC236}">
                  <a16:creationId xmlns:a16="http://schemas.microsoft.com/office/drawing/2014/main" id="{75AF71E4-1FA2-2144-9FAA-694AA981E373}"/>
                </a:ext>
              </a:extLst>
            </p:cNvPr>
            <p:cNvSpPr/>
            <p:nvPr/>
          </p:nvSpPr>
          <p:spPr>
            <a:xfrm rot="5400000">
              <a:off x="452535" y="145091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52EA105-FC68-BB4C-8924-360A784787C7}"/>
                </a:ext>
              </a:extLst>
            </p:cNvPr>
            <p:cNvSpPr/>
            <p:nvPr/>
          </p:nvSpPr>
          <p:spPr>
            <a:xfrm>
              <a:off x="1044575" y="965200"/>
              <a:ext cx="1349375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5898140-AF47-D446-B242-F9583B39F84E}"/>
                </a:ext>
              </a:extLst>
            </p:cNvPr>
            <p:cNvSpPr/>
            <p:nvPr/>
          </p:nvSpPr>
          <p:spPr>
            <a:xfrm rot="5400000">
              <a:off x="681036" y="1668462"/>
              <a:ext cx="1003300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FEA6B44-1B04-B644-B549-E31AE1B2775B}"/>
                </a:ext>
              </a:extLst>
            </p:cNvPr>
            <p:cNvSpPr/>
            <p:nvPr/>
          </p:nvSpPr>
          <p:spPr>
            <a:xfrm>
              <a:off x="1009650" y="930275"/>
              <a:ext cx="339726" cy="33972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EA4BBDE-0D7C-2F48-9710-18FC6D9FD215}"/>
                </a:ext>
              </a:extLst>
            </p:cNvPr>
            <p:cNvSpPr/>
            <p:nvPr/>
          </p:nvSpPr>
          <p:spPr>
            <a:xfrm>
              <a:off x="1349376" y="930275"/>
              <a:ext cx="339726" cy="339725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43F1DAA-9C8D-F146-A850-17615ECC1F59}"/>
                </a:ext>
              </a:extLst>
            </p:cNvPr>
            <p:cNvSpPr/>
            <p:nvPr/>
          </p:nvSpPr>
          <p:spPr>
            <a:xfrm>
              <a:off x="1697615" y="933307"/>
              <a:ext cx="339726" cy="339725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8F47279-D71F-034D-9A0A-0C7914A60331}"/>
                </a:ext>
              </a:extLst>
            </p:cNvPr>
            <p:cNvSpPr/>
            <p:nvPr/>
          </p:nvSpPr>
          <p:spPr>
            <a:xfrm>
              <a:off x="2062737" y="930275"/>
              <a:ext cx="339726" cy="33972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BC67D20-4962-8A40-84F3-0CC4DF1B4853}"/>
                </a:ext>
              </a:extLst>
            </p:cNvPr>
            <p:cNvSpPr/>
            <p:nvPr/>
          </p:nvSpPr>
          <p:spPr>
            <a:xfrm>
              <a:off x="1009650" y="1278935"/>
              <a:ext cx="339726" cy="33972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6B716BA-0663-A841-9DC1-99531EE9C57C}"/>
                </a:ext>
              </a:extLst>
            </p:cNvPr>
            <p:cNvSpPr/>
            <p:nvPr/>
          </p:nvSpPr>
          <p:spPr>
            <a:xfrm>
              <a:off x="1009650" y="1618661"/>
              <a:ext cx="339726" cy="33972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AA3AC5A-7BF3-ED41-B608-D9B6CBFB0F72}"/>
                </a:ext>
              </a:extLst>
            </p:cNvPr>
            <p:cNvSpPr/>
            <p:nvPr/>
          </p:nvSpPr>
          <p:spPr>
            <a:xfrm>
              <a:off x="1009650" y="1976469"/>
              <a:ext cx="339726" cy="33972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057902B3-08F9-9142-B92B-B5CF61B198BC}"/>
                </a:ext>
              </a:extLst>
            </p:cNvPr>
            <p:cNvSpPr/>
            <p:nvPr/>
          </p:nvSpPr>
          <p:spPr>
            <a:xfrm rot="2350129">
              <a:off x="1936593" y="1687777"/>
              <a:ext cx="339726" cy="33972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93F8E4A8-D9B0-3140-A0C0-741CFE94A7F8}"/>
                </a:ext>
              </a:extLst>
            </p:cNvPr>
            <p:cNvSpPr/>
            <p:nvPr/>
          </p:nvSpPr>
          <p:spPr>
            <a:xfrm rot="2350129">
              <a:off x="1653894" y="1459790"/>
              <a:ext cx="339726" cy="33972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A836AAD-F083-C443-B9B5-D2DA195DBB15}"/>
                </a:ext>
              </a:extLst>
            </p:cNvPr>
            <p:cNvCxnSpPr/>
            <p:nvPr/>
          </p:nvCxnSpPr>
          <p:spPr>
            <a:xfrm>
              <a:off x="989044" y="91439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B274AA87-433F-9E4A-9926-AFB22463FFC3}"/>
                </a:ext>
              </a:extLst>
            </p:cNvPr>
            <p:cNvCxnSpPr/>
            <p:nvPr/>
          </p:nvCxnSpPr>
          <p:spPr>
            <a:xfrm>
              <a:off x="995394" y="90804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0C29650-683D-3E45-98A7-BBFA032EE45C}"/>
                </a:ext>
              </a:extLst>
            </p:cNvPr>
            <p:cNvCxnSpPr>
              <a:cxnSpLocks/>
            </p:cNvCxnSpPr>
            <p:nvPr/>
          </p:nvCxnSpPr>
          <p:spPr>
            <a:xfrm>
              <a:off x="989044" y="892174"/>
              <a:ext cx="0" cy="1477801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62F2DBC-C158-5645-9265-8FF3FF84756B}"/>
              </a:ext>
            </a:extLst>
          </p:cNvPr>
          <p:cNvGrpSpPr/>
          <p:nvPr/>
        </p:nvGrpSpPr>
        <p:grpSpPr>
          <a:xfrm>
            <a:off x="10225770" y="1646964"/>
            <a:ext cx="891962" cy="916946"/>
            <a:chOff x="948412" y="892174"/>
            <a:chExt cx="1502558" cy="1477801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9B2A242-60D2-3A4D-B09F-B7FDD7C4F819}"/>
                </a:ext>
              </a:extLst>
            </p:cNvPr>
            <p:cNvSpPr/>
            <p:nvPr/>
          </p:nvSpPr>
          <p:spPr>
            <a:xfrm rot="2350129">
              <a:off x="1371195" y="1227870"/>
              <a:ext cx="339726" cy="33972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ame 64">
              <a:extLst>
                <a:ext uri="{FF2B5EF4-FFF2-40B4-BE49-F238E27FC236}">
                  <a16:creationId xmlns:a16="http://schemas.microsoft.com/office/drawing/2014/main" id="{BD50CFEB-2E4A-2541-953E-0DEB5D48A6C7}"/>
                </a:ext>
              </a:extLst>
            </p:cNvPr>
            <p:cNvSpPr/>
            <p:nvPr/>
          </p:nvSpPr>
          <p:spPr>
            <a:xfrm>
              <a:off x="989045" y="91440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66" name="Frame 65">
              <a:extLst>
                <a:ext uri="{FF2B5EF4-FFF2-40B4-BE49-F238E27FC236}">
                  <a16:creationId xmlns:a16="http://schemas.microsoft.com/office/drawing/2014/main" id="{E95E1861-16EF-3C45-AE86-E50ABF88B5CB}"/>
                </a:ext>
              </a:extLst>
            </p:cNvPr>
            <p:cNvSpPr/>
            <p:nvPr/>
          </p:nvSpPr>
          <p:spPr>
            <a:xfrm rot="2326800">
              <a:off x="948412" y="132807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7" name="Frame 66">
              <a:extLst>
                <a:ext uri="{FF2B5EF4-FFF2-40B4-BE49-F238E27FC236}">
                  <a16:creationId xmlns:a16="http://schemas.microsoft.com/office/drawing/2014/main" id="{418A29D4-0973-0345-9DF8-798332404D66}"/>
                </a:ext>
              </a:extLst>
            </p:cNvPr>
            <p:cNvSpPr/>
            <p:nvPr/>
          </p:nvSpPr>
          <p:spPr>
            <a:xfrm rot="5400000">
              <a:off x="452535" y="145091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B17158B-7C1C-024B-8FE1-23E29962D86A}"/>
                </a:ext>
              </a:extLst>
            </p:cNvPr>
            <p:cNvSpPr/>
            <p:nvPr/>
          </p:nvSpPr>
          <p:spPr>
            <a:xfrm>
              <a:off x="1044575" y="965200"/>
              <a:ext cx="1349375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5061DEC4-AB4E-8D42-9E94-D4EEA7970153}"/>
                </a:ext>
              </a:extLst>
            </p:cNvPr>
            <p:cNvSpPr/>
            <p:nvPr/>
          </p:nvSpPr>
          <p:spPr>
            <a:xfrm rot="5400000">
              <a:off x="681036" y="1668462"/>
              <a:ext cx="1003300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3D0BF30F-ABD6-2544-8A3A-FA3C372C6B1C}"/>
                </a:ext>
              </a:extLst>
            </p:cNvPr>
            <p:cNvSpPr/>
            <p:nvPr/>
          </p:nvSpPr>
          <p:spPr>
            <a:xfrm>
              <a:off x="1009650" y="930275"/>
              <a:ext cx="339726" cy="339725"/>
            </a:xfrm>
            <a:prstGeom prst="rect">
              <a:avLst/>
            </a:prstGeom>
            <a:solidFill>
              <a:schemeClr val="accent6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1C140A4D-E29D-9A41-89FA-AE06B8451E17}"/>
                </a:ext>
              </a:extLst>
            </p:cNvPr>
            <p:cNvSpPr/>
            <p:nvPr/>
          </p:nvSpPr>
          <p:spPr>
            <a:xfrm>
              <a:off x="1349376" y="930275"/>
              <a:ext cx="339726" cy="33972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A8E798C8-9F56-DF41-B66B-04DB97D156D5}"/>
                </a:ext>
              </a:extLst>
            </p:cNvPr>
            <p:cNvSpPr/>
            <p:nvPr/>
          </p:nvSpPr>
          <p:spPr>
            <a:xfrm>
              <a:off x="1697615" y="933307"/>
              <a:ext cx="339726" cy="33972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3D27D494-3A7B-E842-A525-00EC903E2DC9}"/>
                </a:ext>
              </a:extLst>
            </p:cNvPr>
            <p:cNvSpPr/>
            <p:nvPr/>
          </p:nvSpPr>
          <p:spPr>
            <a:xfrm>
              <a:off x="2062737" y="930275"/>
              <a:ext cx="339726" cy="33972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85CAA584-20B0-4E44-B345-BD5D39BF6E3A}"/>
                </a:ext>
              </a:extLst>
            </p:cNvPr>
            <p:cNvSpPr/>
            <p:nvPr/>
          </p:nvSpPr>
          <p:spPr>
            <a:xfrm>
              <a:off x="1009650" y="1278935"/>
              <a:ext cx="339726" cy="339725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0DDE3028-0D51-8F41-858A-F09F38FF262B}"/>
                </a:ext>
              </a:extLst>
            </p:cNvPr>
            <p:cNvSpPr/>
            <p:nvPr/>
          </p:nvSpPr>
          <p:spPr>
            <a:xfrm>
              <a:off x="1009651" y="1609143"/>
              <a:ext cx="339726" cy="33972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DF7C4C68-640B-8E44-BC09-89E55AF8053C}"/>
                </a:ext>
              </a:extLst>
            </p:cNvPr>
            <p:cNvSpPr/>
            <p:nvPr/>
          </p:nvSpPr>
          <p:spPr>
            <a:xfrm>
              <a:off x="1009650" y="1976469"/>
              <a:ext cx="339726" cy="33972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FE14A38C-E3CD-FB4A-9144-7E9EB91E78A2}"/>
                </a:ext>
              </a:extLst>
            </p:cNvPr>
            <p:cNvSpPr/>
            <p:nvPr/>
          </p:nvSpPr>
          <p:spPr>
            <a:xfrm rot="2350129">
              <a:off x="1936593" y="1687777"/>
              <a:ext cx="339726" cy="339725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27C04327-CE21-D941-8216-88CF17CE6F02}"/>
                </a:ext>
              </a:extLst>
            </p:cNvPr>
            <p:cNvSpPr/>
            <p:nvPr/>
          </p:nvSpPr>
          <p:spPr>
            <a:xfrm rot="2350129">
              <a:off x="1653894" y="1459790"/>
              <a:ext cx="339726" cy="33972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FA6D46A7-2E63-7844-A8BC-662D80CE771A}"/>
                </a:ext>
              </a:extLst>
            </p:cNvPr>
            <p:cNvCxnSpPr/>
            <p:nvPr/>
          </p:nvCxnSpPr>
          <p:spPr>
            <a:xfrm>
              <a:off x="989044" y="91439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82C0286-16C1-C74A-A413-2480318BE902}"/>
                </a:ext>
              </a:extLst>
            </p:cNvPr>
            <p:cNvCxnSpPr/>
            <p:nvPr/>
          </p:nvCxnSpPr>
          <p:spPr>
            <a:xfrm>
              <a:off x="995394" y="90804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5C94BB43-F1C2-C54B-A3C6-CC1810B902FC}"/>
                </a:ext>
              </a:extLst>
            </p:cNvPr>
            <p:cNvCxnSpPr>
              <a:cxnSpLocks/>
            </p:cNvCxnSpPr>
            <p:nvPr/>
          </p:nvCxnSpPr>
          <p:spPr>
            <a:xfrm>
              <a:off x="989044" y="892174"/>
              <a:ext cx="0" cy="1477801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7F98B05-98FD-224F-BC09-E95C11E8D732}"/>
              </a:ext>
            </a:extLst>
          </p:cNvPr>
          <p:cNvGrpSpPr/>
          <p:nvPr/>
        </p:nvGrpSpPr>
        <p:grpSpPr>
          <a:xfrm>
            <a:off x="1704667" y="1667641"/>
            <a:ext cx="891962" cy="916946"/>
            <a:chOff x="948412" y="892174"/>
            <a:chExt cx="1502558" cy="1477801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95690040-2B7C-AD4A-8488-629AB53AAD9C}"/>
                </a:ext>
              </a:extLst>
            </p:cNvPr>
            <p:cNvSpPr/>
            <p:nvPr/>
          </p:nvSpPr>
          <p:spPr>
            <a:xfrm rot="2350129">
              <a:off x="1371195" y="1227870"/>
              <a:ext cx="339726" cy="339725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ame 83">
              <a:extLst>
                <a:ext uri="{FF2B5EF4-FFF2-40B4-BE49-F238E27FC236}">
                  <a16:creationId xmlns:a16="http://schemas.microsoft.com/office/drawing/2014/main" id="{0651B6F0-4FEA-A84B-8CD3-E0237A0E08D2}"/>
                </a:ext>
              </a:extLst>
            </p:cNvPr>
            <p:cNvSpPr/>
            <p:nvPr/>
          </p:nvSpPr>
          <p:spPr>
            <a:xfrm>
              <a:off x="989045" y="91440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85" name="Frame 84">
              <a:extLst>
                <a:ext uri="{FF2B5EF4-FFF2-40B4-BE49-F238E27FC236}">
                  <a16:creationId xmlns:a16="http://schemas.microsoft.com/office/drawing/2014/main" id="{9FCB6727-2C65-334D-9B47-42585D01C8A9}"/>
                </a:ext>
              </a:extLst>
            </p:cNvPr>
            <p:cNvSpPr/>
            <p:nvPr/>
          </p:nvSpPr>
          <p:spPr>
            <a:xfrm rot="2326800">
              <a:off x="948412" y="132807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6" name="Frame 85">
              <a:extLst>
                <a:ext uri="{FF2B5EF4-FFF2-40B4-BE49-F238E27FC236}">
                  <a16:creationId xmlns:a16="http://schemas.microsoft.com/office/drawing/2014/main" id="{031C0F21-AEF7-6B4F-9A26-E3B991C623FE}"/>
                </a:ext>
              </a:extLst>
            </p:cNvPr>
            <p:cNvSpPr/>
            <p:nvPr/>
          </p:nvSpPr>
          <p:spPr>
            <a:xfrm rot="5400000">
              <a:off x="452535" y="145091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1A431DC2-2498-694A-9C1C-5C80EF7816A9}"/>
                </a:ext>
              </a:extLst>
            </p:cNvPr>
            <p:cNvSpPr/>
            <p:nvPr/>
          </p:nvSpPr>
          <p:spPr>
            <a:xfrm>
              <a:off x="1044575" y="965200"/>
              <a:ext cx="1349375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B4812DF9-AF02-3346-AABD-9B9EA645AEA5}"/>
                </a:ext>
              </a:extLst>
            </p:cNvPr>
            <p:cNvSpPr/>
            <p:nvPr/>
          </p:nvSpPr>
          <p:spPr>
            <a:xfrm rot="5400000">
              <a:off x="681036" y="1668462"/>
              <a:ext cx="1003300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0EC1D564-A4AA-E74C-9E4E-BFD3DB1B9EF2}"/>
                </a:ext>
              </a:extLst>
            </p:cNvPr>
            <p:cNvSpPr/>
            <p:nvPr/>
          </p:nvSpPr>
          <p:spPr>
            <a:xfrm>
              <a:off x="1009650" y="930275"/>
              <a:ext cx="339726" cy="339725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CF33471A-2FBB-B54E-B46B-CE9B917B796B}"/>
                </a:ext>
              </a:extLst>
            </p:cNvPr>
            <p:cNvSpPr/>
            <p:nvPr/>
          </p:nvSpPr>
          <p:spPr>
            <a:xfrm>
              <a:off x="1349376" y="930275"/>
              <a:ext cx="339726" cy="33972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437B8E5A-E577-AC42-963C-B6CE79EEF408}"/>
                </a:ext>
              </a:extLst>
            </p:cNvPr>
            <p:cNvSpPr/>
            <p:nvPr/>
          </p:nvSpPr>
          <p:spPr>
            <a:xfrm>
              <a:off x="1697615" y="933307"/>
              <a:ext cx="339726" cy="339725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015ACDB2-D213-9549-A5C0-697623BF0BFF}"/>
                </a:ext>
              </a:extLst>
            </p:cNvPr>
            <p:cNvSpPr/>
            <p:nvPr/>
          </p:nvSpPr>
          <p:spPr>
            <a:xfrm>
              <a:off x="2062737" y="930275"/>
              <a:ext cx="339726" cy="33972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648F5B39-FFE7-B04C-B6E8-9DF9FDE0FA6C}"/>
                </a:ext>
              </a:extLst>
            </p:cNvPr>
            <p:cNvSpPr/>
            <p:nvPr/>
          </p:nvSpPr>
          <p:spPr>
            <a:xfrm>
              <a:off x="1009650" y="1278935"/>
              <a:ext cx="339726" cy="339725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F56AAC56-A7FC-E442-84FD-19776A6BA734}"/>
                </a:ext>
              </a:extLst>
            </p:cNvPr>
            <p:cNvSpPr/>
            <p:nvPr/>
          </p:nvSpPr>
          <p:spPr>
            <a:xfrm>
              <a:off x="1009650" y="1618661"/>
              <a:ext cx="339726" cy="33972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CAD28036-DA39-544E-BC99-B67DBA5FF15E}"/>
                </a:ext>
              </a:extLst>
            </p:cNvPr>
            <p:cNvSpPr/>
            <p:nvPr/>
          </p:nvSpPr>
          <p:spPr>
            <a:xfrm>
              <a:off x="1009650" y="1976469"/>
              <a:ext cx="339726" cy="33972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AC09F35F-C6D5-D242-970F-E22C47B4982B}"/>
                </a:ext>
              </a:extLst>
            </p:cNvPr>
            <p:cNvSpPr/>
            <p:nvPr/>
          </p:nvSpPr>
          <p:spPr>
            <a:xfrm rot="2350129">
              <a:off x="1936593" y="1687777"/>
              <a:ext cx="339726" cy="339725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F7A21730-964C-C240-AFA2-E90DA6DDB6A5}"/>
                </a:ext>
              </a:extLst>
            </p:cNvPr>
            <p:cNvSpPr/>
            <p:nvPr/>
          </p:nvSpPr>
          <p:spPr>
            <a:xfrm rot="2350129">
              <a:off x="1653894" y="1459790"/>
              <a:ext cx="339726" cy="33972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376C685-78C1-B545-9F7E-810B559A7613}"/>
                </a:ext>
              </a:extLst>
            </p:cNvPr>
            <p:cNvCxnSpPr/>
            <p:nvPr/>
          </p:nvCxnSpPr>
          <p:spPr>
            <a:xfrm>
              <a:off x="989044" y="91439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18D4C8BA-E577-314E-AD85-3EC446CCDD3A}"/>
                </a:ext>
              </a:extLst>
            </p:cNvPr>
            <p:cNvCxnSpPr/>
            <p:nvPr/>
          </p:nvCxnSpPr>
          <p:spPr>
            <a:xfrm>
              <a:off x="995394" y="90804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2CB01E24-1FEC-8B4F-BD1A-70D3B63E5CAA}"/>
                </a:ext>
              </a:extLst>
            </p:cNvPr>
            <p:cNvCxnSpPr>
              <a:cxnSpLocks/>
            </p:cNvCxnSpPr>
            <p:nvPr/>
          </p:nvCxnSpPr>
          <p:spPr>
            <a:xfrm>
              <a:off x="989044" y="892174"/>
              <a:ext cx="0" cy="1477801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Cross 2">
            <a:extLst>
              <a:ext uri="{FF2B5EF4-FFF2-40B4-BE49-F238E27FC236}">
                <a16:creationId xmlns:a16="http://schemas.microsoft.com/office/drawing/2014/main" id="{7B54F6D9-6341-DA41-8F4F-C5BE44FD4709}"/>
              </a:ext>
            </a:extLst>
          </p:cNvPr>
          <p:cNvSpPr/>
          <p:nvPr/>
        </p:nvSpPr>
        <p:spPr>
          <a:xfrm>
            <a:off x="2818103" y="1906195"/>
            <a:ext cx="474562" cy="439838"/>
          </a:xfrm>
          <a:prstGeom prst="plus">
            <a:avLst>
              <a:gd name="adj" fmla="val 40881"/>
            </a:avLst>
          </a:prstGeom>
          <a:solidFill>
            <a:schemeClr val="tx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Cross 100">
            <a:extLst>
              <a:ext uri="{FF2B5EF4-FFF2-40B4-BE49-F238E27FC236}">
                <a16:creationId xmlns:a16="http://schemas.microsoft.com/office/drawing/2014/main" id="{749E1349-E78F-784B-94CF-310933EE72B4}"/>
              </a:ext>
            </a:extLst>
          </p:cNvPr>
          <p:cNvSpPr/>
          <p:nvPr/>
        </p:nvSpPr>
        <p:spPr>
          <a:xfrm>
            <a:off x="5186120" y="1885518"/>
            <a:ext cx="474562" cy="439838"/>
          </a:xfrm>
          <a:prstGeom prst="plus">
            <a:avLst>
              <a:gd name="adj" fmla="val 40881"/>
            </a:avLst>
          </a:prstGeom>
          <a:solidFill>
            <a:schemeClr val="tx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Cross 101">
            <a:extLst>
              <a:ext uri="{FF2B5EF4-FFF2-40B4-BE49-F238E27FC236}">
                <a16:creationId xmlns:a16="http://schemas.microsoft.com/office/drawing/2014/main" id="{DDF3A062-BF5D-744C-BE16-5F2553D9395A}"/>
              </a:ext>
            </a:extLst>
          </p:cNvPr>
          <p:cNvSpPr/>
          <p:nvPr/>
        </p:nvSpPr>
        <p:spPr>
          <a:xfrm>
            <a:off x="7295088" y="1906195"/>
            <a:ext cx="474562" cy="439838"/>
          </a:xfrm>
          <a:prstGeom prst="plus">
            <a:avLst>
              <a:gd name="adj" fmla="val 40881"/>
            </a:avLst>
          </a:prstGeom>
          <a:solidFill>
            <a:schemeClr val="tx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Cross 102">
            <a:extLst>
              <a:ext uri="{FF2B5EF4-FFF2-40B4-BE49-F238E27FC236}">
                <a16:creationId xmlns:a16="http://schemas.microsoft.com/office/drawing/2014/main" id="{99ABDF2F-3E64-2A4C-91E2-0256582CCD8F}"/>
              </a:ext>
            </a:extLst>
          </p:cNvPr>
          <p:cNvSpPr/>
          <p:nvPr/>
        </p:nvSpPr>
        <p:spPr>
          <a:xfrm>
            <a:off x="9454248" y="1891651"/>
            <a:ext cx="474562" cy="439838"/>
          </a:xfrm>
          <a:prstGeom prst="plus">
            <a:avLst>
              <a:gd name="adj" fmla="val 40881"/>
            </a:avLst>
          </a:prstGeom>
          <a:solidFill>
            <a:schemeClr val="tx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4FABEE6-4695-D644-8624-A947E97179C7}"/>
              </a:ext>
            </a:extLst>
          </p:cNvPr>
          <p:cNvGrpSpPr/>
          <p:nvPr/>
        </p:nvGrpSpPr>
        <p:grpSpPr>
          <a:xfrm>
            <a:off x="3688983" y="1667641"/>
            <a:ext cx="891962" cy="916946"/>
            <a:chOff x="948412" y="892174"/>
            <a:chExt cx="1502558" cy="1477801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97BBE66F-E4B9-4C41-BB26-664153D681E3}"/>
                </a:ext>
              </a:extLst>
            </p:cNvPr>
            <p:cNvSpPr/>
            <p:nvPr/>
          </p:nvSpPr>
          <p:spPr>
            <a:xfrm rot="2350129">
              <a:off x="1371195" y="1227870"/>
              <a:ext cx="339726" cy="339725"/>
            </a:xfrm>
            <a:prstGeom prst="rect">
              <a:avLst/>
            </a:prstGeom>
            <a:solidFill>
              <a:srgbClr val="DDA0DD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Frame 105">
              <a:extLst>
                <a:ext uri="{FF2B5EF4-FFF2-40B4-BE49-F238E27FC236}">
                  <a16:creationId xmlns:a16="http://schemas.microsoft.com/office/drawing/2014/main" id="{EAFE4891-24E1-354F-A8B8-3AE48C098826}"/>
                </a:ext>
              </a:extLst>
            </p:cNvPr>
            <p:cNvSpPr/>
            <p:nvPr/>
          </p:nvSpPr>
          <p:spPr>
            <a:xfrm>
              <a:off x="989045" y="91440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107" name="Frame 106">
              <a:extLst>
                <a:ext uri="{FF2B5EF4-FFF2-40B4-BE49-F238E27FC236}">
                  <a16:creationId xmlns:a16="http://schemas.microsoft.com/office/drawing/2014/main" id="{7912FD5A-1CEE-7D4C-9CFB-C520A46C8B08}"/>
                </a:ext>
              </a:extLst>
            </p:cNvPr>
            <p:cNvSpPr/>
            <p:nvPr/>
          </p:nvSpPr>
          <p:spPr>
            <a:xfrm rot="2326800">
              <a:off x="948412" y="132807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8" name="Frame 107">
              <a:extLst>
                <a:ext uri="{FF2B5EF4-FFF2-40B4-BE49-F238E27FC236}">
                  <a16:creationId xmlns:a16="http://schemas.microsoft.com/office/drawing/2014/main" id="{BC54C864-104E-F24C-88E1-DC393E75C97F}"/>
                </a:ext>
              </a:extLst>
            </p:cNvPr>
            <p:cNvSpPr/>
            <p:nvPr/>
          </p:nvSpPr>
          <p:spPr>
            <a:xfrm rot="5400000">
              <a:off x="452535" y="145091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8005678A-9589-534D-AB44-E653BC78C91C}"/>
                </a:ext>
              </a:extLst>
            </p:cNvPr>
            <p:cNvSpPr/>
            <p:nvPr/>
          </p:nvSpPr>
          <p:spPr>
            <a:xfrm>
              <a:off x="1044575" y="965200"/>
              <a:ext cx="1349375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6EA0C223-00A4-EC4D-BA5C-82B5E4B661F0}"/>
                </a:ext>
              </a:extLst>
            </p:cNvPr>
            <p:cNvSpPr/>
            <p:nvPr/>
          </p:nvSpPr>
          <p:spPr>
            <a:xfrm rot="5400000">
              <a:off x="681036" y="1668462"/>
              <a:ext cx="1003300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770BF75B-DDBE-094B-9C0C-CF3D887D317A}"/>
                </a:ext>
              </a:extLst>
            </p:cNvPr>
            <p:cNvSpPr/>
            <p:nvPr/>
          </p:nvSpPr>
          <p:spPr>
            <a:xfrm>
              <a:off x="1009650" y="930275"/>
              <a:ext cx="339726" cy="339725"/>
            </a:xfrm>
            <a:prstGeom prst="rect">
              <a:avLst/>
            </a:prstGeom>
            <a:solidFill>
              <a:srgbClr val="DDA0DD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77236A9C-521C-3F49-887C-74E87DEBC4B1}"/>
                </a:ext>
              </a:extLst>
            </p:cNvPr>
            <p:cNvSpPr/>
            <p:nvPr/>
          </p:nvSpPr>
          <p:spPr>
            <a:xfrm>
              <a:off x="1349376" y="930275"/>
              <a:ext cx="339726" cy="339725"/>
            </a:xfrm>
            <a:prstGeom prst="rect">
              <a:avLst/>
            </a:prstGeom>
            <a:solidFill>
              <a:srgbClr val="FF83FA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6C25AF6D-B97A-754E-8382-5DA016AB61CC}"/>
                </a:ext>
              </a:extLst>
            </p:cNvPr>
            <p:cNvSpPr/>
            <p:nvPr/>
          </p:nvSpPr>
          <p:spPr>
            <a:xfrm>
              <a:off x="1697615" y="933307"/>
              <a:ext cx="339726" cy="339725"/>
            </a:xfrm>
            <a:prstGeom prst="rect">
              <a:avLst/>
            </a:prstGeom>
            <a:solidFill>
              <a:srgbClr val="942093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909A1B2A-037A-1D40-871D-2EFDD2C2F953}"/>
                </a:ext>
              </a:extLst>
            </p:cNvPr>
            <p:cNvSpPr/>
            <p:nvPr/>
          </p:nvSpPr>
          <p:spPr>
            <a:xfrm>
              <a:off x="2062737" y="930275"/>
              <a:ext cx="339726" cy="339725"/>
            </a:xfrm>
            <a:prstGeom prst="rect">
              <a:avLst/>
            </a:prstGeom>
            <a:solidFill>
              <a:srgbClr val="942093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28D43898-14BF-1145-AFBA-370DB1635676}"/>
                </a:ext>
              </a:extLst>
            </p:cNvPr>
            <p:cNvSpPr/>
            <p:nvPr/>
          </p:nvSpPr>
          <p:spPr>
            <a:xfrm>
              <a:off x="1009650" y="1278935"/>
              <a:ext cx="339726" cy="33972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00EE6D67-F74F-984F-931A-4025F1BEF4ED}"/>
                </a:ext>
              </a:extLst>
            </p:cNvPr>
            <p:cNvSpPr/>
            <p:nvPr/>
          </p:nvSpPr>
          <p:spPr>
            <a:xfrm>
              <a:off x="1009650" y="1618661"/>
              <a:ext cx="339726" cy="339725"/>
            </a:xfrm>
            <a:prstGeom prst="rect">
              <a:avLst/>
            </a:prstGeom>
            <a:solidFill>
              <a:srgbClr val="942093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3873F6E-D6A4-3C43-A003-1919E9051ADE}"/>
                </a:ext>
              </a:extLst>
            </p:cNvPr>
            <p:cNvSpPr/>
            <p:nvPr/>
          </p:nvSpPr>
          <p:spPr>
            <a:xfrm>
              <a:off x="1009650" y="1976469"/>
              <a:ext cx="339726" cy="339725"/>
            </a:xfrm>
            <a:prstGeom prst="rect">
              <a:avLst/>
            </a:prstGeom>
            <a:solidFill>
              <a:srgbClr val="FF1493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D082ADFB-7ED5-8743-A6AE-D5E4BED3482D}"/>
                </a:ext>
              </a:extLst>
            </p:cNvPr>
            <p:cNvSpPr/>
            <p:nvPr/>
          </p:nvSpPr>
          <p:spPr>
            <a:xfrm rot="2350129">
              <a:off x="1936593" y="1687777"/>
              <a:ext cx="339726" cy="339725"/>
            </a:xfrm>
            <a:prstGeom prst="rect">
              <a:avLst/>
            </a:prstGeom>
            <a:solidFill>
              <a:srgbClr val="FF83FA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B81BC80C-947F-5849-B2E7-2F6D44FD43AC}"/>
                </a:ext>
              </a:extLst>
            </p:cNvPr>
            <p:cNvSpPr/>
            <p:nvPr/>
          </p:nvSpPr>
          <p:spPr>
            <a:xfrm rot="2350129">
              <a:off x="1653894" y="1459790"/>
              <a:ext cx="339726" cy="339725"/>
            </a:xfrm>
            <a:prstGeom prst="rect">
              <a:avLst/>
            </a:prstGeom>
            <a:solidFill>
              <a:srgbClr val="942093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66BED56F-50A7-2542-9FC5-F59F186C0E3F}"/>
                </a:ext>
              </a:extLst>
            </p:cNvPr>
            <p:cNvCxnSpPr/>
            <p:nvPr/>
          </p:nvCxnSpPr>
          <p:spPr>
            <a:xfrm>
              <a:off x="989044" y="91439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47118B49-C1D4-2140-BFEB-26C619D4678A}"/>
                </a:ext>
              </a:extLst>
            </p:cNvPr>
            <p:cNvCxnSpPr/>
            <p:nvPr/>
          </p:nvCxnSpPr>
          <p:spPr>
            <a:xfrm>
              <a:off x="995394" y="90804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5A917C16-04A3-2C4F-B70C-FB864804E8CE}"/>
                </a:ext>
              </a:extLst>
            </p:cNvPr>
            <p:cNvCxnSpPr>
              <a:cxnSpLocks/>
            </p:cNvCxnSpPr>
            <p:nvPr/>
          </p:nvCxnSpPr>
          <p:spPr>
            <a:xfrm>
              <a:off x="989044" y="892174"/>
              <a:ext cx="0" cy="1477801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9" name="Cross 198">
            <a:extLst>
              <a:ext uri="{FF2B5EF4-FFF2-40B4-BE49-F238E27FC236}">
                <a16:creationId xmlns:a16="http://schemas.microsoft.com/office/drawing/2014/main" id="{C4454797-4FDA-D84C-A507-BDC0B62787E8}"/>
              </a:ext>
            </a:extLst>
          </p:cNvPr>
          <p:cNvSpPr/>
          <p:nvPr/>
        </p:nvSpPr>
        <p:spPr>
          <a:xfrm>
            <a:off x="2735418" y="4499869"/>
            <a:ext cx="474562" cy="439838"/>
          </a:xfrm>
          <a:prstGeom prst="plus">
            <a:avLst>
              <a:gd name="adj" fmla="val 40881"/>
            </a:avLst>
          </a:prstGeom>
          <a:solidFill>
            <a:schemeClr val="tx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Cross 199">
            <a:extLst>
              <a:ext uri="{FF2B5EF4-FFF2-40B4-BE49-F238E27FC236}">
                <a16:creationId xmlns:a16="http://schemas.microsoft.com/office/drawing/2014/main" id="{9E8CC573-3744-3B46-AF4A-C4C75DA05A61}"/>
              </a:ext>
            </a:extLst>
          </p:cNvPr>
          <p:cNvSpPr/>
          <p:nvPr/>
        </p:nvSpPr>
        <p:spPr>
          <a:xfrm>
            <a:off x="5103435" y="4479192"/>
            <a:ext cx="474562" cy="439838"/>
          </a:xfrm>
          <a:prstGeom prst="plus">
            <a:avLst>
              <a:gd name="adj" fmla="val 40881"/>
            </a:avLst>
          </a:prstGeom>
          <a:solidFill>
            <a:schemeClr val="tx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Cross 200">
            <a:extLst>
              <a:ext uri="{FF2B5EF4-FFF2-40B4-BE49-F238E27FC236}">
                <a16:creationId xmlns:a16="http://schemas.microsoft.com/office/drawing/2014/main" id="{B8CAE82D-AE23-AB40-857D-026E474F1F88}"/>
              </a:ext>
            </a:extLst>
          </p:cNvPr>
          <p:cNvSpPr/>
          <p:nvPr/>
        </p:nvSpPr>
        <p:spPr>
          <a:xfrm>
            <a:off x="7212403" y="4499869"/>
            <a:ext cx="474562" cy="439838"/>
          </a:xfrm>
          <a:prstGeom prst="plus">
            <a:avLst>
              <a:gd name="adj" fmla="val 40881"/>
            </a:avLst>
          </a:prstGeom>
          <a:solidFill>
            <a:schemeClr val="tx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Cross 201">
            <a:extLst>
              <a:ext uri="{FF2B5EF4-FFF2-40B4-BE49-F238E27FC236}">
                <a16:creationId xmlns:a16="http://schemas.microsoft.com/office/drawing/2014/main" id="{807FC648-134C-2945-BD63-30F06D899CB6}"/>
              </a:ext>
            </a:extLst>
          </p:cNvPr>
          <p:cNvSpPr/>
          <p:nvPr/>
        </p:nvSpPr>
        <p:spPr>
          <a:xfrm>
            <a:off x="9371563" y="4485325"/>
            <a:ext cx="474562" cy="439838"/>
          </a:xfrm>
          <a:prstGeom prst="plus">
            <a:avLst>
              <a:gd name="adj" fmla="val 40881"/>
            </a:avLst>
          </a:prstGeom>
          <a:solidFill>
            <a:schemeClr val="tx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6ADECCD3-10B2-5B48-9A1C-D0581E89CDDA}"/>
              </a:ext>
            </a:extLst>
          </p:cNvPr>
          <p:cNvGrpSpPr/>
          <p:nvPr/>
        </p:nvGrpSpPr>
        <p:grpSpPr>
          <a:xfrm>
            <a:off x="1667723" y="4261314"/>
            <a:ext cx="891962" cy="916946"/>
            <a:chOff x="948412" y="892174"/>
            <a:chExt cx="1502558" cy="1477801"/>
          </a:xfrm>
        </p:grpSpPr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D7ED6AF7-3556-8148-A820-BEA95BD8D273}"/>
                </a:ext>
              </a:extLst>
            </p:cNvPr>
            <p:cNvSpPr/>
            <p:nvPr/>
          </p:nvSpPr>
          <p:spPr>
            <a:xfrm rot="2350129">
              <a:off x="1371195" y="1227870"/>
              <a:ext cx="339726" cy="33972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Frame 204">
              <a:extLst>
                <a:ext uri="{FF2B5EF4-FFF2-40B4-BE49-F238E27FC236}">
                  <a16:creationId xmlns:a16="http://schemas.microsoft.com/office/drawing/2014/main" id="{36FB154A-8A91-5248-8B7E-83C0C56C303D}"/>
                </a:ext>
              </a:extLst>
            </p:cNvPr>
            <p:cNvSpPr/>
            <p:nvPr/>
          </p:nvSpPr>
          <p:spPr>
            <a:xfrm>
              <a:off x="989045" y="91440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206" name="Frame 205">
              <a:extLst>
                <a:ext uri="{FF2B5EF4-FFF2-40B4-BE49-F238E27FC236}">
                  <a16:creationId xmlns:a16="http://schemas.microsoft.com/office/drawing/2014/main" id="{05AC65EE-7FB8-7841-AA4E-7A9F5258AAC1}"/>
                </a:ext>
              </a:extLst>
            </p:cNvPr>
            <p:cNvSpPr/>
            <p:nvPr/>
          </p:nvSpPr>
          <p:spPr>
            <a:xfrm rot="2326800">
              <a:off x="948412" y="132807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7" name="Frame 206">
              <a:extLst>
                <a:ext uri="{FF2B5EF4-FFF2-40B4-BE49-F238E27FC236}">
                  <a16:creationId xmlns:a16="http://schemas.microsoft.com/office/drawing/2014/main" id="{90F2DFD4-BF9E-C147-B8D9-857551F31442}"/>
                </a:ext>
              </a:extLst>
            </p:cNvPr>
            <p:cNvSpPr/>
            <p:nvPr/>
          </p:nvSpPr>
          <p:spPr>
            <a:xfrm rot="5400000">
              <a:off x="452535" y="145091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C2AFB604-4CEE-2C42-B797-1257C8337925}"/>
                </a:ext>
              </a:extLst>
            </p:cNvPr>
            <p:cNvSpPr/>
            <p:nvPr/>
          </p:nvSpPr>
          <p:spPr>
            <a:xfrm>
              <a:off x="1044575" y="965200"/>
              <a:ext cx="1349375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4EE906C7-D61A-6F4F-93A3-53C4C4ECC649}"/>
                </a:ext>
              </a:extLst>
            </p:cNvPr>
            <p:cNvSpPr/>
            <p:nvPr/>
          </p:nvSpPr>
          <p:spPr>
            <a:xfrm rot="5400000">
              <a:off x="681036" y="1668462"/>
              <a:ext cx="1003300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F09AC938-D044-334D-94D6-240DB08C8E0C}"/>
                </a:ext>
              </a:extLst>
            </p:cNvPr>
            <p:cNvSpPr/>
            <p:nvPr/>
          </p:nvSpPr>
          <p:spPr>
            <a:xfrm>
              <a:off x="1009650" y="930275"/>
              <a:ext cx="339726" cy="339725"/>
            </a:xfrm>
            <a:prstGeom prst="rect">
              <a:avLst/>
            </a:prstGeom>
            <a:solidFill>
              <a:schemeClr val="accent3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0126A223-79F0-634A-9DB4-3C060D21F3FD}"/>
                </a:ext>
              </a:extLst>
            </p:cNvPr>
            <p:cNvSpPr/>
            <p:nvPr/>
          </p:nvSpPr>
          <p:spPr>
            <a:xfrm>
              <a:off x="1349376" y="930275"/>
              <a:ext cx="339726" cy="33972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55588368-6F24-6144-84A0-1126F07449CE}"/>
                </a:ext>
              </a:extLst>
            </p:cNvPr>
            <p:cNvSpPr/>
            <p:nvPr/>
          </p:nvSpPr>
          <p:spPr>
            <a:xfrm>
              <a:off x="1697615" y="933307"/>
              <a:ext cx="339726" cy="33972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AEEA5C4B-CD51-7842-B8FD-5A12F0311B9F}"/>
                </a:ext>
              </a:extLst>
            </p:cNvPr>
            <p:cNvSpPr/>
            <p:nvPr/>
          </p:nvSpPr>
          <p:spPr>
            <a:xfrm>
              <a:off x="2062737" y="930275"/>
              <a:ext cx="339726" cy="3397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2D6D0720-25FA-3C4A-8C26-0A684E684333}"/>
                </a:ext>
              </a:extLst>
            </p:cNvPr>
            <p:cNvSpPr/>
            <p:nvPr/>
          </p:nvSpPr>
          <p:spPr>
            <a:xfrm>
              <a:off x="1009650" y="1278935"/>
              <a:ext cx="339726" cy="33972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8BB7175D-61B6-404D-B481-22B3B98C3B38}"/>
                </a:ext>
              </a:extLst>
            </p:cNvPr>
            <p:cNvSpPr/>
            <p:nvPr/>
          </p:nvSpPr>
          <p:spPr>
            <a:xfrm>
              <a:off x="1009650" y="1618661"/>
              <a:ext cx="339726" cy="33972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9F532E3C-C243-5942-99AB-45E6C2CDE4B6}"/>
                </a:ext>
              </a:extLst>
            </p:cNvPr>
            <p:cNvSpPr/>
            <p:nvPr/>
          </p:nvSpPr>
          <p:spPr>
            <a:xfrm>
              <a:off x="1009650" y="1976469"/>
              <a:ext cx="339726" cy="339725"/>
            </a:xfrm>
            <a:prstGeom prst="rect">
              <a:avLst/>
            </a:prstGeom>
            <a:solidFill>
              <a:schemeClr val="tx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A5356EFF-760D-C444-A870-93460DAD993A}"/>
                </a:ext>
              </a:extLst>
            </p:cNvPr>
            <p:cNvSpPr/>
            <p:nvPr/>
          </p:nvSpPr>
          <p:spPr>
            <a:xfrm rot="2350129">
              <a:off x="1936593" y="1687777"/>
              <a:ext cx="339726" cy="3397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080BB52A-E45F-1040-B972-C5A8CFBEF506}"/>
                </a:ext>
              </a:extLst>
            </p:cNvPr>
            <p:cNvSpPr/>
            <p:nvPr/>
          </p:nvSpPr>
          <p:spPr>
            <a:xfrm rot="2350129">
              <a:off x="1653894" y="1459790"/>
              <a:ext cx="339726" cy="33972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208EBE75-42A4-A244-ABE5-E15CF56F6611}"/>
                </a:ext>
              </a:extLst>
            </p:cNvPr>
            <p:cNvCxnSpPr/>
            <p:nvPr/>
          </p:nvCxnSpPr>
          <p:spPr>
            <a:xfrm>
              <a:off x="989044" y="91439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92EA3E9E-175D-8748-9043-23A1ABD42B2A}"/>
                </a:ext>
              </a:extLst>
            </p:cNvPr>
            <p:cNvCxnSpPr/>
            <p:nvPr/>
          </p:nvCxnSpPr>
          <p:spPr>
            <a:xfrm>
              <a:off x="995394" y="90804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A12EBDC4-3325-3545-A189-30B73DE281BE}"/>
                </a:ext>
              </a:extLst>
            </p:cNvPr>
            <p:cNvCxnSpPr>
              <a:cxnSpLocks/>
            </p:cNvCxnSpPr>
            <p:nvPr/>
          </p:nvCxnSpPr>
          <p:spPr>
            <a:xfrm>
              <a:off x="989044" y="892174"/>
              <a:ext cx="0" cy="1477801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449FA12D-FF5D-7347-9B9F-43F438EDEAB5}"/>
              </a:ext>
            </a:extLst>
          </p:cNvPr>
          <p:cNvGrpSpPr/>
          <p:nvPr/>
        </p:nvGrpSpPr>
        <p:grpSpPr>
          <a:xfrm>
            <a:off x="5949219" y="4240638"/>
            <a:ext cx="891962" cy="916946"/>
            <a:chOff x="948412" y="892174"/>
            <a:chExt cx="1502558" cy="1477801"/>
          </a:xfrm>
        </p:grpSpPr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5576F994-ED8B-184D-A994-3F487A38959E}"/>
                </a:ext>
              </a:extLst>
            </p:cNvPr>
            <p:cNvSpPr/>
            <p:nvPr/>
          </p:nvSpPr>
          <p:spPr>
            <a:xfrm rot="2350129">
              <a:off x="1371195" y="1227870"/>
              <a:ext cx="339726" cy="33972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Frame 223">
              <a:extLst>
                <a:ext uri="{FF2B5EF4-FFF2-40B4-BE49-F238E27FC236}">
                  <a16:creationId xmlns:a16="http://schemas.microsoft.com/office/drawing/2014/main" id="{43449CAF-9EBD-4E4B-BC37-6B4D22C63AD4}"/>
                </a:ext>
              </a:extLst>
            </p:cNvPr>
            <p:cNvSpPr/>
            <p:nvPr/>
          </p:nvSpPr>
          <p:spPr>
            <a:xfrm>
              <a:off x="989045" y="91440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225" name="Frame 224">
              <a:extLst>
                <a:ext uri="{FF2B5EF4-FFF2-40B4-BE49-F238E27FC236}">
                  <a16:creationId xmlns:a16="http://schemas.microsoft.com/office/drawing/2014/main" id="{49D81947-B1B2-C64C-A9D9-063FE7F00374}"/>
                </a:ext>
              </a:extLst>
            </p:cNvPr>
            <p:cNvSpPr/>
            <p:nvPr/>
          </p:nvSpPr>
          <p:spPr>
            <a:xfrm rot="2326800">
              <a:off x="948412" y="132807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6" name="Frame 225">
              <a:extLst>
                <a:ext uri="{FF2B5EF4-FFF2-40B4-BE49-F238E27FC236}">
                  <a16:creationId xmlns:a16="http://schemas.microsoft.com/office/drawing/2014/main" id="{C9A7B741-7C31-C144-8E0D-48153205E709}"/>
                </a:ext>
              </a:extLst>
            </p:cNvPr>
            <p:cNvSpPr/>
            <p:nvPr/>
          </p:nvSpPr>
          <p:spPr>
            <a:xfrm rot="5400000">
              <a:off x="452535" y="145091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EC366599-6219-0C40-BF35-B189DAA0E314}"/>
                </a:ext>
              </a:extLst>
            </p:cNvPr>
            <p:cNvSpPr/>
            <p:nvPr/>
          </p:nvSpPr>
          <p:spPr>
            <a:xfrm>
              <a:off x="1044575" y="965200"/>
              <a:ext cx="1349375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D90FB877-2F3C-F445-A104-AC873AC5922B}"/>
                </a:ext>
              </a:extLst>
            </p:cNvPr>
            <p:cNvSpPr/>
            <p:nvPr/>
          </p:nvSpPr>
          <p:spPr>
            <a:xfrm rot="5400000">
              <a:off x="681036" y="1668462"/>
              <a:ext cx="1003300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2394F946-C572-F24B-A54C-9D9B36FDAF1F}"/>
                </a:ext>
              </a:extLst>
            </p:cNvPr>
            <p:cNvSpPr/>
            <p:nvPr/>
          </p:nvSpPr>
          <p:spPr>
            <a:xfrm>
              <a:off x="1009650" y="930275"/>
              <a:ext cx="339726" cy="339725"/>
            </a:xfrm>
            <a:prstGeom prst="rect">
              <a:avLst/>
            </a:prstGeom>
            <a:solidFill>
              <a:schemeClr val="accent3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8E2D4E82-3CFF-8249-ABE4-3844A2651010}"/>
                </a:ext>
              </a:extLst>
            </p:cNvPr>
            <p:cNvSpPr/>
            <p:nvPr/>
          </p:nvSpPr>
          <p:spPr>
            <a:xfrm>
              <a:off x="1349376" y="930275"/>
              <a:ext cx="339726" cy="33972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2850B4ED-5992-8A48-954C-AB51C2BB0226}"/>
                </a:ext>
              </a:extLst>
            </p:cNvPr>
            <p:cNvSpPr/>
            <p:nvPr/>
          </p:nvSpPr>
          <p:spPr>
            <a:xfrm>
              <a:off x="1697615" y="933307"/>
              <a:ext cx="339726" cy="33972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7495919B-91EA-054B-BA0E-165DE2AAAA33}"/>
                </a:ext>
              </a:extLst>
            </p:cNvPr>
            <p:cNvSpPr/>
            <p:nvPr/>
          </p:nvSpPr>
          <p:spPr>
            <a:xfrm>
              <a:off x="2062737" y="930275"/>
              <a:ext cx="339726" cy="339725"/>
            </a:xfrm>
            <a:prstGeom prst="rect">
              <a:avLst/>
            </a:prstGeom>
            <a:solidFill>
              <a:schemeClr val="tx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8A38B16E-A625-A542-B872-8563B3954E2E}"/>
                </a:ext>
              </a:extLst>
            </p:cNvPr>
            <p:cNvSpPr/>
            <p:nvPr/>
          </p:nvSpPr>
          <p:spPr>
            <a:xfrm>
              <a:off x="1009650" y="1278935"/>
              <a:ext cx="339726" cy="33972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082E8FB5-8B82-0D4A-B764-DE2B2D528C85}"/>
                </a:ext>
              </a:extLst>
            </p:cNvPr>
            <p:cNvSpPr/>
            <p:nvPr/>
          </p:nvSpPr>
          <p:spPr>
            <a:xfrm>
              <a:off x="1009650" y="1618661"/>
              <a:ext cx="339726" cy="339725"/>
            </a:xfrm>
            <a:prstGeom prst="rect">
              <a:avLst/>
            </a:prstGeom>
            <a:solidFill>
              <a:schemeClr val="tx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072B5527-2625-184C-A06E-740F93D994AE}"/>
                </a:ext>
              </a:extLst>
            </p:cNvPr>
            <p:cNvSpPr/>
            <p:nvPr/>
          </p:nvSpPr>
          <p:spPr>
            <a:xfrm>
              <a:off x="1009650" y="1976469"/>
              <a:ext cx="339726" cy="33972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6DAC5D60-23B4-B74B-87A3-93B3FC2623B2}"/>
                </a:ext>
              </a:extLst>
            </p:cNvPr>
            <p:cNvSpPr/>
            <p:nvPr/>
          </p:nvSpPr>
          <p:spPr>
            <a:xfrm rot="2350129">
              <a:off x="1936593" y="1687777"/>
              <a:ext cx="339726" cy="339725"/>
            </a:xfrm>
            <a:prstGeom prst="rect">
              <a:avLst/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28D0ED6D-ACAF-B449-98AF-FD17F70E8AB8}"/>
                </a:ext>
              </a:extLst>
            </p:cNvPr>
            <p:cNvSpPr/>
            <p:nvPr/>
          </p:nvSpPr>
          <p:spPr>
            <a:xfrm rot="2350129">
              <a:off x="1653894" y="1459790"/>
              <a:ext cx="339726" cy="33972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A897A8F5-8E6E-BA40-99A5-120DAF4C6056}"/>
                </a:ext>
              </a:extLst>
            </p:cNvPr>
            <p:cNvCxnSpPr/>
            <p:nvPr/>
          </p:nvCxnSpPr>
          <p:spPr>
            <a:xfrm>
              <a:off x="989044" y="91439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66615429-C0EC-3649-9703-9891B84C3E69}"/>
                </a:ext>
              </a:extLst>
            </p:cNvPr>
            <p:cNvCxnSpPr/>
            <p:nvPr/>
          </p:nvCxnSpPr>
          <p:spPr>
            <a:xfrm>
              <a:off x="995394" y="90804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C63372A8-B8A8-8047-B9F2-714915A4267D}"/>
                </a:ext>
              </a:extLst>
            </p:cNvPr>
            <p:cNvCxnSpPr>
              <a:cxnSpLocks/>
            </p:cNvCxnSpPr>
            <p:nvPr/>
          </p:nvCxnSpPr>
          <p:spPr>
            <a:xfrm>
              <a:off x="989044" y="892174"/>
              <a:ext cx="0" cy="1477801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1" name="Group 240">
            <a:extLst>
              <a:ext uri="{FF2B5EF4-FFF2-40B4-BE49-F238E27FC236}">
                <a16:creationId xmlns:a16="http://schemas.microsoft.com/office/drawing/2014/main" id="{490E272A-C51E-2248-BA2C-2D4C7761EB36}"/>
              </a:ext>
            </a:extLst>
          </p:cNvPr>
          <p:cNvGrpSpPr/>
          <p:nvPr/>
        </p:nvGrpSpPr>
        <p:grpSpPr>
          <a:xfrm>
            <a:off x="8177186" y="4240638"/>
            <a:ext cx="891962" cy="916946"/>
            <a:chOff x="948412" y="892174"/>
            <a:chExt cx="1502558" cy="1477801"/>
          </a:xfrm>
        </p:grpSpPr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508E3AE0-D1A5-4741-A9F8-E015A687AD70}"/>
                </a:ext>
              </a:extLst>
            </p:cNvPr>
            <p:cNvSpPr/>
            <p:nvPr/>
          </p:nvSpPr>
          <p:spPr>
            <a:xfrm rot="2350129">
              <a:off x="1371195" y="1227870"/>
              <a:ext cx="339726" cy="33972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Frame 242">
              <a:extLst>
                <a:ext uri="{FF2B5EF4-FFF2-40B4-BE49-F238E27FC236}">
                  <a16:creationId xmlns:a16="http://schemas.microsoft.com/office/drawing/2014/main" id="{2BD5D76C-64CB-904E-9C82-77ED7274486E}"/>
                </a:ext>
              </a:extLst>
            </p:cNvPr>
            <p:cNvSpPr/>
            <p:nvPr/>
          </p:nvSpPr>
          <p:spPr>
            <a:xfrm>
              <a:off x="989045" y="91440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244" name="Frame 243">
              <a:extLst>
                <a:ext uri="{FF2B5EF4-FFF2-40B4-BE49-F238E27FC236}">
                  <a16:creationId xmlns:a16="http://schemas.microsoft.com/office/drawing/2014/main" id="{1AF7E71A-26E9-E340-ADB7-010C2EA3D5B0}"/>
                </a:ext>
              </a:extLst>
            </p:cNvPr>
            <p:cNvSpPr/>
            <p:nvPr/>
          </p:nvSpPr>
          <p:spPr>
            <a:xfrm rot="2326800">
              <a:off x="948412" y="132807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5" name="Frame 244">
              <a:extLst>
                <a:ext uri="{FF2B5EF4-FFF2-40B4-BE49-F238E27FC236}">
                  <a16:creationId xmlns:a16="http://schemas.microsoft.com/office/drawing/2014/main" id="{EB9B9533-54CF-EA47-8265-0CDE444E9BE0}"/>
                </a:ext>
              </a:extLst>
            </p:cNvPr>
            <p:cNvSpPr/>
            <p:nvPr/>
          </p:nvSpPr>
          <p:spPr>
            <a:xfrm rot="5400000">
              <a:off x="452535" y="145091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B2F88496-7B20-9641-807A-B0E27AE1E0E5}"/>
                </a:ext>
              </a:extLst>
            </p:cNvPr>
            <p:cNvSpPr/>
            <p:nvPr/>
          </p:nvSpPr>
          <p:spPr>
            <a:xfrm>
              <a:off x="1044575" y="965200"/>
              <a:ext cx="1349375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B425B3B5-F2C9-8F46-BF8F-261EA8B850F3}"/>
                </a:ext>
              </a:extLst>
            </p:cNvPr>
            <p:cNvSpPr/>
            <p:nvPr/>
          </p:nvSpPr>
          <p:spPr>
            <a:xfrm rot="5400000">
              <a:off x="681036" y="1668462"/>
              <a:ext cx="1003300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A1834738-CA05-A941-AFBB-B9724B324788}"/>
                </a:ext>
              </a:extLst>
            </p:cNvPr>
            <p:cNvSpPr/>
            <p:nvPr/>
          </p:nvSpPr>
          <p:spPr>
            <a:xfrm>
              <a:off x="1009650" y="930275"/>
              <a:ext cx="339726" cy="339725"/>
            </a:xfrm>
            <a:prstGeom prst="rect">
              <a:avLst/>
            </a:prstGeom>
            <a:solidFill>
              <a:schemeClr val="accent3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0A5A02E8-685D-1341-98FD-0BE931476C2E}"/>
                </a:ext>
              </a:extLst>
            </p:cNvPr>
            <p:cNvSpPr/>
            <p:nvPr/>
          </p:nvSpPr>
          <p:spPr>
            <a:xfrm>
              <a:off x="1349376" y="930275"/>
              <a:ext cx="339726" cy="33972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88E5EEE6-74AE-E147-A0E7-94A589CA555C}"/>
                </a:ext>
              </a:extLst>
            </p:cNvPr>
            <p:cNvSpPr/>
            <p:nvPr/>
          </p:nvSpPr>
          <p:spPr>
            <a:xfrm>
              <a:off x="1697615" y="933307"/>
              <a:ext cx="339726" cy="33972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927F226A-C704-CE4A-BA71-96BC3A847B88}"/>
                </a:ext>
              </a:extLst>
            </p:cNvPr>
            <p:cNvSpPr/>
            <p:nvPr/>
          </p:nvSpPr>
          <p:spPr>
            <a:xfrm>
              <a:off x="2062737" y="930275"/>
              <a:ext cx="339726" cy="33972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F0C88940-8721-BE48-8351-A6F8A475B8DF}"/>
                </a:ext>
              </a:extLst>
            </p:cNvPr>
            <p:cNvSpPr/>
            <p:nvPr/>
          </p:nvSpPr>
          <p:spPr>
            <a:xfrm>
              <a:off x="1009650" y="1278935"/>
              <a:ext cx="339726" cy="339725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EC19EF69-A75A-5746-8023-90A76BA840BD}"/>
                </a:ext>
              </a:extLst>
            </p:cNvPr>
            <p:cNvSpPr/>
            <p:nvPr/>
          </p:nvSpPr>
          <p:spPr>
            <a:xfrm>
              <a:off x="1009650" y="1618661"/>
              <a:ext cx="339726" cy="33972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3F820966-87B1-9F4C-AA93-32932656D7DF}"/>
                </a:ext>
              </a:extLst>
            </p:cNvPr>
            <p:cNvSpPr/>
            <p:nvPr/>
          </p:nvSpPr>
          <p:spPr>
            <a:xfrm>
              <a:off x="1009650" y="1976469"/>
              <a:ext cx="339726" cy="339725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C73574EC-82AD-3648-81AE-67D928F1F83F}"/>
                </a:ext>
              </a:extLst>
            </p:cNvPr>
            <p:cNvSpPr/>
            <p:nvPr/>
          </p:nvSpPr>
          <p:spPr>
            <a:xfrm rot="2350129">
              <a:off x="1936593" y="1687777"/>
              <a:ext cx="339726" cy="33972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FDFFA17E-E304-D840-9E03-5FB11EBD3471}"/>
                </a:ext>
              </a:extLst>
            </p:cNvPr>
            <p:cNvSpPr/>
            <p:nvPr/>
          </p:nvSpPr>
          <p:spPr>
            <a:xfrm rot="2350129">
              <a:off x="1653894" y="1459790"/>
              <a:ext cx="339726" cy="339725"/>
            </a:xfrm>
            <a:prstGeom prst="rect">
              <a:avLst/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49D0A4B9-4B88-6549-BB94-566B6DAC869A}"/>
                </a:ext>
              </a:extLst>
            </p:cNvPr>
            <p:cNvCxnSpPr/>
            <p:nvPr/>
          </p:nvCxnSpPr>
          <p:spPr>
            <a:xfrm>
              <a:off x="989044" y="91439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150F201E-3DEB-DE45-9C07-217827F7890A}"/>
                </a:ext>
              </a:extLst>
            </p:cNvPr>
            <p:cNvCxnSpPr/>
            <p:nvPr/>
          </p:nvCxnSpPr>
          <p:spPr>
            <a:xfrm>
              <a:off x="995394" y="90804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36F043AB-2750-F84A-8C1F-CBEA99CB2F70}"/>
                </a:ext>
              </a:extLst>
            </p:cNvPr>
            <p:cNvCxnSpPr>
              <a:cxnSpLocks/>
            </p:cNvCxnSpPr>
            <p:nvPr/>
          </p:nvCxnSpPr>
          <p:spPr>
            <a:xfrm>
              <a:off x="989044" y="892174"/>
              <a:ext cx="0" cy="1477801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0C6745EC-BA55-2E47-9779-0307280469FB}"/>
              </a:ext>
            </a:extLst>
          </p:cNvPr>
          <p:cNvGrpSpPr/>
          <p:nvPr/>
        </p:nvGrpSpPr>
        <p:grpSpPr>
          <a:xfrm>
            <a:off x="10265178" y="4240638"/>
            <a:ext cx="891962" cy="916946"/>
            <a:chOff x="948412" y="892174"/>
            <a:chExt cx="1502558" cy="1477801"/>
          </a:xfrm>
        </p:grpSpPr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10149878-6951-8C44-B6F3-28F3DC22E088}"/>
                </a:ext>
              </a:extLst>
            </p:cNvPr>
            <p:cNvSpPr/>
            <p:nvPr/>
          </p:nvSpPr>
          <p:spPr>
            <a:xfrm rot="2350129">
              <a:off x="1371195" y="1227870"/>
              <a:ext cx="339726" cy="33972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Frame 261">
              <a:extLst>
                <a:ext uri="{FF2B5EF4-FFF2-40B4-BE49-F238E27FC236}">
                  <a16:creationId xmlns:a16="http://schemas.microsoft.com/office/drawing/2014/main" id="{CB40B4E2-A545-7E46-827B-86F3FA76C50E}"/>
                </a:ext>
              </a:extLst>
            </p:cNvPr>
            <p:cNvSpPr/>
            <p:nvPr/>
          </p:nvSpPr>
          <p:spPr>
            <a:xfrm>
              <a:off x="989045" y="91440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263" name="Frame 262">
              <a:extLst>
                <a:ext uri="{FF2B5EF4-FFF2-40B4-BE49-F238E27FC236}">
                  <a16:creationId xmlns:a16="http://schemas.microsoft.com/office/drawing/2014/main" id="{FFFDE6ED-36C5-F14E-986E-441F630C4993}"/>
                </a:ext>
              </a:extLst>
            </p:cNvPr>
            <p:cNvSpPr/>
            <p:nvPr/>
          </p:nvSpPr>
          <p:spPr>
            <a:xfrm rot="2326800">
              <a:off x="948412" y="132807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4" name="Frame 263">
              <a:extLst>
                <a:ext uri="{FF2B5EF4-FFF2-40B4-BE49-F238E27FC236}">
                  <a16:creationId xmlns:a16="http://schemas.microsoft.com/office/drawing/2014/main" id="{AEC4FD78-2A13-6049-9253-E0EC1F870B97}"/>
                </a:ext>
              </a:extLst>
            </p:cNvPr>
            <p:cNvSpPr/>
            <p:nvPr/>
          </p:nvSpPr>
          <p:spPr>
            <a:xfrm rot="5400000">
              <a:off x="452535" y="145091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8DEADA73-0D17-A140-B08D-3299DA47140E}"/>
                </a:ext>
              </a:extLst>
            </p:cNvPr>
            <p:cNvSpPr/>
            <p:nvPr/>
          </p:nvSpPr>
          <p:spPr>
            <a:xfrm>
              <a:off x="1044575" y="965200"/>
              <a:ext cx="1349375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F48EF2C2-1BCE-324C-A83A-BE7B8E115C87}"/>
                </a:ext>
              </a:extLst>
            </p:cNvPr>
            <p:cNvSpPr/>
            <p:nvPr/>
          </p:nvSpPr>
          <p:spPr>
            <a:xfrm rot="5400000">
              <a:off x="681036" y="1668462"/>
              <a:ext cx="1003300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E8C71572-6E0D-9446-A265-2FD0C3DAFA85}"/>
                </a:ext>
              </a:extLst>
            </p:cNvPr>
            <p:cNvSpPr/>
            <p:nvPr/>
          </p:nvSpPr>
          <p:spPr>
            <a:xfrm>
              <a:off x="1009650" y="930275"/>
              <a:ext cx="339726" cy="33972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27F25FFF-8056-4C41-9142-64F4E4F9F44C}"/>
                </a:ext>
              </a:extLst>
            </p:cNvPr>
            <p:cNvSpPr/>
            <p:nvPr/>
          </p:nvSpPr>
          <p:spPr>
            <a:xfrm>
              <a:off x="1349376" y="930275"/>
              <a:ext cx="339726" cy="33972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90946413-9FC4-D04F-93C4-0274935449B0}"/>
                </a:ext>
              </a:extLst>
            </p:cNvPr>
            <p:cNvSpPr/>
            <p:nvPr/>
          </p:nvSpPr>
          <p:spPr>
            <a:xfrm>
              <a:off x="1697615" y="933307"/>
              <a:ext cx="339726" cy="33972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C297A903-0143-5D42-99FC-A21C4336808C}"/>
                </a:ext>
              </a:extLst>
            </p:cNvPr>
            <p:cNvSpPr/>
            <p:nvPr/>
          </p:nvSpPr>
          <p:spPr>
            <a:xfrm>
              <a:off x="2062737" y="930275"/>
              <a:ext cx="339726" cy="33972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0A97217E-0C99-F443-8E5C-EEE340338254}"/>
                </a:ext>
              </a:extLst>
            </p:cNvPr>
            <p:cNvSpPr/>
            <p:nvPr/>
          </p:nvSpPr>
          <p:spPr>
            <a:xfrm>
              <a:off x="1009650" y="1278935"/>
              <a:ext cx="339726" cy="33972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E0E37C66-DAAA-F141-8D4E-87482CC98281}"/>
                </a:ext>
              </a:extLst>
            </p:cNvPr>
            <p:cNvSpPr/>
            <p:nvPr/>
          </p:nvSpPr>
          <p:spPr>
            <a:xfrm>
              <a:off x="1009650" y="1618661"/>
              <a:ext cx="339726" cy="33972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DF42D51A-A1AC-E640-A433-44F6D64591A3}"/>
                </a:ext>
              </a:extLst>
            </p:cNvPr>
            <p:cNvSpPr/>
            <p:nvPr/>
          </p:nvSpPr>
          <p:spPr>
            <a:xfrm>
              <a:off x="1009650" y="1976469"/>
              <a:ext cx="339726" cy="33972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0C680DB7-8AC2-5042-9715-FA6989BE6B41}"/>
                </a:ext>
              </a:extLst>
            </p:cNvPr>
            <p:cNvSpPr/>
            <p:nvPr/>
          </p:nvSpPr>
          <p:spPr>
            <a:xfrm rot="2350129">
              <a:off x="1936593" y="1687777"/>
              <a:ext cx="339726" cy="33972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34D2D896-2189-B345-9B3A-3CD6310D8EDC}"/>
                </a:ext>
              </a:extLst>
            </p:cNvPr>
            <p:cNvSpPr/>
            <p:nvPr/>
          </p:nvSpPr>
          <p:spPr>
            <a:xfrm rot="2350129">
              <a:off x="1653894" y="1459790"/>
              <a:ext cx="339726" cy="339725"/>
            </a:xfrm>
            <a:prstGeom prst="rect">
              <a:avLst/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6" name="Straight Connector 275">
              <a:extLst>
                <a:ext uri="{FF2B5EF4-FFF2-40B4-BE49-F238E27FC236}">
                  <a16:creationId xmlns:a16="http://schemas.microsoft.com/office/drawing/2014/main" id="{5DB17B6B-CCFF-E545-A8CD-80DA03F48AB7}"/>
                </a:ext>
              </a:extLst>
            </p:cNvPr>
            <p:cNvCxnSpPr/>
            <p:nvPr/>
          </p:nvCxnSpPr>
          <p:spPr>
            <a:xfrm>
              <a:off x="989044" y="91439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1462FB81-BC80-CA4A-A9AE-9BEEC001243A}"/>
                </a:ext>
              </a:extLst>
            </p:cNvPr>
            <p:cNvCxnSpPr/>
            <p:nvPr/>
          </p:nvCxnSpPr>
          <p:spPr>
            <a:xfrm>
              <a:off x="995394" y="90804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92D17333-5A1E-6D44-81EE-F3DEC1E2BA2B}"/>
                </a:ext>
              </a:extLst>
            </p:cNvPr>
            <p:cNvCxnSpPr>
              <a:cxnSpLocks/>
            </p:cNvCxnSpPr>
            <p:nvPr/>
          </p:nvCxnSpPr>
          <p:spPr>
            <a:xfrm>
              <a:off x="989044" y="892174"/>
              <a:ext cx="0" cy="1477801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Equal 6">
            <a:extLst>
              <a:ext uri="{FF2B5EF4-FFF2-40B4-BE49-F238E27FC236}">
                <a16:creationId xmlns:a16="http://schemas.microsoft.com/office/drawing/2014/main" id="{6A570157-71D4-4B46-BC14-42788D34E2F8}"/>
              </a:ext>
            </a:extLst>
          </p:cNvPr>
          <p:cNvSpPr/>
          <p:nvPr/>
        </p:nvSpPr>
        <p:spPr>
          <a:xfrm>
            <a:off x="161204" y="4164687"/>
            <a:ext cx="1110201" cy="1110201"/>
          </a:xfrm>
          <a:prstGeom prst="mathEqual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0" name="Frame 279">
            <a:extLst>
              <a:ext uri="{FF2B5EF4-FFF2-40B4-BE49-F238E27FC236}">
                <a16:creationId xmlns:a16="http://schemas.microsoft.com/office/drawing/2014/main" id="{0D1A9B05-C9A4-4445-B7BD-F03F5E809820}"/>
              </a:ext>
            </a:extLst>
          </p:cNvPr>
          <p:cNvSpPr/>
          <p:nvPr/>
        </p:nvSpPr>
        <p:spPr>
          <a:xfrm>
            <a:off x="1436172" y="1164101"/>
            <a:ext cx="1355063" cy="4529797"/>
          </a:xfrm>
          <a:prstGeom prst="frame">
            <a:avLst>
              <a:gd name="adj1" fmla="val 4195"/>
            </a:avLst>
          </a:prstGeom>
          <a:solidFill>
            <a:srgbClr val="FF0000"/>
          </a:solidFill>
          <a:ln w="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1" name="Frame 280">
            <a:extLst>
              <a:ext uri="{FF2B5EF4-FFF2-40B4-BE49-F238E27FC236}">
                <a16:creationId xmlns:a16="http://schemas.microsoft.com/office/drawing/2014/main" id="{E471181E-153E-DA4B-891F-79F6848D1B6A}"/>
              </a:ext>
            </a:extLst>
          </p:cNvPr>
          <p:cNvSpPr/>
          <p:nvPr/>
        </p:nvSpPr>
        <p:spPr>
          <a:xfrm>
            <a:off x="3501522" y="1164101"/>
            <a:ext cx="1355063" cy="4529797"/>
          </a:xfrm>
          <a:prstGeom prst="frame">
            <a:avLst>
              <a:gd name="adj1" fmla="val 4195"/>
            </a:avLst>
          </a:prstGeom>
          <a:solidFill>
            <a:srgbClr val="FF0000"/>
          </a:solidFill>
          <a:ln w="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2" name="Frame 281">
            <a:extLst>
              <a:ext uri="{FF2B5EF4-FFF2-40B4-BE49-F238E27FC236}">
                <a16:creationId xmlns:a16="http://schemas.microsoft.com/office/drawing/2014/main" id="{B898B050-E59E-F340-874A-0E060A1916F7}"/>
              </a:ext>
            </a:extLst>
          </p:cNvPr>
          <p:cNvSpPr/>
          <p:nvPr/>
        </p:nvSpPr>
        <p:spPr>
          <a:xfrm>
            <a:off x="5731168" y="1164101"/>
            <a:ext cx="1355063" cy="4529797"/>
          </a:xfrm>
          <a:prstGeom prst="frame">
            <a:avLst>
              <a:gd name="adj1" fmla="val 4195"/>
            </a:avLst>
          </a:prstGeom>
          <a:solidFill>
            <a:srgbClr val="FF0000"/>
          </a:solidFill>
          <a:ln w="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3" name="Frame 282">
            <a:extLst>
              <a:ext uri="{FF2B5EF4-FFF2-40B4-BE49-F238E27FC236}">
                <a16:creationId xmlns:a16="http://schemas.microsoft.com/office/drawing/2014/main" id="{0405A02B-95F5-B74B-B043-1C933B0650C5}"/>
              </a:ext>
            </a:extLst>
          </p:cNvPr>
          <p:cNvSpPr/>
          <p:nvPr/>
        </p:nvSpPr>
        <p:spPr>
          <a:xfrm>
            <a:off x="7946014" y="1164100"/>
            <a:ext cx="1355063" cy="4529797"/>
          </a:xfrm>
          <a:prstGeom prst="frame">
            <a:avLst>
              <a:gd name="adj1" fmla="val 4195"/>
            </a:avLst>
          </a:prstGeom>
          <a:solidFill>
            <a:srgbClr val="FF0000"/>
          </a:solidFill>
          <a:ln w="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4" name="Frame 283">
            <a:extLst>
              <a:ext uri="{FF2B5EF4-FFF2-40B4-BE49-F238E27FC236}">
                <a16:creationId xmlns:a16="http://schemas.microsoft.com/office/drawing/2014/main" id="{191B1BDB-C707-9E42-B85E-1CD1706DC1CD}"/>
              </a:ext>
            </a:extLst>
          </p:cNvPr>
          <p:cNvSpPr/>
          <p:nvPr/>
        </p:nvSpPr>
        <p:spPr>
          <a:xfrm>
            <a:off x="10011364" y="1164100"/>
            <a:ext cx="1355063" cy="4529797"/>
          </a:xfrm>
          <a:prstGeom prst="frame">
            <a:avLst>
              <a:gd name="adj1" fmla="val 4195"/>
            </a:avLst>
          </a:prstGeom>
          <a:solidFill>
            <a:srgbClr val="FF0000"/>
          </a:solidFill>
          <a:ln w="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7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0.09583 0.09676 C 0.11575 0.11852 0.1457 0.13033 0.17721 0.13033 C 0.21302 0.13033 0.24166 0.11852 0.26159 0.09676 L 0.35755 -4.44444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78" y="65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0.09987 0.08889 C 0.12057 0.10903 0.15182 0.11991 0.18463 0.11991 C 0.22187 0.11991 0.25182 0.10903 0.27252 0.08889 L 0.37252 -4.44444E-6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0" y="59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04609 0.07061 C 0.0556 0.08658 0.07005 0.09537 0.08515 0.09537 C 0.10234 0.09537 0.11614 0.08658 0.12565 0.07061 L 0.17187 -4.44444E-6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476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-0.05091 -0.1375 C -0.06145 -0.16852 -0.07734 -0.18518 -0.09401 -0.18518 C -0.11303 -0.18518 -0.12826 -0.16852 -0.13881 -0.1375 L -0.18959 -1.48148E-6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9" y="-925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4.81481E-6 L -0.18829 -0.17084 C -0.22761 -0.20926 -0.28659 -0.22987 -0.34857 -0.22987 C -0.41901 -0.22987 -0.47553 -0.20926 -0.51485 -0.17084 L -0.70365 4.81481E-6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21" y="-1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" grpId="0" animBg="1"/>
      <p:bldP spid="281" grpId="0" animBg="1"/>
      <p:bldP spid="282" grpId="0" animBg="1"/>
      <p:bldP spid="283" grpId="0" animBg="1"/>
      <p:bldP spid="28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3D9338-9D80-973C-5188-FDF7D7B11F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6331" y="364687"/>
                <a:ext cx="11855669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b="1" dirty="0"/>
                  <a:t>Connection between finding elements </a:t>
                </a:r>
                <a:r>
                  <a:rPr lang="en-US" b="1" dirty="0">
                    <a:solidFill>
                      <a:schemeClr val="tx1"/>
                    </a:solidFill>
                  </a:rPr>
                  <a:t>of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∩</m:t>
                    </m:r>
                    <m:sSub>
                      <m:sSubPr>
                        <m:ctrlPr>
                          <a:rPr lang="en-CA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chemeClr val="tx1"/>
                    </a:solidFill>
                  </a:rPr>
                  <a:t> and </a:t>
                </a:r>
                <a:r>
                  <a:rPr lang="en-US" b="1" dirty="0"/>
                  <a:t>decomposing tensors</a:t>
                </a:r>
              </a:p>
              <a:p>
                <a:pPr marL="0" indent="0">
                  <a:buNone/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en-US" dirty="0"/>
                  <a:t> be a tensor.</a:t>
                </a:r>
              </a:p>
              <a:p>
                <a:pPr marL="0" indent="0">
                  <a:buNone/>
                </a:pPr>
                <a:r>
                  <a:rPr lang="en-US" dirty="0"/>
                  <a:t>If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0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ℂ</m:t>
                              </m:r>
                            </m:e>
                            <m:sup>
                              <m:r>
                                <a:rPr lang="en-CA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</m:e>
                      </m:d>
                      <m:r>
                        <a:rPr lang="en-CA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CA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has</m:t>
                      </m:r>
                      <m:r>
                        <a:rPr lang="en-CA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CA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</m:t>
                      </m:r>
                      <m:r>
                        <a:rPr lang="en-CA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CA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basis</m:t>
                      </m:r>
                      <m:r>
                        <a:rPr lang="en-CA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CA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of</m:t>
                      </m:r>
                      <m:r>
                        <a:rPr lang="en-CA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CA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the</m:t>
                      </m:r>
                      <m:r>
                        <a:rPr lang="en-CA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CA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form</m:t>
                      </m:r>
                      <m:r>
                        <a:rPr lang="en-CA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lit/>
                        </m:rPr>
                        <a:rPr lang="en-CA" b="0" i="1" smtClean="0">
                          <a:latin typeface="Cambria Math" panose="02040503050406030204" pitchFamily="18" charset="0"/>
                        </a:rPr>
                        <m:t>{</m:t>
                      </m:r>
                      <m:sSub>
                        <m:sSub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⊗</m:t>
                      </m:r>
                      <m:sSub>
                        <m:sSub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,…, </m:t>
                      </m:r>
                      <m:sSub>
                        <m:sSub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⊗</m:t>
                      </m:r>
                      <m:sSub>
                        <m:sSub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}⊆</m:t>
                      </m:r>
                      <m:sSup>
                        <m:sSupPr>
                          <m:ctrlPr>
                            <a:rPr lang="en-CA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ℂ</m:t>
                          </m:r>
                        </m:e>
                        <m:sup>
                          <m:r>
                            <a:rPr lang="en-CA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CA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sSup>
                        <m:sSupPr>
                          <m:ctrlPr>
                            <a:rPr lang="en-CA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ℂ</m:t>
                          </m:r>
                        </m:e>
                        <m:sup>
                          <m:r>
                            <a:rPr lang="en-CA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CA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Then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p>
                      <m:e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⊗</m:t>
                        </m:r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⊗</m:t>
                        </m:r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en-CA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   where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b="0" i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b="0" i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CA" b="0" i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⊗</m:t>
                            </m:r>
                            <m:sSub>
                              <m:sSubPr>
                                <m:ctrlP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CA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3D9338-9D80-973C-5188-FDF7D7B11F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6331" y="364687"/>
                <a:ext cx="11855669" cy="4351338"/>
              </a:xfrm>
              <a:blipFill>
                <a:blip r:embed="rId2"/>
                <a:stretch>
                  <a:fillRect l="-1070" t="-2326" b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33BC81F-2512-C981-B2B6-4975D7438255}"/>
                  </a:ext>
                </a:extLst>
              </p:cNvPr>
              <p:cNvSpPr txBox="1"/>
              <p:nvPr/>
            </p:nvSpPr>
            <p:spPr>
              <a:xfrm>
                <a:off x="3415862" y="4585099"/>
                <a:ext cx="877613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accent6"/>
                    </a:solidFill>
                  </a:rPr>
                  <a:t>…So, algorithms for </a:t>
                </a:r>
                <a:r>
                  <a:rPr lang="en-US" sz="2800" dirty="0">
                    <a:solidFill>
                      <a:srgbClr val="FF0000"/>
                    </a:solidFill>
                  </a:rPr>
                  <a:t>finding elements </a:t>
                </a:r>
                <a:r>
                  <a:rPr lang="en-US" sz="2800" dirty="0">
                    <a:solidFill>
                      <a:schemeClr val="accent6"/>
                    </a:solidFill>
                  </a:rPr>
                  <a:t>of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28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sz="28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800" dirty="0">
                    <a:solidFill>
                      <a:schemeClr val="accent6"/>
                    </a:solidFill>
                  </a:rPr>
                  <a:t> lead to tensor decomposition algorithms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33BC81F-2512-C981-B2B6-4975D74382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5862" y="4585099"/>
                <a:ext cx="8776138" cy="954107"/>
              </a:xfrm>
              <a:prstGeom prst="rect">
                <a:avLst/>
              </a:prstGeom>
              <a:blipFill>
                <a:blip r:embed="rId3"/>
                <a:stretch>
                  <a:fillRect l="-1443" t="-6494" b="-15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0974F94-786D-1A12-BA83-A96B67C28D44}"/>
                  </a:ext>
                </a:extLst>
              </p:cNvPr>
              <p:cNvSpPr txBox="1"/>
              <p:nvPr/>
            </p:nvSpPr>
            <p:spPr>
              <a:xfrm>
                <a:off x="783021" y="5539206"/>
                <a:ext cx="10625957" cy="977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⊗</m:t>
                    </m:r>
                    <m:sSub>
                      <m:sSubPr>
                        <m:ctrlP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⊗</m:t>
                    </m:r>
                    <m:sSub>
                      <m:sSubPr>
                        <m:ctrlP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are 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the only </a:t>
                </a:r>
                <a:r>
                  <a:rPr lang="en-US" sz="2800" dirty="0">
                    <a:solidFill>
                      <a:srgbClr val="FF0000"/>
                    </a:solidFill>
                  </a:rPr>
                  <a:t>elements of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∩</m:t>
                    </m:r>
                    <m:sSub>
                      <m:sSubPr>
                        <m:ctrlP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(up to scale), then </a:t>
                </a:r>
                <a14:m>
                  <m:oMath xmlns:m="http://schemas.openxmlformats.org/officeDocument/2006/math">
                    <m:r>
                      <a:rPr lang="en-CA" sz="280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sz="28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CA" sz="2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CA" sz="2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CA" sz="28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CA" sz="2800" i="1">
                            <a:latin typeface="Cambria Math" panose="02040503050406030204" pitchFamily="18" charset="0"/>
                          </a:rPr>
                          <m:t>𝑅</m:t>
                        </m:r>
                      </m:sup>
                      <m:e>
                        <m:sSub>
                          <m:sSubPr>
                            <m:ctrlPr>
                              <a:rPr lang="en-CA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CA" sz="2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CA" sz="2800" i="1">
                            <a:latin typeface="Cambria Math" panose="02040503050406030204" pitchFamily="18" charset="0"/>
                          </a:rPr>
                          <m:t>⊗</m:t>
                        </m:r>
                        <m:sSub>
                          <m:sSubPr>
                            <m:ctrlPr>
                              <a:rPr lang="en-CA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CA" sz="2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CA" sz="2800" i="1">
                            <a:latin typeface="Cambria Math" panose="02040503050406030204" pitchFamily="18" charset="0"/>
                          </a:rPr>
                          <m:t>⊗</m:t>
                        </m:r>
                        <m:sSub>
                          <m:sSubPr>
                            <m:ctrlPr>
                              <a:rPr lang="en-CA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8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CA" sz="28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is the unique rank decomposition of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0974F94-786D-1A12-BA83-A96B67C28D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021" y="5539206"/>
                <a:ext cx="10625957" cy="977640"/>
              </a:xfrm>
              <a:prstGeom prst="rect">
                <a:avLst/>
              </a:prstGeom>
              <a:blipFill>
                <a:blip r:embed="rId4"/>
                <a:stretch>
                  <a:fillRect l="-1193" t="-23077" b="-10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863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3D9338-9D80-973C-5188-FDF7D7B11F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6331" y="364687"/>
                <a:ext cx="11855669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 be a tensor.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If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0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ℂ</m:t>
                              </m:r>
                            </m:e>
                            <m:sup>
                              <m:r>
                                <a:rPr lang="en-CA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d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CA" b="0" i="0" smtClean="0">
                          <a:latin typeface="Cambria Math" panose="02040503050406030204" pitchFamily="18" charset="0"/>
                        </a:rPr>
                        <m:t>span</m:t>
                      </m:r>
                      <m:r>
                        <m:rPr>
                          <m:lit/>
                        </m:rPr>
                        <a:rPr lang="en-CA" b="0" i="1" smtClean="0">
                          <a:latin typeface="Cambria Math" panose="02040503050406030204" pitchFamily="18" charset="0"/>
                        </a:rPr>
                        <m:t>{</m:t>
                      </m:r>
                      <m:sSub>
                        <m:sSub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⊗</m:t>
                      </m:r>
                      <m:sSub>
                        <m:sSub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,…, </m:t>
                      </m:r>
                      <m:sSub>
                        <m:sSub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⊗</m:t>
                      </m:r>
                      <m:sSub>
                        <m:sSub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}⊆</m:t>
                      </m:r>
                      <m:sSup>
                        <m:sSupPr>
                          <m:ctrlPr>
                            <a:rPr lang="en-CA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ℂ</m:t>
                          </m:r>
                        </m:e>
                        <m:sup>
                          <m:r>
                            <a:rPr lang="en-CA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CA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sSup>
                        <m:sSupPr>
                          <m:ctrlPr>
                            <a:rPr lang="en-CA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ℂ</m:t>
                          </m:r>
                        </m:e>
                        <m:sup>
                          <m:r>
                            <a:rPr lang="en-CA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CA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Then letting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CA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m:rPr>
                        <m:lit/>
                      </m:rPr>
                      <a:rPr lang="en-CA" b="0" i="1" smtClean="0">
                        <a:latin typeface="Cambria Math" panose="02040503050406030204" pitchFamily="18" charset="0"/>
                      </a:rPr>
                      <m:t>}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 be dual to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CA" i="1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i="1">
                        <a:latin typeface="Cambria Math" panose="02040503050406030204" pitchFamily="18" charset="0"/>
                      </a:rPr>
                      <m:t>⊗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i="1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CA" i="1">
                        <a:latin typeface="Cambria Math" panose="02040503050406030204" pitchFamily="18" charset="0"/>
                      </a:rPr>
                      <m:t>⊗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CA" i="1">
                        <a:latin typeface="Cambria Math" panose="02040503050406030204" pitchFamily="18" charset="0"/>
                      </a:rPr>
                      <m:t>}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we have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⊗</m:t>
                          </m:r>
                          <m:sSub>
                            <m:sSub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⊗</m:t>
                          </m:r>
                          <m:sSub>
                            <m:sSub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CA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3D9338-9D80-973C-5188-FDF7D7B11F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6331" y="364687"/>
                <a:ext cx="11855669" cy="4351338"/>
              </a:xfrm>
              <a:blipFill>
                <a:blip r:embed="rId2"/>
                <a:stretch>
                  <a:fillRect l="-1070" t="-2326" b="-5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33BC81F-2512-C981-B2B6-4975D7438255}"/>
                  </a:ext>
                </a:extLst>
              </p:cNvPr>
              <p:cNvSpPr txBox="1"/>
              <p:nvPr/>
            </p:nvSpPr>
            <p:spPr>
              <a:xfrm>
                <a:off x="3415862" y="4907546"/>
                <a:ext cx="877613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accent6"/>
                    </a:solidFill>
                  </a:rPr>
                  <a:t>…So, algorithms for </a:t>
                </a:r>
                <a:r>
                  <a:rPr lang="en-US" sz="2800" dirty="0">
                    <a:solidFill>
                      <a:srgbClr val="FF0000"/>
                    </a:solidFill>
                  </a:rPr>
                  <a:t>finding elements </a:t>
                </a:r>
                <a:r>
                  <a:rPr lang="en-US" sz="2800" dirty="0">
                    <a:solidFill>
                      <a:schemeClr val="accent6"/>
                    </a:solidFill>
                  </a:rPr>
                  <a:t>of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28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sz="28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800" dirty="0">
                    <a:solidFill>
                      <a:schemeClr val="accent6"/>
                    </a:solidFill>
                  </a:rPr>
                  <a:t> lead to tensor decomposition algorithms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33BC81F-2512-C981-B2B6-4975D74382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5862" y="4907546"/>
                <a:ext cx="8776138" cy="954107"/>
              </a:xfrm>
              <a:prstGeom prst="rect">
                <a:avLst/>
              </a:prstGeom>
              <a:blipFill>
                <a:blip r:embed="rId3"/>
                <a:stretch>
                  <a:fillRect l="-1443" t="-6579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0974F94-786D-1A12-BA83-A96B67C28D44}"/>
                  </a:ext>
                </a:extLst>
              </p:cNvPr>
              <p:cNvSpPr txBox="1"/>
              <p:nvPr/>
            </p:nvSpPr>
            <p:spPr>
              <a:xfrm>
                <a:off x="609600" y="5861653"/>
                <a:ext cx="1062595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⊗</m:t>
                    </m:r>
                    <m:sSub>
                      <m:sSubPr>
                        <m:ctrlP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⊗</m:t>
                    </m:r>
                    <m:sSub>
                      <m:sSubPr>
                        <m:ctrlP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are the only elements of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∩</m:t>
                    </m:r>
                    <m:sSub>
                      <m:sSubPr>
                        <m:ctrlP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(up to scale), then this is the unique rank decomposition of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0974F94-786D-1A12-BA83-A96B67C28D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5861653"/>
                <a:ext cx="10625957" cy="954107"/>
              </a:xfrm>
              <a:prstGeom prst="rect">
                <a:avLst/>
              </a:prstGeom>
              <a:blipFill>
                <a:blip r:embed="rId4"/>
                <a:stretch>
                  <a:fillRect l="-1314" t="-6579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0586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A586F-727F-DF43-8BB9-E01CAB5D9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Application: Latent parameter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1C71A9E-1C6F-9646-A69A-260DBC4B2F6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4439" y="1789998"/>
                <a:ext cx="10515600" cy="2853253"/>
              </a:xfrm>
            </p:spPr>
            <p:txBody>
              <a:bodyPr/>
              <a:lstStyle/>
              <a:p>
                <a:r>
                  <a:rPr lang="en-US" sz="2400" dirty="0"/>
                  <a:t>Let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400" dirty="0"/>
                  <a:t> be finite random variables such that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CA" sz="2400" b="0" i="1" dirty="0">
                    <a:latin typeface="Cambria Math" panose="02040503050406030204" pitchFamily="18" charset="0"/>
                  </a:rPr>
                  <a:t> </a:t>
                </a:r>
                <a:r>
                  <a:rPr lang="en-CA" sz="2400" dirty="0">
                    <a:latin typeface="Cambria Math" panose="02040503050406030204" pitchFamily="18" charset="0"/>
                  </a:rPr>
                  <a:t>are conditionally independent, i.e.</a:t>
                </a:r>
                <a:endParaRPr lang="en-CA" sz="2400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r>
                  <a:rPr lang="en-CA" sz="2400" dirty="0"/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2400" b="0" i="1" smtClean="0">
                        <a:latin typeface="Cambria Math" panose="02040503050406030204" pitchFamily="18" charset="0"/>
                      </a:rPr>
                      <m:t>Pr</m:t>
                    </m:r>
                    <m:d>
                      <m:d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</m:d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sz="2400" b="0" i="0" smtClean="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e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</m:d>
                      </m:e>
                    </m:func>
                    <m:func>
                      <m:func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sz="2400" b="0" i="0" smtClean="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e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</m:d>
                      </m:e>
                    </m:func>
                    <m:r>
                      <m:rPr>
                        <m:sty m:val="p"/>
                      </m:rPr>
                      <a:rPr lang="en-CA" sz="2400" b="0" i="1" smtClean="0">
                        <a:latin typeface="Cambria Math" panose="02040503050406030204" pitchFamily="18" charset="0"/>
                      </a:rPr>
                      <m:t>Pr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     for all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r>
                  <a:rPr lang="en-US" sz="2400" u="sng" dirty="0"/>
                  <a:t>Goal:</a:t>
                </a:r>
                <a:r>
                  <a:rPr lang="en-US" sz="2400" dirty="0"/>
                  <a:t> Given the probability vector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sz="2400" b="0" i="0" smtClean="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2400" dirty="0"/>
                  <a:t>, determine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sz="2400" i="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CA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2400" dirty="0"/>
                  <a:t>.</a:t>
                </a:r>
              </a:p>
              <a:p>
                <a:r>
                  <a:rPr lang="en-US" sz="2400" u="sng" dirty="0"/>
                  <a:t>Method:</a:t>
                </a:r>
                <a:r>
                  <a:rPr lang="en-US" sz="2400" dirty="0"/>
                  <a:t> </a:t>
                </a:r>
                <a:endParaRPr lang="en-CA" sz="240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CA"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d>
                        </m:e>
                      </m:func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/>
                        <m:e>
                          <m:func>
                            <m:func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CA" b="0" i="0" smtClean="0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</m:d>
                            </m:e>
                          </m:func>
                          <m:r>
                            <m:rPr>
                              <m:sty m:val="p"/>
                            </m:rPr>
                            <a:rPr lang="en-CA" b="0" i="1" smtClean="0">
                              <a:latin typeface="Cambria Math" panose="02040503050406030204" pitchFamily="18" charset="0"/>
                            </a:rPr>
                            <m:t>Pr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  <m:sup/>
                        <m:e>
                          <m:func>
                            <m:func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CA" b="0" i="0" smtClean="0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</m:d>
                            </m:e>
                          </m:func>
                          <m:func>
                            <m:func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CA" b="0" i="0" smtClean="0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e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</m:d>
                            </m:e>
                          </m:func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⊗</m:t>
                          </m:r>
                          <m:func>
                            <m:func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CA" b="0" i="0" smtClean="0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e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</m:d>
                            </m:e>
                          </m:func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⊗</m:t>
                          </m:r>
                          <m:r>
                            <m:rPr>
                              <m:sty m:val="p"/>
                            </m:rPr>
                            <a:rPr lang="en-CA" b="0" i="1" smtClean="0">
                              <a:latin typeface="Cambria Math" panose="02040503050406030204" pitchFamily="18" charset="0"/>
                            </a:rPr>
                            <m:t>Pr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b="0" dirty="0"/>
              </a:p>
              <a:p>
                <a:pPr marL="457200" lvl="1" indent="0">
                  <a:buNone/>
                </a:pPr>
                <a:r>
                  <a:rPr lang="en-US" dirty="0"/>
                  <a:t>… If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</m:func>
                  </m:oMath>
                </a14:m>
                <a:r>
                  <a:rPr lang="en-US" b="0" dirty="0"/>
                  <a:t> has a unique decomposition, then we can recover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b="0" dirty="0"/>
                  <a:t>,</a:t>
                </a:r>
              </a:p>
              <a:p>
                <a:endParaRPr lang="en-US" sz="2400" b="0" u="sng" dirty="0">
                  <a:solidFill>
                    <a:srgbClr val="0070C0"/>
                  </a:solidFill>
                </a:endParaRPr>
              </a:p>
              <a:p>
                <a:r>
                  <a:rPr lang="en-US" sz="2400" b="0" u="sng" dirty="0">
                    <a:solidFill>
                      <a:srgbClr val="0070C0"/>
                    </a:solidFill>
                  </a:rPr>
                  <a:t>Applications:</a:t>
                </a:r>
                <a:r>
                  <a:rPr lang="en-US" sz="2400" b="0" dirty="0">
                    <a:solidFill>
                      <a:srgbClr val="0070C0"/>
                    </a:solidFill>
                  </a:rPr>
                  <a:t> Learning mixtures of spherical gaussians, phylogenetic tree reconstruction, </a:t>
                </a:r>
                <a:r>
                  <a:rPr lang="en-US" sz="2400" dirty="0">
                    <a:solidFill>
                      <a:srgbClr val="0070C0"/>
                    </a:solidFill>
                  </a:rPr>
                  <a:t>h</a:t>
                </a:r>
                <a:r>
                  <a:rPr lang="en-US" sz="2400" b="0" dirty="0">
                    <a:solidFill>
                      <a:srgbClr val="0070C0"/>
                    </a:solidFill>
                  </a:rPr>
                  <a:t>idden </a:t>
                </a:r>
                <a:r>
                  <a:rPr lang="en-US" sz="2400" dirty="0">
                    <a:solidFill>
                      <a:srgbClr val="0070C0"/>
                    </a:solidFill>
                  </a:rPr>
                  <a:t>Markov models, orbit retrieval, blind signal separation, document topic models, …</a:t>
                </a:r>
                <a:endParaRPr lang="en-US" sz="2400" b="0" dirty="0">
                  <a:solidFill>
                    <a:srgbClr val="0070C0"/>
                  </a:solidFill>
                </a:endParaRPr>
              </a:p>
              <a:p>
                <a:pPr marL="3200400" lvl="7" indent="0">
                  <a:buNone/>
                </a:pPr>
                <a:endParaRPr lang="en-CA" b="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1C71A9E-1C6F-9646-A69A-260DBC4B2F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4439" y="1789998"/>
                <a:ext cx="10515600" cy="2853253"/>
              </a:xfrm>
              <a:blipFill>
                <a:blip r:embed="rId2"/>
                <a:stretch>
                  <a:fillRect l="-844" t="-3111" r="-603" b="-7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53880D1-B96A-0F46-AD8E-870449ABC932}"/>
                  </a:ext>
                </a:extLst>
              </p:cNvPr>
              <p:cNvSpPr txBox="1"/>
              <p:nvPr/>
            </p:nvSpPr>
            <p:spPr>
              <a:xfrm>
                <a:off x="2470031" y="1420666"/>
                <a:ext cx="184364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CA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is for </a:t>
                </a:r>
                <a:r>
                  <a:rPr lang="en-US" sz="2400" i="1" dirty="0">
                    <a:solidFill>
                      <a:srgbClr val="FF0000"/>
                    </a:solidFill>
                  </a:rPr>
                  <a:t>latent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53880D1-B96A-0F46-AD8E-870449ABC9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0031" y="1420666"/>
                <a:ext cx="1843646" cy="461665"/>
              </a:xfrm>
              <a:prstGeom prst="rect">
                <a:avLst/>
              </a:prstGeom>
              <a:blipFill>
                <a:blip r:embed="rId3"/>
                <a:stretch>
                  <a:fillRect l="-685" t="-7895" r="-4110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9402348-D2CF-6843-BC06-BD199A6AD2D4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2244437" y="1651499"/>
            <a:ext cx="225594" cy="205968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e 7">
            <a:extLst>
              <a:ext uri="{FF2B5EF4-FFF2-40B4-BE49-F238E27FC236}">
                <a16:creationId xmlns:a16="http://schemas.microsoft.com/office/drawing/2014/main" id="{2298601E-A853-7149-8A8F-5ACC5FB095A5}"/>
              </a:ext>
            </a:extLst>
          </p:cNvPr>
          <p:cNvSpPr/>
          <p:nvPr/>
        </p:nvSpPr>
        <p:spPr>
          <a:xfrm rot="16200000">
            <a:off x="8419607" y="2256311"/>
            <a:ext cx="296884" cy="4476996"/>
          </a:xfrm>
          <a:prstGeom prst="leftBrace">
            <a:avLst>
              <a:gd name="adj1" fmla="val 71746"/>
              <a:gd name="adj2" fmla="val 74639"/>
            </a:avLst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427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nut 5">
            <a:extLst>
              <a:ext uri="{FF2B5EF4-FFF2-40B4-BE49-F238E27FC236}">
                <a16:creationId xmlns:a16="http://schemas.microsoft.com/office/drawing/2014/main" id="{956BC4F3-034B-54A3-7B67-EFD71AE547F7}"/>
              </a:ext>
            </a:extLst>
          </p:cNvPr>
          <p:cNvSpPr/>
          <p:nvPr/>
        </p:nvSpPr>
        <p:spPr>
          <a:xfrm>
            <a:off x="857250" y="3078480"/>
            <a:ext cx="7047230" cy="2824480"/>
          </a:xfrm>
          <a:prstGeom prst="donu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02C1F85E-37D7-048E-1A36-473EF132EEB1}"/>
              </a:ext>
            </a:extLst>
          </p:cNvPr>
          <p:cNvSpPr/>
          <p:nvPr/>
        </p:nvSpPr>
        <p:spPr>
          <a:xfrm>
            <a:off x="6295697" y="533399"/>
            <a:ext cx="4556453" cy="3471041"/>
          </a:xfrm>
          <a:prstGeom prst="donut">
            <a:avLst>
              <a:gd name="adj" fmla="val 50000"/>
            </a:avLst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B9A13BA-C714-6367-FB81-248246587B52}"/>
                  </a:ext>
                </a:extLst>
              </p:cNvPr>
              <p:cNvSpPr txBox="1"/>
              <p:nvPr/>
            </p:nvSpPr>
            <p:spPr>
              <a:xfrm>
                <a:off x="3816985" y="4167554"/>
                <a:ext cx="11277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B9A13BA-C714-6367-FB81-248246587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6985" y="4167554"/>
                <a:ext cx="1127760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F4A4C9-3907-4272-4C10-B7BDDAEBE73D}"/>
                  </a:ext>
                </a:extLst>
              </p:cNvPr>
              <p:cNvSpPr txBox="1"/>
              <p:nvPr/>
            </p:nvSpPr>
            <p:spPr>
              <a:xfrm>
                <a:off x="8010043" y="1945753"/>
                <a:ext cx="11277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F4A4C9-3907-4272-4C10-B7BDDAEBE7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0043" y="1945753"/>
                <a:ext cx="112776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DBB594-9F3E-2B3D-E406-FC83EF89B054}"/>
                  </a:ext>
                </a:extLst>
              </p:cNvPr>
              <p:cNvSpPr txBox="1"/>
              <p:nvPr/>
            </p:nvSpPr>
            <p:spPr>
              <a:xfrm>
                <a:off x="5144770" y="4367736"/>
                <a:ext cx="7047230" cy="2375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36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1. Certify </a:t>
                </a:r>
                <a14:m>
                  <m:oMath xmlns:m="http://schemas.openxmlformats.org/officeDocument/2006/math">
                    <m:r>
                      <a:rPr lang="en-CA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CA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CA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CA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CA" sz="36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r>
                  <a:rPr lang="en-US" sz="3600" dirty="0">
                    <a:solidFill>
                      <a:schemeClr val="tx1"/>
                    </a:solidFill>
                  </a:rPr>
                  <a:t>2. Compute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dist</m:t>
                    </m:r>
                    <m:r>
                      <a:rPr lang="en-CA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600" dirty="0">
                  <a:solidFill>
                    <a:schemeClr val="tx1"/>
                  </a:solidFill>
                </a:endParaRPr>
              </a:p>
              <a:p>
                <a:r>
                  <a:rPr lang="en-US" sz="3600" dirty="0"/>
                  <a:t>3. Find elements of </a:t>
                </a:r>
                <a14:m>
                  <m:oMath xmlns:m="http://schemas.openxmlformats.org/officeDocument/2006/math"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</a:rPr>
                  <a:t> (and show </a:t>
                </a:r>
                <a14:m>
                  <m:oMath xmlns:m="http://schemas.openxmlformats.org/officeDocument/2006/math">
                    <m:r>
                      <a:rPr lang="en-CA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 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</a:rPr>
                  <a:t>that these are the only ones)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DBB594-9F3E-2B3D-E406-FC83EF89B0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4770" y="4367736"/>
                <a:ext cx="7047230" cy="2375971"/>
              </a:xfrm>
              <a:prstGeom prst="rect">
                <a:avLst/>
              </a:prstGeom>
              <a:blipFill>
                <a:blip r:embed="rId5"/>
                <a:stretch>
                  <a:fillRect l="-2698" t="-3723" r="-3417" b="-9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0858844-95BC-08C7-FBE3-41A286DD2134}"/>
                  </a:ext>
                </a:extLst>
              </p:cNvPr>
              <p:cNvSpPr txBox="1"/>
              <p:nvPr/>
            </p:nvSpPr>
            <p:spPr>
              <a:xfrm>
                <a:off x="1175999" y="1299422"/>
                <a:ext cx="340535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3600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D</a:t>
                </a:r>
                <a:r>
                  <a:rPr lang="en-CA" sz="3600" b="0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escribe </a:t>
                </a:r>
                <a14:m>
                  <m:oMath xmlns:m="http://schemas.openxmlformats.org/officeDocument/2006/math">
                    <m: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?</m:t>
                    </m:r>
                  </m:oMath>
                </a14:m>
                <a:endParaRPr lang="en-US" sz="36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0858844-95BC-08C7-FBE3-41A286DD21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5999" y="1299422"/>
                <a:ext cx="3405351" cy="646331"/>
              </a:xfrm>
              <a:prstGeom prst="rect">
                <a:avLst/>
              </a:prstGeom>
              <a:blipFill>
                <a:blip r:embed="rId6"/>
                <a:stretch>
                  <a:fillRect l="-5204" t="-13462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120EF2A-1C36-59AC-7B6F-33ED0EE89576}"/>
                  </a:ext>
                </a:extLst>
              </p:cNvPr>
              <p:cNvSpPr txBox="1"/>
              <p:nvPr/>
            </p:nvSpPr>
            <p:spPr>
              <a:xfrm>
                <a:off x="857250" y="284813"/>
                <a:ext cx="641298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sz="3200" dirty="0"/>
                  <a:t> a </a:t>
                </a:r>
                <a:r>
                  <a:rPr lang="en-US" sz="3200" dirty="0">
                    <a:solidFill>
                      <a:srgbClr val="FF0000"/>
                    </a:solidFill>
                  </a:rPr>
                  <a:t>conic</a:t>
                </a:r>
                <a:r>
                  <a:rPr lang="en-US" sz="3200" dirty="0"/>
                  <a:t> </a:t>
                </a:r>
                <a:r>
                  <a:rPr lang="en-US" sz="3200" dirty="0">
                    <a:solidFill>
                      <a:srgbClr val="FF0000"/>
                    </a:solidFill>
                  </a:rPr>
                  <a:t>variety</a:t>
                </a:r>
              </a:p>
              <a:p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3200" i="1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sz="3200" dirty="0"/>
                  <a:t> a linear subspace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120EF2A-1C36-59AC-7B6F-33ED0EE895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50" y="284813"/>
                <a:ext cx="6412980" cy="1077218"/>
              </a:xfrm>
              <a:prstGeom prst="rect">
                <a:avLst/>
              </a:prstGeom>
              <a:blipFill>
                <a:blip r:embed="rId7"/>
                <a:stretch>
                  <a:fillRect l="-791" t="-6977" b="-17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CEC840B-811C-20A2-9582-F1C97B98F303}"/>
                  </a:ext>
                </a:extLst>
              </p:cNvPr>
              <p:cNvSpPr/>
              <p:nvPr/>
            </p:nvSpPr>
            <p:spPr>
              <a:xfrm>
                <a:off x="4181958" y="1996011"/>
                <a:ext cx="4087495" cy="237072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/>
                  <a:t>This talk: These problems are easy* if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sz="3200" dirty="0"/>
                  <a:t> is generic and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sz="3200" b="0" i="0" smtClean="0">
                            <a:latin typeface="Cambria Math" panose="02040503050406030204" pitchFamily="18" charset="0"/>
                          </a:rPr>
                          <m:t>dim</m:t>
                        </m:r>
                      </m:fName>
                      <m:e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3200" dirty="0"/>
                  <a:t> is not too large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CEC840B-811C-20A2-9582-F1C97B98F3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1958" y="1996011"/>
                <a:ext cx="4087495" cy="2370722"/>
              </a:xfrm>
              <a:prstGeom prst="rect">
                <a:avLst/>
              </a:prstGeom>
              <a:blipFill>
                <a:blip r:embed="rId8"/>
                <a:stretch>
                  <a:fillRect l="-3395" r="-617" b="-1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518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nut 5">
            <a:extLst>
              <a:ext uri="{FF2B5EF4-FFF2-40B4-BE49-F238E27FC236}">
                <a16:creationId xmlns:a16="http://schemas.microsoft.com/office/drawing/2014/main" id="{956BC4F3-034B-54A3-7B67-EFD71AE547F7}"/>
              </a:ext>
            </a:extLst>
          </p:cNvPr>
          <p:cNvSpPr/>
          <p:nvPr/>
        </p:nvSpPr>
        <p:spPr>
          <a:xfrm>
            <a:off x="857250" y="3078480"/>
            <a:ext cx="7047230" cy="2824480"/>
          </a:xfrm>
          <a:prstGeom prst="donu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02C1F85E-37D7-048E-1A36-473EF132EEB1}"/>
              </a:ext>
            </a:extLst>
          </p:cNvPr>
          <p:cNvSpPr/>
          <p:nvPr/>
        </p:nvSpPr>
        <p:spPr>
          <a:xfrm>
            <a:off x="6295697" y="533399"/>
            <a:ext cx="4556453" cy="3471041"/>
          </a:xfrm>
          <a:prstGeom prst="donut">
            <a:avLst>
              <a:gd name="adj" fmla="val 50000"/>
            </a:avLst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B9A13BA-C714-6367-FB81-248246587B52}"/>
                  </a:ext>
                </a:extLst>
              </p:cNvPr>
              <p:cNvSpPr txBox="1"/>
              <p:nvPr/>
            </p:nvSpPr>
            <p:spPr>
              <a:xfrm>
                <a:off x="3816985" y="4167554"/>
                <a:ext cx="11277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B9A13BA-C714-6367-FB81-248246587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6985" y="4167554"/>
                <a:ext cx="1127760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F4A4C9-3907-4272-4C10-B7BDDAEBE73D}"/>
                  </a:ext>
                </a:extLst>
              </p:cNvPr>
              <p:cNvSpPr txBox="1"/>
              <p:nvPr/>
            </p:nvSpPr>
            <p:spPr>
              <a:xfrm>
                <a:off x="8010043" y="1945753"/>
                <a:ext cx="11277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F4A4C9-3907-4272-4C10-B7BDDAEBE7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0043" y="1945753"/>
                <a:ext cx="112776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DBB594-9F3E-2B3D-E406-FC83EF89B054}"/>
                  </a:ext>
                </a:extLst>
              </p:cNvPr>
              <p:cNvSpPr txBox="1"/>
              <p:nvPr/>
            </p:nvSpPr>
            <p:spPr>
              <a:xfrm>
                <a:off x="1175999" y="1299422"/>
                <a:ext cx="340535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3600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D</a:t>
                </a:r>
                <a:r>
                  <a:rPr lang="en-CA" sz="3600" b="0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escribe </a:t>
                </a:r>
                <a14:m>
                  <m:oMath xmlns:m="http://schemas.openxmlformats.org/officeDocument/2006/math">
                    <m: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?</m:t>
                    </m:r>
                  </m:oMath>
                </a14:m>
                <a:endParaRPr lang="en-US" sz="36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DBB594-9F3E-2B3D-E406-FC83EF89B0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5999" y="1299422"/>
                <a:ext cx="3405351" cy="646331"/>
              </a:xfrm>
              <a:prstGeom prst="rect">
                <a:avLst/>
              </a:prstGeom>
              <a:blipFill>
                <a:blip r:embed="rId5"/>
                <a:stretch>
                  <a:fillRect l="-5204" t="-13462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0635A21-169D-496B-02B8-6F28A1B19367}"/>
                  </a:ext>
                </a:extLst>
              </p:cNvPr>
              <p:cNvSpPr txBox="1"/>
              <p:nvPr/>
            </p:nvSpPr>
            <p:spPr>
              <a:xfrm>
                <a:off x="857250" y="284813"/>
                <a:ext cx="641298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sz="3200" dirty="0"/>
                  <a:t> a set</a:t>
                </a:r>
              </a:p>
              <a:p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3200" i="1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sz="3200" dirty="0"/>
                  <a:t> a linear subspace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0635A21-169D-496B-02B8-6F28A1B193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50" y="284813"/>
                <a:ext cx="6412980" cy="1077218"/>
              </a:xfrm>
              <a:prstGeom prst="rect">
                <a:avLst/>
              </a:prstGeom>
              <a:blipFill>
                <a:blip r:embed="rId6"/>
                <a:stretch>
                  <a:fillRect l="-791" t="-6977" b="-17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35620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15C89-C369-8A7F-4A08-0C6BB4D50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Intersecting a subspace with a variety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DF4AD0E-22DC-B802-40E1-26C2252E22C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1648" y="1898777"/>
                <a:ext cx="11960352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/>
                  <a:t>Let </a:t>
                </a:r>
                <a:r>
                  <a:rPr lang="en-CA" sz="3200" b="0" dirty="0"/>
                  <a:t>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CA" sz="3200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CA" sz="3200" b="0" dirty="0"/>
                  <a:t>.</a:t>
                </a:r>
              </a:p>
              <a:p>
                <a:endParaRPr lang="en-CA" sz="1050" b="0" dirty="0"/>
              </a:p>
              <a:p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US" sz="32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CA" sz="3200" b="0" dirty="0"/>
                  <a:t> is a </a:t>
                </a:r>
                <a:r>
                  <a:rPr lang="en-CA" sz="3200" b="0" dirty="0">
                    <a:solidFill>
                      <a:srgbClr val="FF0000"/>
                    </a:solidFill>
                  </a:rPr>
                  <a:t>variety </a:t>
                </a:r>
                <a:r>
                  <a:rPr lang="en-CA" sz="3200" dirty="0"/>
                  <a:t>if it is </a:t>
                </a:r>
                <a:r>
                  <a:rPr lang="en-CA" sz="3200" dirty="0">
                    <a:solidFill>
                      <a:srgbClr val="FF0000"/>
                    </a:solidFill>
                  </a:rPr>
                  <a:t>cut out </a:t>
                </a:r>
                <a:r>
                  <a:rPr lang="en-CA" sz="3200" dirty="0"/>
                  <a:t>by some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  <m:d>
                      <m:dPr>
                        <m:begChr m:val="["/>
                        <m:endChr m:val="]"/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32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CA" sz="32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CA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…</m:t>
                        </m:r>
                        <m:r>
                          <a:rPr lang="en-CA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CA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32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CA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e>
                    </m:d>
                    <m:r>
                      <a:rPr lang="en-CA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CA" sz="3200" dirty="0"/>
                  <a:t> i.e.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2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CA" sz="32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CA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CA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CA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CA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…</m:t>
                    </m:r>
                    <m:r>
                      <a:rPr lang="en-CA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CA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CA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CA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=0}</m:t>
                    </m:r>
                  </m:oMath>
                </a14:m>
                <a:endParaRPr lang="en-CA" sz="3200" b="0" dirty="0"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endParaRPr lang="en-CA" sz="1000" b="0" dirty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CA" sz="3200" dirty="0">
                    <a:ea typeface="Cambria Math" panose="02040503050406030204" pitchFamily="18" charset="0"/>
                  </a:rPr>
                  <a:t> is a </a:t>
                </a:r>
                <a:r>
                  <a:rPr lang="en-CA" sz="32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conic variety </a:t>
                </a:r>
                <a:r>
                  <a:rPr lang="en-CA" sz="3200" dirty="0">
                    <a:ea typeface="Cambria Math" panose="02040503050406030204" pitchFamily="18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CA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  <m:r>
                      <a:rPr lang="en-CA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CA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CA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CA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CA" sz="32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sz="3600" u="sng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Question:</a:t>
                </a:r>
                <a:r>
                  <a:rPr lang="en-CA" sz="3600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 Given a (linear) subspace </a:t>
                </a:r>
                <a14:m>
                  <m:oMath xmlns:m="http://schemas.openxmlformats.org/officeDocument/2006/math">
                    <m: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CA" sz="36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CA" sz="3600" b="0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 describe </a:t>
                </a:r>
                <a14:m>
                  <m:oMath xmlns:m="http://schemas.openxmlformats.org/officeDocument/2006/math">
                    <m: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CA" sz="3600" b="0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DF4AD0E-22DC-B802-40E1-26C2252E22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1648" y="1898777"/>
                <a:ext cx="11960352" cy="4351338"/>
              </a:xfrm>
              <a:blipFill>
                <a:blip r:embed="rId3"/>
                <a:stretch>
                  <a:fillRect l="-1591" t="-2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924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23131F-A5CA-A6D4-C670-0938009E128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09862" y="494675"/>
                <a:ext cx="11982138" cy="5547351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US" sz="2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CA" sz="2800" b="0" dirty="0"/>
                  <a:t> is a </a:t>
                </a:r>
                <a:r>
                  <a:rPr lang="en-CA" sz="2800" b="0" dirty="0">
                    <a:solidFill>
                      <a:srgbClr val="FF0000"/>
                    </a:solidFill>
                  </a:rPr>
                  <a:t>variety </a:t>
                </a:r>
                <a:r>
                  <a:rPr lang="en-CA" sz="2800" dirty="0"/>
                  <a:t>if it is </a:t>
                </a:r>
                <a:r>
                  <a:rPr lang="en-CA" sz="2800" dirty="0">
                    <a:solidFill>
                      <a:srgbClr val="FF0000"/>
                    </a:solidFill>
                  </a:rPr>
                  <a:t>cut out </a:t>
                </a:r>
                <a:r>
                  <a:rPr lang="en-CA" sz="2800" dirty="0"/>
                  <a:t>by some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  <m:d>
                      <m:dPr>
                        <m:begChr m:val="["/>
                        <m:endChr m:val="]"/>
                        <m:ctrlPr>
                          <a:rPr lang="en-CA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8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CA" sz="28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CA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CA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…</m:t>
                        </m:r>
                        <m:r>
                          <a:rPr lang="en-CA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CA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8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e>
                    </m:d>
                    <m:r>
                      <a:rPr lang="en-CA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CA" sz="2800" dirty="0"/>
                  <a:t> i.e.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28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CA" sz="2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CA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CA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…</m:t>
                    </m:r>
                    <m:r>
                      <a:rPr lang="en-CA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CA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=0}</m:t>
                    </m:r>
                  </m:oMath>
                </a14:m>
                <a:endParaRPr lang="en-CA" sz="2800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u="sng" dirty="0">
                    <a:solidFill>
                      <a:schemeClr val="tx1"/>
                    </a:solidFill>
                  </a:rPr>
                  <a:t>Example</a:t>
                </a:r>
                <a:r>
                  <a:rPr lang="en-US" dirty="0">
                    <a:solidFill>
                      <a:schemeClr val="tx1"/>
                    </a:solidFill>
                  </a:rPr>
                  <a:t>: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CA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r>
                      <m:rPr>
                        <m:sty m:val="p"/>
                      </m:rPr>
                      <a:rPr lang="en-CA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rank</m:t>
                    </m:r>
                    <m:d>
                      <m:dPr>
                        <m:ctrlPr>
                          <a:rPr lang="en-CA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CA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</m:t>
                    </m:r>
                    <m:r>
                      <m:rPr>
                        <m:lit/>
                      </m:rPr>
                      <a:rPr lang="en-CA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  <m:r>
                      <a:rPr lang="en-CA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CA" sz="2800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b="0" i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CA" b="0" i="0" smtClean="0">
                          <a:latin typeface="Cambria Math" panose="02040503050406030204" pitchFamily="18" charset="0"/>
                        </a:rPr>
                        <m:t>rank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≤1 ⟺ </m:t>
                      </m:r>
                      <m:func>
                        <m:func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CA" b="0" i="0" smtClean="0">
                              <a:latin typeface="Cambria Math" panose="02040503050406030204" pitchFamily="18" charset="0"/>
                            </a:rPr>
                            <m:t>det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e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e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func>
                      <m:r>
                        <a:rPr lang="en-CA" b="0" i="0" smtClean="0">
                          <a:latin typeface="Cambria Math" panose="02040503050406030204" pitchFamily="18" charset="0"/>
                        </a:rPr>
                        <m:t>≔</m:t>
                      </m:r>
                      <m:r>
                        <a:rPr lang="en-CA" b="0" i="0" smtClean="0">
                          <a:latin typeface="Cambria Math" panose="02040503050406030204" pitchFamily="18" charset="0"/>
                        </a:rPr>
                        <m:t>𝑎𝑐</m:t>
                      </m:r>
                      <m:r>
                        <a:rPr lang="en-CA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CA" b="0" i="0" smtClean="0">
                          <a:latin typeface="Cambria Math" panose="02040503050406030204" pitchFamily="18" charset="0"/>
                        </a:rPr>
                        <m:t>𝑏𝑑</m:t>
                      </m:r>
                      <m:r>
                        <a:rPr lang="en-CA" b="0" i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matrix has rank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r>
                  <a:rPr lang="en-US" dirty="0"/>
                  <a:t>         </a:t>
                </a:r>
                <a14:m>
                  <m:oMath xmlns:m="http://schemas.openxmlformats.org/officeDocument/2006/math">
                    <m:r>
                      <a:rPr lang="en-CA" b="0" i="1" dirty="0" smtClean="0">
                        <a:latin typeface="Cambria Math" panose="02040503050406030204" pitchFamily="18" charset="0"/>
                      </a:rPr>
                      <m:t>⟺</m:t>
                    </m:r>
                  </m:oMath>
                </a14:m>
                <a:r>
                  <a:rPr lang="en-US" dirty="0"/>
                  <a:t>       determinant of every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2×2</m:t>
                    </m:r>
                  </m:oMath>
                </a14:m>
                <a:r>
                  <a:rPr lang="en-US" dirty="0"/>
                  <a:t> submatrix is zero</a:t>
                </a:r>
              </a:p>
              <a:p>
                <a:pPr marL="0" indent="0">
                  <a:buNone/>
                </a:pPr>
                <a:endParaRPr lang="en-CA" dirty="0"/>
              </a:p>
              <a:p>
                <a:pPr marL="0" indent="0">
                  <a:buNone/>
                </a:pPr>
                <a:r>
                  <a:rPr lang="en-CA" dirty="0">
                    <a:solidFill>
                      <a:schemeClr val="tx1"/>
                    </a:solidFill>
                  </a:rPr>
                  <a:t>So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CA" dirty="0">
                    <a:solidFill>
                      <a:schemeClr val="tx1"/>
                    </a:solidFill>
                  </a:rPr>
                  <a:t> is cut out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CA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noBar"/>
                                <m:ctrlPr>
                                  <a:rPr lang="en-CA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CA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num>
                              <m:den>
                                <m:r>
                                  <a:rPr lang="en-CA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CA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homogeneous polynomials of degree </a:t>
                </a:r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F23131F-A5CA-A6D4-C670-0938009E12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9862" y="494675"/>
                <a:ext cx="11982138" cy="5547351"/>
              </a:xfrm>
              <a:blipFill>
                <a:blip r:embed="rId2"/>
                <a:stretch>
                  <a:fillRect l="-1058" t="-15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087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E2DF-2739-CC56-5AA0-CBD02FCA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338"/>
            <a:ext cx="10515600" cy="1325563"/>
          </a:xfrm>
        </p:spPr>
        <p:txBody>
          <a:bodyPr/>
          <a:lstStyle/>
          <a:p>
            <a:r>
              <a:rPr lang="en-US" dirty="0"/>
              <a:t>Other examples…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E419EB-71E5-37EB-864E-26E7C2221E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1738" y="1376855"/>
                <a:ext cx="11950262" cy="4716025"/>
              </a:xfrm>
            </p:spPr>
            <p:txBody>
              <a:bodyPr>
                <a:noAutofit/>
              </a:bodyPr>
              <a:lstStyle/>
              <a:p>
                <a:r>
                  <a:rPr lang="en-CA" sz="2400" u="sng" dirty="0"/>
                  <a:t>Schmidt rank </a:t>
                </a:r>
                <a14:m>
                  <m:oMath xmlns:m="http://schemas.openxmlformats.org/officeDocument/2006/math">
                    <m:r>
                      <a:rPr lang="en-CA" sz="2400" b="0" i="1" u="sng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CA" sz="2400" b="0" i="1" u="sng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CA" sz="2400" b="0" u="sng" dirty="0"/>
                  <a:t> vectors: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CA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CA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en-CA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CA" sz="24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m:rPr>
                        <m:nor/>
                      </m:rPr>
                      <a:rPr lang="en-CA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rank</m:t>
                    </m:r>
                    <m:d>
                      <m:dPr>
                        <m:ctrlPr>
                          <a:rPr lang="en-CA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CA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CA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m:rPr>
                        <m:lit/>
                      </m:rPr>
                      <a:rPr lang="en-CA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CA" sz="2400" b="0" dirty="0"/>
              </a:p>
              <a:p>
                <a:endParaRPr lang="en-CA" sz="2400" u="sng" dirty="0"/>
              </a:p>
              <a:p>
                <a:r>
                  <a:rPr lang="en-CA" sz="2400" b="0" u="sng" dirty="0"/>
                  <a:t>Product tensors:</a:t>
                </a:r>
                <a:r>
                  <a:rPr lang="en-CA" sz="24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2400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⊗…⊗</m:t>
                    </m:r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CA" sz="2400" b="0" dirty="0">
                  <a:ea typeface="Cambria Math" panose="02040503050406030204" pitchFamily="18" charset="0"/>
                </a:endParaRPr>
              </a:p>
              <a:p>
                <a:endParaRPr lang="en-CA" sz="2400" b="0" dirty="0">
                  <a:ea typeface="Cambria Math" panose="02040503050406030204" pitchFamily="18" charset="0"/>
                </a:endParaRPr>
              </a:p>
              <a:p>
                <a:r>
                  <a:rPr lang="en-US" sz="2400" u="sng" dirty="0" err="1"/>
                  <a:t>Biseparable</a:t>
                </a:r>
                <a:r>
                  <a:rPr lang="en-US" sz="2400" u="sng" dirty="0"/>
                  <a:t> tensors:</a:t>
                </a:r>
                <a:r>
                  <a:rPr lang="en-US" sz="2400" dirty="0"/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={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CA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ℂ</m:t>
                                </m:r>
                              </m:e>
                              <m:sup>
                                <m:r>
                                  <a:rPr lang="en-CA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⊗</m:t>
                        </m:r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en-US" sz="2400" dirty="0"/>
                  <a:t>: Some flattening of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400" dirty="0"/>
                  <a:t> has rank 1}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r>
                  <a:rPr lang="en-US" sz="2400" u="sng" dirty="0"/>
                  <a:t>Slice rank 1 tensors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={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CA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ℂ</m:t>
                                </m:r>
                              </m:e>
                              <m:sup>
                                <m:r>
                                  <a:rPr lang="en-CA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⊗</m:t>
                        </m:r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en-US" sz="2400" dirty="0"/>
                  <a:t>: Some 1 </a:t>
                </a:r>
                <a:r>
                  <a:rPr lang="en-US" sz="2400" dirty="0" err="1"/>
                  <a:t>v.s</a:t>
                </a:r>
                <a:r>
                  <a:rPr lang="en-US" sz="2400" dirty="0"/>
                  <a:t>. all flattening of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400" dirty="0"/>
                  <a:t> has rank 1}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r>
                  <a:rPr lang="en-US" sz="2400" u="sng" dirty="0"/>
                  <a:t>Matrix product states</a:t>
                </a:r>
              </a:p>
              <a:p>
                <a:pPr marL="0" indent="0">
                  <a:buNone/>
                </a:pPr>
                <a:endParaRPr lang="en-US" sz="2400" u="sng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E419EB-71E5-37EB-864E-26E7C2221E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1738" y="1376855"/>
                <a:ext cx="11950262" cy="4716025"/>
              </a:xfrm>
              <a:blipFill>
                <a:blip r:embed="rId3"/>
                <a:stretch>
                  <a:fillRect l="-743" t="-1613" b="-18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165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67186-C7AF-432E-3A7A-C101EC05E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B9184C-D0DA-BBEB-FA55-B1EB368AF67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3071" y="1825625"/>
                <a:ext cx="11483788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accent6"/>
                    </a:solidFill>
                  </a:rPr>
                  <a:t>Given a conic variety </a:t>
                </a:r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6"/>
                    </a:solidFill>
                  </a:rPr>
                  <a:t> and a linear subspace </a:t>
                </a:r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>
                    <a:solidFill>
                      <a:schemeClr val="accent6"/>
                    </a:solidFill>
                  </a:rPr>
                  <a:t> describe </a:t>
                </a:r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>
                  <a:solidFill>
                    <a:schemeClr val="accent6"/>
                  </a:solidFill>
                </a:endParaRPr>
              </a:p>
              <a:p>
                <a:pPr marL="0" indent="0">
                  <a:buNone/>
                </a:pPr>
                <a:r>
                  <a:rPr lang="en-US" u="sng" dirty="0"/>
                  <a:t>Algorithms to describe </a:t>
                </a:r>
                <a14:m>
                  <m:oMath xmlns:m="http://schemas.openxmlformats.org/officeDocument/2006/math">
                    <m:r>
                      <a:rPr lang="en-CA" b="0" i="1" u="sng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b="0" i="1" u="sng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b="0" i="1" u="sng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u="sng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Algorithm to certify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b="0" i="1" smtClean="0">
                        <a:latin typeface="Cambria Math" panose="02040503050406030204" pitchFamily="18" charset="0"/>
                      </a:rPr>
                      <m:t>}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Algorithm to determine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b="0" i="0" smtClean="0">
                        <a:latin typeface="Cambria Math" panose="02040503050406030204" pitchFamily="18" charset="0"/>
                      </a:rPr>
                      <m:t>dist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Algorithm to recover elements of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B9184C-D0DA-BBEB-FA55-B1EB368AF6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3071" y="1825625"/>
                <a:ext cx="11483788" cy="4351338"/>
              </a:xfrm>
              <a:blipFill>
                <a:blip r:embed="rId3"/>
                <a:stretch>
                  <a:fillRect l="-1105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305072E-BDE3-6921-CBC4-4F7A6EC4BCBC}"/>
              </a:ext>
            </a:extLst>
          </p:cNvPr>
          <p:cNvCxnSpPr>
            <a:cxnSpLocks/>
          </p:cNvCxnSpPr>
          <p:nvPr/>
        </p:nvCxnSpPr>
        <p:spPr>
          <a:xfrm>
            <a:off x="159167" y="3098696"/>
            <a:ext cx="679033" cy="0"/>
          </a:xfrm>
          <a:prstGeom prst="straightConnector1">
            <a:avLst/>
          </a:prstGeom>
          <a:ln w="1143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American Goldfinch">
            <a:extLst>
              <a:ext uri="{FF2B5EF4-FFF2-40B4-BE49-F238E27FC236}">
                <a16:creationId xmlns:a16="http://schemas.microsoft.com/office/drawing/2014/main" id="{A6993DFF-5E31-9FF2-9285-4DE0FBDA3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128" y="3989252"/>
            <a:ext cx="4981731" cy="218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14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nut 5">
            <a:extLst>
              <a:ext uri="{FF2B5EF4-FFF2-40B4-BE49-F238E27FC236}">
                <a16:creationId xmlns:a16="http://schemas.microsoft.com/office/drawing/2014/main" id="{956BC4F3-034B-54A3-7B67-EFD71AE547F7}"/>
              </a:ext>
            </a:extLst>
          </p:cNvPr>
          <p:cNvSpPr/>
          <p:nvPr/>
        </p:nvSpPr>
        <p:spPr>
          <a:xfrm>
            <a:off x="857250" y="3078480"/>
            <a:ext cx="7047230" cy="2824480"/>
          </a:xfrm>
          <a:prstGeom prst="donu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02C1F85E-37D7-048E-1A36-473EF132EEB1}"/>
              </a:ext>
            </a:extLst>
          </p:cNvPr>
          <p:cNvSpPr/>
          <p:nvPr/>
        </p:nvSpPr>
        <p:spPr>
          <a:xfrm>
            <a:off x="6813550" y="533400"/>
            <a:ext cx="4038600" cy="2895600"/>
          </a:xfrm>
          <a:prstGeom prst="donut">
            <a:avLst>
              <a:gd name="adj" fmla="val 50000"/>
            </a:avLst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B9A13BA-C714-6367-FB81-248246587B52}"/>
                  </a:ext>
                </a:extLst>
              </p:cNvPr>
              <p:cNvSpPr txBox="1"/>
              <p:nvPr/>
            </p:nvSpPr>
            <p:spPr>
              <a:xfrm>
                <a:off x="3816985" y="4167554"/>
                <a:ext cx="11277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B9A13BA-C714-6367-FB81-248246587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6985" y="4167554"/>
                <a:ext cx="1127760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F4A4C9-3907-4272-4C10-B7BDDAEBE73D}"/>
                  </a:ext>
                </a:extLst>
              </p:cNvPr>
              <p:cNvSpPr txBox="1"/>
              <p:nvPr/>
            </p:nvSpPr>
            <p:spPr>
              <a:xfrm>
                <a:off x="8268970" y="1658034"/>
                <a:ext cx="11277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F4A4C9-3907-4272-4C10-B7BDDAEBE7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8970" y="1658034"/>
                <a:ext cx="112776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1F5D89E-AB9B-2D07-69D1-2F03D7A1BD1E}"/>
                  </a:ext>
                </a:extLst>
              </p:cNvPr>
              <p:cNvSpPr txBox="1"/>
              <p:nvPr/>
            </p:nvSpPr>
            <p:spPr>
              <a:xfrm>
                <a:off x="141846" y="151516"/>
                <a:ext cx="799070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Part 1: Algorithm to certify </a:t>
                </a:r>
                <a14:m>
                  <m:oMath xmlns:m="http://schemas.openxmlformats.org/officeDocument/2006/math"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6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sz="36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36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1F5D89E-AB9B-2D07-69D1-2F03D7A1BD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46" y="151516"/>
                <a:ext cx="7990707" cy="923330"/>
              </a:xfrm>
              <a:prstGeom prst="rect">
                <a:avLst/>
              </a:prstGeom>
              <a:blipFill>
                <a:blip r:embed="rId5"/>
                <a:stretch>
                  <a:fillRect l="-2381" t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45AA98A-6EE8-ED03-995F-BA6178014D71}"/>
                  </a:ext>
                </a:extLst>
              </p:cNvPr>
              <p:cNvSpPr txBox="1"/>
              <p:nvPr/>
            </p:nvSpPr>
            <p:spPr>
              <a:xfrm>
                <a:off x="293370" y="885754"/>
                <a:ext cx="7047230" cy="2279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u="sng" dirty="0"/>
                  <a:t>Input:</a:t>
                </a:r>
                <a:r>
                  <a:rPr lang="en-US" sz="2800" dirty="0"/>
                  <a:t> 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Polynomials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  <m:d>
                      <m:dPr>
                        <m:begChr m:val="["/>
                        <m:endChr m:val="]"/>
                        <m:ctrlPr>
                          <a:rPr lang="en-CA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8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CA" sz="28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CA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CA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…</m:t>
                        </m:r>
                        <m:r>
                          <a:rPr lang="en-CA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CA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8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800" dirty="0"/>
                  <a:t> that cut out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800" dirty="0"/>
                  <a:t> 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A basis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CA" sz="2800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m:rPr>
                        <m:lit/>
                      </m:rPr>
                      <a:rPr lang="en-CA" sz="28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800" dirty="0"/>
                  <a:t> for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sz="2800" dirty="0"/>
                  <a:t>.</a:t>
                </a:r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45AA98A-6EE8-ED03-995F-BA6178014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370" y="885754"/>
                <a:ext cx="7047230" cy="2279983"/>
              </a:xfrm>
              <a:prstGeom prst="rect">
                <a:avLst/>
              </a:prstGeom>
              <a:blipFill>
                <a:blip r:embed="rId6"/>
                <a:stretch>
                  <a:fillRect l="-1982" t="-2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C632298-5CC0-E593-2B45-E87D30182AFC}"/>
                  </a:ext>
                </a:extLst>
              </p:cNvPr>
              <p:cNvSpPr txBox="1"/>
              <p:nvPr/>
            </p:nvSpPr>
            <p:spPr>
              <a:xfrm>
                <a:off x="6739977" y="5432634"/>
                <a:ext cx="57097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u="sng" dirty="0"/>
                  <a:t>Output:</a:t>
                </a:r>
                <a:r>
                  <a:rPr lang="en-US" sz="3200" dirty="0"/>
                  <a:t> Proof that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32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sz="32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2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2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32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sz="32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32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C632298-5CC0-E593-2B45-E87D30182A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9977" y="5432634"/>
                <a:ext cx="5709745" cy="584775"/>
              </a:xfrm>
              <a:prstGeom prst="rect">
                <a:avLst/>
              </a:prstGeom>
              <a:blipFill>
                <a:blip r:embed="rId7"/>
                <a:stretch>
                  <a:fillRect l="-2661" t="-12766" b="-31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20993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15C89-C369-8A7F-4A08-0C6BB4D50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Intersecting a subspace with a variety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DF4AD0E-22DC-B802-40E1-26C2252E22C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1648" y="1898777"/>
                <a:ext cx="11960352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/>
                  <a:t>Let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𝔽</m:t>
                    </m:r>
                    <m:r>
                      <a:rPr lang="en-CA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lit/>
                      </m:rPr>
                      <a:rPr lang="en-CA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m:rPr>
                        <m:lit/>
                      </m:rPr>
                      <a:rPr lang="en-CA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CA" sz="3200" b="0" dirty="0"/>
                  <a:t>,</a:t>
                </a:r>
                <a14:m>
                  <m:oMath xmlns:m="http://schemas.openxmlformats.org/officeDocument/2006/math">
                    <m:r>
                      <a:rPr lang="en-CA" sz="3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  <m:r>
                      <m:rPr>
                        <m:lit/>
                      </m:rPr>
                      <a:rPr lang="en-CA" sz="3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  <m:r>
                      <a:rPr lang="en-CA" sz="32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CA" sz="3200" b="0" dirty="0"/>
                  <a:t> and let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CA" sz="3200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CA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CA" sz="3200" b="0" dirty="0"/>
                  <a:t>.</a:t>
                </a:r>
              </a:p>
              <a:p>
                <a:endParaRPr lang="en-CA" sz="1050" b="0" dirty="0"/>
              </a:p>
              <a:p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US" sz="32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CA" sz="3200" b="0" dirty="0"/>
                  <a:t> is a </a:t>
                </a:r>
                <a:r>
                  <a:rPr lang="en-CA" sz="3200" b="0" dirty="0">
                    <a:solidFill>
                      <a:srgbClr val="FF0000"/>
                    </a:solidFill>
                  </a:rPr>
                  <a:t>variety </a:t>
                </a:r>
                <a:r>
                  <a:rPr lang="en-CA" sz="3200" dirty="0"/>
                  <a:t>if it is </a:t>
                </a:r>
                <a:r>
                  <a:rPr lang="en-CA" sz="3200" dirty="0">
                    <a:solidFill>
                      <a:srgbClr val="FF0000"/>
                    </a:solidFill>
                  </a:rPr>
                  <a:t>cut out </a:t>
                </a:r>
                <a:r>
                  <a:rPr lang="en-CA" sz="3200" dirty="0"/>
                  <a:t>by some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32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𝔽</m:t>
                    </m:r>
                    <m:d>
                      <m:dPr>
                        <m:begChr m:val="["/>
                        <m:endChr m:val="]"/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32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CA" sz="32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CA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…</m:t>
                        </m:r>
                        <m:r>
                          <a:rPr lang="en-CA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CA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32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CA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e>
                    </m:d>
                    <m:r>
                      <a:rPr lang="en-CA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CA" sz="3200" dirty="0"/>
                  <a:t> i.e.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2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CA" sz="32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CA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CA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CA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CA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CA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CA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…</m:t>
                    </m:r>
                    <m:r>
                      <a:rPr lang="en-CA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CA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CA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CA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=0}</m:t>
                    </m:r>
                  </m:oMath>
                </a14:m>
                <a:endParaRPr lang="en-CA" sz="3200" b="0" dirty="0"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endParaRPr lang="en-CA" sz="1000" b="0" dirty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CA" sz="3200" dirty="0">
                    <a:ea typeface="Cambria Math" panose="02040503050406030204" pitchFamily="18" charset="0"/>
                  </a:rPr>
                  <a:t> is a </a:t>
                </a:r>
                <a:r>
                  <a:rPr lang="en-CA" sz="32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conic variety </a:t>
                </a:r>
                <a:r>
                  <a:rPr lang="en-CA" sz="3200" dirty="0">
                    <a:ea typeface="Cambria Math" panose="02040503050406030204" pitchFamily="18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𝔽</m:t>
                    </m:r>
                    <m:r>
                      <a:rPr lang="en-CA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CA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CA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CA" sz="3200" dirty="0">
                    <a:ea typeface="Cambria Math" panose="02040503050406030204" pitchFamily="18" charset="0"/>
                  </a:rPr>
                  <a:t>. In this case, we can (and will) take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3200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CA" sz="3200" i="1"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sz="32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𝔽</m:t>
                    </m:r>
                    <m:sSub>
                      <m:sSubPr>
                        <m:ctrlPr>
                          <a:rPr lang="en-CA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CA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32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CA" sz="32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CA" sz="32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CA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…</m:t>
                            </m:r>
                            <m:r>
                              <a:rPr lang="en-CA" sz="32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CA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32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CA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CA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CA" sz="32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sz="3600" u="sng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Question:</a:t>
                </a:r>
                <a:r>
                  <a:rPr lang="en-CA" sz="3600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 Given a (linear) subspace </a:t>
                </a:r>
                <a14:m>
                  <m:oMath xmlns:m="http://schemas.openxmlformats.org/officeDocument/2006/math">
                    <m: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6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CA" sz="36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36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CA" sz="3600" b="0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 describe </a:t>
                </a:r>
                <a14:m>
                  <m:oMath xmlns:m="http://schemas.openxmlformats.org/officeDocument/2006/math">
                    <m: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CA" sz="3600" b="0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DF4AD0E-22DC-B802-40E1-26C2252E22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1648" y="1898777"/>
                <a:ext cx="11960352" cy="4351338"/>
              </a:xfrm>
              <a:blipFill>
                <a:blip r:embed="rId3"/>
                <a:stretch>
                  <a:fillRect l="-1591" t="-2907" b="-6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5F2EB0B-6A28-6F22-0AE9-34B36D56FB48}"/>
              </a:ext>
            </a:extLst>
          </p:cNvPr>
          <p:cNvCxnSpPr>
            <a:cxnSpLocks/>
          </p:cNvCxnSpPr>
          <p:nvPr/>
        </p:nvCxnSpPr>
        <p:spPr>
          <a:xfrm flipH="1" flipV="1">
            <a:off x="4620768" y="5113984"/>
            <a:ext cx="512064" cy="316992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8B8B0D5-A542-F2FD-A65E-A883D7CE6B51}"/>
                  </a:ext>
                </a:extLst>
              </p:cNvPr>
              <p:cNvSpPr txBox="1"/>
              <p:nvPr/>
            </p:nvSpPr>
            <p:spPr>
              <a:xfrm>
                <a:off x="5132832" y="5200143"/>
                <a:ext cx="55473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Homogeneous degree-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polynomials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8B8B0D5-A542-F2FD-A65E-A883D7CE6B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2832" y="5200143"/>
                <a:ext cx="5547360" cy="461665"/>
              </a:xfrm>
              <a:prstGeom prst="rect">
                <a:avLst/>
              </a:prstGeom>
              <a:blipFill>
                <a:blip r:embed="rId4"/>
                <a:stretch>
                  <a:fillRect l="-1831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835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692317-791E-E7C7-750F-DF170DFFA5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8676" y="410991"/>
                <a:ext cx="12106241" cy="620844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CA" sz="3600" u="sng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Question:</a:t>
                </a:r>
                <a:r>
                  <a:rPr lang="en-CA" sz="3600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 Given a (linear) subspace </a:t>
                </a:r>
                <a14:m>
                  <m:oMath xmlns:m="http://schemas.openxmlformats.org/officeDocument/2006/math">
                    <m: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CA" sz="36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CA" sz="3600" b="0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en-CA" sz="3600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certify</a:t>
                </a:r>
                <a:r>
                  <a:rPr lang="en-CA" sz="3600" b="0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CA" sz="3600" b="0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.</a:t>
                </a:r>
                <a:endParaRPr lang="en-CA" sz="360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sz="100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sz="100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sz="3200" u="sng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Example:</a:t>
                </a:r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m:rPr>
                        <m:nor/>
                      </m:rPr>
                      <a:rPr lang="en-CA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rank</m:t>
                    </m:r>
                    <m:d>
                      <m:dPr>
                        <m:ctrlP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</m:t>
                    </m:r>
                    <m:r>
                      <m:rPr>
                        <m:lit/>
                      </m:rP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CA" sz="320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sz="32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sz="10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sz="3200" dirty="0">
                    <a:ea typeface="Cambria Math" panose="02040503050406030204" pitchFamily="18" charset="0"/>
                  </a:rPr>
                  <a:t>We say</a:t>
                </a:r>
                <a:r>
                  <a:rPr lang="en-CA" sz="32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is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CA" sz="32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-entangled</a:t>
                </a:r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if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sSub>
                      <m:sSubPr>
                        <m:ctrlP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0}.</m:t>
                    </m:r>
                  </m:oMath>
                </a14:m>
                <a:endParaRPr lang="en-CA" sz="320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sz="100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r>
                  <a:rPr lang="en-CA" sz="3200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[Buss et al 1999]: </a:t>
                </a:r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Determining whether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is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-entangled is NP-Hard</a:t>
                </a:r>
              </a:p>
              <a:p>
                <a:pPr marL="0" indent="0">
                  <a:buNone/>
                </a:pPr>
                <a:endParaRPr lang="en-CA" sz="100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r>
                  <a:rPr lang="en-CA" sz="3200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[Barak et al 2019]: </a:t>
                </a:r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Best known algorithm fo</a:t>
                </a:r>
                <a:r>
                  <a:rPr lang="en-CA" sz="3200" dirty="0">
                    <a:ea typeface="Cambria Math" panose="02040503050406030204" pitchFamily="18" charset="0"/>
                  </a:rPr>
                  <a:t>r determining                           1-entanglement</a:t>
                </a:r>
                <a14:m>
                  <m:oMath xmlns:m="http://schemas.openxmlformats.org/officeDocument/2006/math">
                    <m:r>
                      <a:rPr lang="en-CA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sz="3200" dirty="0">
                    <a:ea typeface="Cambria Math" panose="02040503050406030204" pitchFamily="18" charset="0"/>
                  </a:rPr>
                  <a:t>requires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CA" sz="3200" dirty="0">
                    <a:ea typeface="Cambria Math" panose="02040503050406030204" pitchFamily="18" charset="0"/>
                  </a:rPr>
                  <a:t>-promise and takes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</m:t>
                    </m:r>
                    <m:sSup>
                      <m:sSupPr>
                        <m:ctrlPr>
                          <a:rPr lang="en-CA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acc>
                          <m:accPr>
                            <m:chr m:val="̃"/>
                            <m:ctrlPr>
                              <a:rPr lang="en-CA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CA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𝑂</m:t>
                            </m:r>
                          </m:e>
                        </m:acc>
                        <m:d>
                          <m:dPr>
                            <m:ctrlPr>
                              <a:rPr lang="en-CA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CA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CA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rad>
                            <m:r>
                              <m:rPr>
                                <m:lit/>
                              </m:rPr>
                              <a:rPr lang="en-CA" sz="32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CA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𝜖</m:t>
                            </m:r>
                          </m:e>
                        </m:d>
                      </m:sup>
                    </m:sSup>
                  </m:oMath>
                </a14:m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time.</a:t>
                </a:r>
              </a:p>
              <a:p>
                <a:r>
                  <a:rPr lang="en-CA" sz="3200" dirty="0">
                    <a:solidFill>
                      <a:schemeClr val="accent5"/>
                    </a:solidFill>
                    <a:ea typeface="Cambria Math" panose="02040503050406030204" pitchFamily="18" charset="0"/>
                  </a:rPr>
                  <a:t>Theorem [JLV 2022]: </a:t>
                </a:r>
                <a:r>
                  <a:rPr lang="en-CA" sz="3200" dirty="0">
                    <a:ea typeface="Cambria Math" panose="02040503050406030204" pitchFamily="18" charset="0"/>
                  </a:rPr>
                  <a:t>Polynomial time algorithm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dim</m:t>
                    </m:r>
                    <m:r>
                      <a:rPr lang="en-CA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⁡(</m:t>
                    </m:r>
                    <m:r>
                      <a:rPr lang="en-CA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sz="3200" dirty="0">
                    <a:ea typeface="Cambria Math" panose="02040503050406030204" pitchFamily="18" charset="0"/>
                  </a:rPr>
                  <a:t> is </a:t>
                </a:r>
                <a:r>
                  <a:rPr lang="en-CA" sz="32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small enough </a:t>
                </a:r>
                <a:r>
                  <a:rPr lang="en-CA" sz="3200" dirty="0">
                    <a:ea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CA" sz="3200" dirty="0">
                    <a:ea typeface="Cambria Math" panose="02040503050406030204" pitchFamily="18" charset="0"/>
                  </a:rPr>
                  <a:t> is </a:t>
                </a:r>
                <a:r>
                  <a:rPr lang="en-CA" sz="32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generic</a:t>
                </a:r>
                <a:r>
                  <a:rPr lang="en-CA" sz="3200" dirty="0">
                    <a:ea typeface="Cambria Math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692317-791E-E7C7-750F-DF170DFFA5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8676" y="410991"/>
                <a:ext cx="12106241" cy="6208444"/>
              </a:xfrm>
              <a:blipFill>
                <a:blip r:embed="rId3"/>
                <a:stretch>
                  <a:fillRect l="-1466" t="-2449" r="-2827" b="-3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1C6AF8-6555-70B3-9BB3-AC8242DBD2E7}"/>
              </a:ext>
            </a:extLst>
          </p:cNvPr>
          <p:cNvCxnSpPr>
            <a:cxnSpLocks/>
          </p:cNvCxnSpPr>
          <p:nvPr/>
        </p:nvCxnSpPr>
        <p:spPr>
          <a:xfrm flipH="1" flipV="1">
            <a:off x="6479458" y="2041008"/>
            <a:ext cx="390144" cy="389329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F78E881-5E7E-7CE2-25D7-2FFBBD0E7D75}"/>
              </a:ext>
            </a:extLst>
          </p:cNvPr>
          <p:cNvSpPr txBox="1"/>
          <p:nvPr/>
        </p:nvSpPr>
        <p:spPr>
          <a:xfrm>
            <a:off x="6869601" y="2358000"/>
            <a:ext cx="5620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rgbClr val="FF0000"/>
                </a:solidFill>
              </a:rPr>
              <a:t>Schmidt rank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1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D2F50C-C8D6-F5E8-5AAA-81CD64079E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44775" y="624113"/>
                <a:ext cx="11428126" cy="623388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800" u="sng" dirty="0"/>
                  <a:t>Theorem [JLV]:</a:t>
                </a:r>
                <a:r>
                  <a:rPr lang="en-US" u="sng" dirty="0"/>
                  <a:t>  Case of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800" b="0" i="1" u="sng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u="sng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2800" b="0" i="1" u="sng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800" b="0" i="1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2800" b="0" i="1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CA" sz="2800" b="0" i="1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en-CA" sz="2800" b="0" i="1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CA" sz="2800" u="sng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2800" i="1" u="sng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i="1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800" u="sng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2800" b="0" i="1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sz="2800" i="1" u="sng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i="1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800" u="sng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2800" b="0" i="0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m:rPr>
                        <m:nor/>
                      </m:rPr>
                      <a:rPr lang="en-CA" sz="2800" b="0" i="0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rank</m:t>
                    </m:r>
                    <m:d>
                      <m:dPr>
                        <m:ctrlPr>
                          <a:rPr lang="en-CA" sz="2800" b="0" i="1" u="sng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b="0" i="1" u="sng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CA" sz="2800" b="0" i="1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</m:t>
                    </m:r>
                    <m:r>
                      <m:rPr>
                        <m:lit/>
                      </m:rPr>
                      <a:rPr lang="en-CA" sz="2800" b="0" i="1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CA" sz="2800" b="0" u="sng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/>
                  <a:t> F</a:t>
                </a:r>
                <a:r>
                  <a:rPr lang="en-US" sz="2800" dirty="0"/>
                  <a:t>or a </a:t>
                </a:r>
                <a:r>
                  <a:rPr lang="en-US" sz="2800" dirty="0">
                    <a:solidFill>
                      <a:srgbClr val="FF0000"/>
                    </a:solidFill>
                  </a:rPr>
                  <a:t>generic</a:t>
                </a:r>
                <a:r>
                  <a:rPr lang="en-US" sz="2800" dirty="0"/>
                  <a:t> linear subspace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800" dirty="0"/>
                  <a:t> of dimension</a:t>
                </a:r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CA" sz="2800" b="0" i="0" smtClean="0">
                              <a:latin typeface="Cambria Math" panose="02040503050406030204" pitchFamily="18" charset="0"/>
                            </a:rPr>
                            <m:t>dim</m:t>
                          </m:r>
                        </m:fName>
                        <m:e>
                          <m:d>
                            <m:dPr>
                              <m:ctrlP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</m:d>
                        </m:e>
                      </m:func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r>
                  <a:rPr lang="en-US" sz="2800" dirty="0"/>
                  <a:t>it holds that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∩</m:t>
                    </m:r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28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sz="28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800" dirty="0"/>
                  <a:t>, and our algorithm </a:t>
                </a:r>
                <a:r>
                  <a:rPr lang="en-US" sz="2800" dirty="0">
                    <a:solidFill>
                      <a:schemeClr val="accent6"/>
                    </a:solidFill>
                  </a:rPr>
                  <a:t>certifies</a:t>
                </a:r>
                <a:r>
                  <a:rPr lang="en-US" sz="2800" dirty="0"/>
                  <a:t> this in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CA" sz="2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800" dirty="0"/>
                  <a:t>.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2"/>
                    </a:solidFill>
                  </a:rPr>
                  <a:t>Analytic definition: </a:t>
                </a:r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CA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}∈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 are chosen independently at random according to e.g. the uniform spherical measure, </a:t>
                </a:r>
                <a:r>
                  <a:rPr lang="en-CA" dirty="0"/>
                  <a:t>then with probability 1…</a:t>
                </a:r>
                <a:endParaRPr lang="en-US" dirty="0"/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2"/>
                    </a:solidFill>
                  </a:rPr>
                  <a:t>Algebraic definition: </a:t>
                </a:r>
                <a:r>
                  <a:rPr lang="en-US" dirty="0"/>
                  <a:t>There is a Zariski open dense subset </a:t>
                </a:r>
                <a14:m>
                  <m:oMath xmlns:m="http://schemas.openxmlformats.org/officeDocument/2006/math">
                    <m:r>
                      <a:rPr lang="en-CA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C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CA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ℂ</m:t>
                                </m:r>
                              </m:e>
                              <m:sup>
                                <m:r>
                                  <a:rPr lang="en-CA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  <m: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⊗</m:t>
                            </m:r>
                            <m:sSup>
                              <m:sSupPr>
                                <m:ctrlPr>
                                  <a:rPr lang="en-CA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ℂ</m:t>
                                </m:r>
                              </m:e>
                              <m:sup>
                                <m:r>
                                  <a:rPr lang="en-CA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p>
                    </m:sSup>
                  </m:oMath>
                </a14:m>
                <a:r>
                  <a:rPr lang="en-US" dirty="0"/>
                  <a:t> such that…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D2F50C-C8D6-F5E8-5AAA-81CD64079E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4775" y="624113"/>
                <a:ext cx="11428126" cy="6233887"/>
              </a:xfrm>
              <a:blipFill>
                <a:blip r:embed="rId2"/>
                <a:stretch>
                  <a:fillRect l="-1111" t="-1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E55F293-5877-3C5C-7D3C-72ED44B7610F}"/>
                  </a:ext>
                </a:extLst>
              </p:cNvPr>
              <p:cNvSpPr txBox="1"/>
              <p:nvPr/>
            </p:nvSpPr>
            <p:spPr>
              <a:xfrm>
                <a:off x="8519885" y="2569541"/>
                <a:ext cx="391885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Constant multiple of maximum possible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CA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CA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CA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E55F293-5877-3C5C-7D3C-72ED44B761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9885" y="2569541"/>
                <a:ext cx="3918857" cy="830997"/>
              </a:xfrm>
              <a:prstGeom prst="rect">
                <a:avLst/>
              </a:prstGeom>
              <a:blipFill>
                <a:blip r:embed="rId3"/>
                <a:stretch>
                  <a:fillRect l="-2589" t="-6061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A955214-06E7-166F-BF5E-E614D47EADEA}"/>
              </a:ext>
            </a:extLst>
          </p:cNvPr>
          <p:cNvCxnSpPr>
            <a:cxnSpLocks/>
          </p:cNvCxnSpPr>
          <p:nvPr/>
        </p:nvCxnSpPr>
        <p:spPr>
          <a:xfrm flipH="1" flipV="1">
            <a:off x="7620000" y="2685143"/>
            <a:ext cx="725714" cy="299896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E06DE61-BA07-CD5A-EF9D-C615ADAB368C}"/>
              </a:ext>
            </a:extLst>
          </p:cNvPr>
          <p:cNvCxnSpPr>
            <a:cxnSpLocks/>
          </p:cNvCxnSpPr>
          <p:nvPr/>
        </p:nvCxnSpPr>
        <p:spPr>
          <a:xfrm flipV="1">
            <a:off x="1244184" y="1558977"/>
            <a:ext cx="725714" cy="2878112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1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D2F50C-C8D6-F5E8-5AAA-81CD64079E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9914" y="354290"/>
                <a:ext cx="11932172" cy="5552849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800" u="sng" dirty="0"/>
                  <a:t>Theorem [JLV]:</a:t>
                </a:r>
                <a:r>
                  <a:rPr lang="en-US" u="sng" dirty="0"/>
                  <a:t>  Case of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800" b="0" i="1" u="sng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u="sng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2800" b="0" i="1" u="sng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800" b="0" i="1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2800" b="0" i="1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CA" sz="2800" b="0" i="1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en-CA" sz="2800" b="0" i="1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CA" sz="2800" u="sng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2800" i="1" u="sng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i="1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800" u="sng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2800" b="0" i="1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sz="2800" i="1" u="sng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i="1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800" u="sng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2800" b="0" i="0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m:rPr>
                        <m:nor/>
                      </m:rPr>
                      <a:rPr lang="en-CA" sz="2800" b="0" i="0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rank</m:t>
                    </m:r>
                    <m:d>
                      <m:dPr>
                        <m:ctrlPr>
                          <a:rPr lang="en-CA" sz="2800" b="0" i="1" u="sng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b="0" i="1" u="sng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CA" sz="2800" b="0" i="1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</m:t>
                    </m:r>
                    <m:r>
                      <m:rPr>
                        <m:lit/>
                      </m:rPr>
                      <a:rPr lang="en-CA" sz="2800" b="0" i="1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CA" sz="2800" b="0" u="sng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/>
                  <a:t> F</a:t>
                </a:r>
                <a:r>
                  <a:rPr lang="en-US" sz="2800" dirty="0"/>
                  <a:t>or a </a:t>
                </a:r>
                <a:r>
                  <a:rPr lang="en-US" sz="2800" dirty="0">
                    <a:solidFill>
                      <a:srgbClr val="FF0000"/>
                    </a:solidFill>
                  </a:rPr>
                  <a:t>generic</a:t>
                </a:r>
                <a:r>
                  <a:rPr lang="en-US" sz="2800" dirty="0"/>
                  <a:t> linear subspace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800" dirty="0"/>
                  <a:t> of dimension</a:t>
                </a:r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CA" sz="2800" b="0" i="0" smtClean="0">
                              <a:latin typeface="Cambria Math" panose="02040503050406030204" pitchFamily="18" charset="0"/>
                            </a:rPr>
                            <m:t>dim</m:t>
                          </m:r>
                        </m:fName>
                        <m:e>
                          <m:d>
                            <m:dPr>
                              <m:ctrlP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</m:d>
                        </m:e>
                      </m:func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r>
                  <a:rPr lang="en-US" sz="2800" dirty="0"/>
                  <a:t>it holds that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∩</m:t>
                    </m:r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28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sz="28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800" dirty="0"/>
                  <a:t>, and our algorithm </a:t>
                </a:r>
                <a:r>
                  <a:rPr lang="en-US" sz="2800" dirty="0">
                    <a:solidFill>
                      <a:schemeClr val="accent6"/>
                    </a:solidFill>
                  </a:rPr>
                  <a:t>certifies</a:t>
                </a:r>
                <a:r>
                  <a:rPr lang="en-US" sz="2800" dirty="0"/>
                  <a:t> this in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CA" sz="2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800" dirty="0"/>
                  <a:t>.</a:t>
                </a:r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r>
                  <a:rPr lang="en-US" sz="2800" dirty="0"/>
                  <a:t>Furthermore, for a </a:t>
                </a:r>
                <a:r>
                  <a:rPr lang="en-US" sz="2800" dirty="0">
                    <a:solidFill>
                      <a:srgbClr val="FF0000"/>
                    </a:solidFill>
                  </a:rPr>
                  <a:t>generic</a:t>
                </a:r>
                <a:r>
                  <a:rPr lang="en-US" sz="2800" dirty="0"/>
                  <a:t> subspace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800" dirty="0"/>
                  <a:t>  of this dimension containing a generic element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800" dirty="0"/>
                  <a:t> there is an algorithm that </a:t>
                </a:r>
                <a:r>
                  <a:rPr lang="en-US" sz="2800" dirty="0">
                    <a:solidFill>
                      <a:schemeClr val="accent6"/>
                    </a:solidFill>
                  </a:rPr>
                  <a:t>recovers</a:t>
                </a:r>
                <a:r>
                  <a:rPr lang="en-US" sz="2800" dirty="0"/>
                  <a:t> this element in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CA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800" dirty="0"/>
                  <a:t>.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2"/>
                    </a:solidFill>
                  </a:rPr>
                  <a:t>Analytic def: </a:t>
                </a:r>
                <a:r>
                  <a:rPr lang="en-US" dirty="0"/>
                  <a:t>”If you pick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randomly,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 randomly…”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2"/>
                    </a:solidFill>
                  </a:rPr>
                  <a:t>Algebraic def: </a:t>
                </a:r>
                <a:r>
                  <a:rPr lang="en-US" dirty="0"/>
                  <a:t>There is a Zariski open dense subset </a:t>
                </a:r>
                <a14:m>
                  <m:oMath xmlns:m="http://schemas.openxmlformats.org/officeDocument/2006/math">
                    <m:r>
                      <a:rPr lang="en-CA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d>
                          <m:dPr>
                            <m:ctrlPr>
                              <a:rPr lang="en-C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CA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ℂ</m:t>
                                </m:r>
                              </m:e>
                              <m:sup>
                                <m:r>
                                  <a:rPr lang="en-CA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  <m: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⊗</m:t>
                            </m:r>
                            <m:sSup>
                              <m:sSupPr>
                                <m:ctrlPr>
                                  <a:rPr lang="en-CA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ℂ</m:t>
                                </m:r>
                              </m:e>
                              <m:sup>
                                <m:r>
                                  <a:rPr lang="en-CA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s.t…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D2F50C-C8D6-F5E8-5AAA-81CD64079E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9914" y="354290"/>
                <a:ext cx="11932172" cy="5552849"/>
              </a:xfrm>
              <a:blipFill>
                <a:blip r:embed="rId2"/>
                <a:stretch>
                  <a:fillRect l="-1064" t="-1822" r="-426" b="-19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E55F293-5877-3C5C-7D3C-72ED44B7610F}"/>
                  </a:ext>
                </a:extLst>
              </p:cNvPr>
              <p:cNvSpPr txBox="1"/>
              <p:nvPr/>
            </p:nvSpPr>
            <p:spPr>
              <a:xfrm>
                <a:off x="8273143" y="2299718"/>
                <a:ext cx="391885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Constant multiple of maximum possible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CA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CA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CA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E55F293-5877-3C5C-7D3C-72ED44B761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3143" y="2299718"/>
                <a:ext cx="3918857" cy="830997"/>
              </a:xfrm>
              <a:prstGeom prst="rect">
                <a:avLst/>
              </a:prstGeom>
              <a:blipFill>
                <a:blip r:embed="rId3"/>
                <a:stretch>
                  <a:fillRect l="-2581" t="-4478" b="-14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A955214-06E7-166F-BF5E-E614D47EADEA}"/>
              </a:ext>
            </a:extLst>
          </p:cNvPr>
          <p:cNvCxnSpPr>
            <a:cxnSpLocks/>
          </p:cNvCxnSpPr>
          <p:nvPr/>
        </p:nvCxnSpPr>
        <p:spPr>
          <a:xfrm flipH="1" flipV="1">
            <a:off x="7373258" y="2415320"/>
            <a:ext cx="725714" cy="299896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249218A0-2944-3137-8387-4C3523ECD476}"/>
              </a:ext>
            </a:extLst>
          </p:cNvPr>
          <p:cNvCxnSpPr>
            <a:cxnSpLocks/>
          </p:cNvCxnSpPr>
          <p:nvPr/>
        </p:nvCxnSpPr>
        <p:spPr>
          <a:xfrm flipV="1">
            <a:off x="1738859" y="4572000"/>
            <a:ext cx="1229193" cy="899410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347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1123393-7540-0D59-0D28-A6B2BADE02A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199" y="365125"/>
                <a:ext cx="11513695" cy="1325563"/>
              </a:xfrm>
            </p:spPr>
            <p:txBody>
              <a:bodyPr/>
              <a:lstStyle/>
              <a:p>
                <a:r>
                  <a:rPr lang="en-US" dirty="0"/>
                  <a:t>Algorithm performance to certify </a:t>
                </a:r>
                <a14:m>
                  <m:oMath xmlns:m="http://schemas.openxmlformats.org/officeDocument/2006/math">
                    <m:r>
                      <a:rPr lang="en-CA" sz="44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4400" b="0" i="1" smtClean="0">
                        <a:latin typeface="Cambria Math" panose="02040503050406030204" pitchFamily="18" charset="0"/>
                      </a:rPr>
                      <m:t>∩</m:t>
                    </m:r>
                    <m:sSub>
                      <m:sSubPr>
                        <m:ctrlPr>
                          <a:rPr lang="en-CA" sz="4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4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4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4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44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44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sz="4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1123393-7540-0D59-0D28-A6B2BADE02A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199" y="365125"/>
                <a:ext cx="11513695" cy="1325563"/>
              </a:xfrm>
              <a:blipFill>
                <a:blip r:embed="rId2"/>
                <a:stretch>
                  <a:fillRect l="-20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4E546C-BEE7-DC96-D88F-BBDD80B61F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6460" r="44481"/>
          <a:stretch/>
        </p:blipFill>
        <p:spPr>
          <a:xfrm>
            <a:off x="3490157" y="2423045"/>
            <a:ext cx="4821941" cy="3919928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0AE080-2648-E4A1-D223-F2E91EFA1CE5}"/>
                  </a:ext>
                </a:extLst>
              </p:cNvPr>
              <p:cNvSpPr txBox="1"/>
              <p:nvPr/>
            </p:nvSpPr>
            <p:spPr>
              <a:xfrm>
                <a:off x="4354693" y="1883399"/>
                <a:ext cx="734518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800" dirty="0"/>
                  <a:t>   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2800" b="0" i="0" dirty="0" smtClean="0">
                        <a:latin typeface="Cambria Math" panose="02040503050406030204" pitchFamily="18" charset="0"/>
                      </a:rPr>
                      <m:t>dim</m:t>
                    </m:r>
                    <m:d>
                      <m:dPr>
                        <m:ctrlPr>
                          <a:rPr lang="en-CA" sz="2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CA" sz="2800" b="0" i="0" dirty="0" smtClean="0">
                            <a:latin typeface="Cambria Math" panose="02040503050406030204" pitchFamily="18" charset="0"/>
                          </a:rPr>
                          <m:t>U</m:t>
                        </m:r>
                      </m:e>
                    </m:d>
                  </m:oMath>
                </a14:m>
                <a:r>
                  <a:rPr lang="en-US" sz="2800" dirty="0"/>
                  <a:t>    time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D0AE080-2648-E4A1-D223-F2E91EFA1C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693" y="1883399"/>
                <a:ext cx="7345181" cy="523220"/>
              </a:xfrm>
              <a:prstGeom prst="rect">
                <a:avLst/>
              </a:prstGeom>
              <a:blipFill>
                <a:blip r:embed="rId4"/>
                <a:stretch>
                  <a:fillRect t="-11905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2598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nut 5">
            <a:extLst>
              <a:ext uri="{FF2B5EF4-FFF2-40B4-BE49-F238E27FC236}">
                <a16:creationId xmlns:a16="http://schemas.microsoft.com/office/drawing/2014/main" id="{956BC4F3-034B-54A3-7B67-EFD71AE547F7}"/>
              </a:ext>
            </a:extLst>
          </p:cNvPr>
          <p:cNvSpPr/>
          <p:nvPr/>
        </p:nvSpPr>
        <p:spPr>
          <a:xfrm>
            <a:off x="857250" y="3078480"/>
            <a:ext cx="7047230" cy="2824480"/>
          </a:xfrm>
          <a:prstGeom prst="donu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02C1F85E-37D7-048E-1A36-473EF132EEB1}"/>
              </a:ext>
            </a:extLst>
          </p:cNvPr>
          <p:cNvSpPr/>
          <p:nvPr/>
        </p:nvSpPr>
        <p:spPr>
          <a:xfrm>
            <a:off x="6295697" y="533399"/>
            <a:ext cx="4556453" cy="3471041"/>
          </a:xfrm>
          <a:prstGeom prst="donut">
            <a:avLst>
              <a:gd name="adj" fmla="val 50000"/>
            </a:avLst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B9A13BA-C714-6367-FB81-248246587B52}"/>
                  </a:ext>
                </a:extLst>
              </p:cNvPr>
              <p:cNvSpPr txBox="1"/>
              <p:nvPr/>
            </p:nvSpPr>
            <p:spPr>
              <a:xfrm>
                <a:off x="3816985" y="4167554"/>
                <a:ext cx="11277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B9A13BA-C714-6367-FB81-248246587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6985" y="4167554"/>
                <a:ext cx="1127760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F4A4C9-3907-4272-4C10-B7BDDAEBE73D}"/>
                  </a:ext>
                </a:extLst>
              </p:cNvPr>
              <p:cNvSpPr txBox="1"/>
              <p:nvPr/>
            </p:nvSpPr>
            <p:spPr>
              <a:xfrm>
                <a:off x="8010043" y="1945753"/>
                <a:ext cx="11277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F4A4C9-3907-4272-4C10-B7BDDAEBE7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0043" y="1945753"/>
                <a:ext cx="112776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DBB594-9F3E-2B3D-E406-FC83EF89B054}"/>
                  </a:ext>
                </a:extLst>
              </p:cNvPr>
              <p:cNvSpPr txBox="1"/>
              <p:nvPr/>
            </p:nvSpPr>
            <p:spPr>
              <a:xfrm>
                <a:off x="5144770" y="4367736"/>
                <a:ext cx="7047230" cy="2375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36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1. Certify </a:t>
                </a:r>
                <a14:m>
                  <m:oMath xmlns:m="http://schemas.openxmlformats.org/officeDocument/2006/math">
                    <m:r>
                      <a:rPr lang="en-CA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CA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CA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CA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CA" sz="36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r>
                  <a:rPr lang="en-US" sz="3600" dirty="0">
                    <a:solidFill>
                      <a:schemeClr val="tx1"/>
                    </a:solidFill>
                  </a:rPr>
                  <a:t>2. Compute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dist</m:t>
                    </m:r>
                    <m:r>
                      <a:rPr lang="en-CA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600" dirty="0">
                  <a:solidFill>
                    <a:schemeClr val="tx1"/>
                  </a:solidFill>
                </a:endParaRPr>
              </a:p>
              <a:p>
                <a:r>
                  <a:rPr lang="en-US" sz="3600" dirty="0"/>
                  <a:t>3. Find elements of </a:t>
                </a:r>
                <a14:m>
                  <m:oMath xmlns:m="http://schemas.openxmlformats.org/officeDocument/2006/math"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</a:rPr>
                  <a:t> (and show </a:t>
                </a:r>
                <a14:m>
                  <m:oMath xmlns:m="http://schemas.openxmlformats.org/officeDocument/2006/math">
                    <m:r>
                      <a:rPr lang="en-CA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 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</a:rPr>
                  <a:t>that these are the only ones)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DBB594-9F3E-2B3D-E406-FC83EF89B0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4770" y="4367736"/>
                <a:ext cx="7047230" cy="2375971"/>
              </a:xfrm>
              <a:prstGeom prst="rect">
                <a:avLst/>
              </a:prstGeom>
              <a:blipFill>
                <a:blip r:embed="rId5"/>
                <a:stretch>
                  <a:fillRect l="-2698" t="-3723" r="-3417" b="-9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0858844-95BC-08C7-FBE3-41A286DD2134}"/>
                  </a:ext>
                </a:extLst>
              </p:cNvPr>
              <p:cNvSpPr txBox="1"/>
              <p:nvPr/>
            </p:nvSpPr>
            <p:spPr>
              <a:xfrm>
                <a:off x="1175999" y="1299422"/>
                <a:ext cx="340535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3600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D</a:t>
                </a:r>
                <a:r>
                  <a:rPr lang="en-CA" sz="3600" b="0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escribe </a:t>
                </a:r>
                <a14:m>
                  <m:oMath xmlns:m="http://schemas.openxmlformats.org/officeDocument/2006/math">
                    <m: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?</m:t>
                    </m:r>
                  </m:oMath>
                </a14:m>
                <a:endParaRPr lang="en-US" sz="36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0858844-95BC-08C7-FBE3-41A286DD21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5999" y="1299422"/>
                <a:ext cx="3405351" cy="646331"/>
              </a:xfrm>
              <a:prstGeom prst="rect">
                <a:avLst/>
              </a:prstGeom>
              <a:blipFill>
                <a:blip r:embed="rId6"/>
                <a:stretch>
                  <a:fillRect l="-5204" t="-13462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8B51025-E4A8-8E5A-8170-9309DB7A6DC5}"/>
                  </a:ext>
                </a:extLst>
              </p:cNvPr>
              <p:cNvSpPr txBox="1"/>
              <p:nvPr/>
            </p:nvSpPr>
            <p:spPr>
              <a:xfrm>
                <a:off x="857250" y="284813"/>
                <a:ext cx="641298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sz="3200" dirty="0"/>
                  <a:t> a set</a:t>
                </a:r>
              </a:p>
              <a:p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3200" i="1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sz="3200" dirty="0"/>
                  <a:t> a linear subspace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8B51025-E4A8-8E5A-8170-9309DB7A6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50" y="284813"/>
                <a:ext cx="6412980" cy="1077218"/>
              </a:xfrm>
              <a:prstGeom prst="rect">
                <a:avLst/>
              </a:prstGeom>
              <a:blipFill>
                <a:blip r:embed="rId7"/>
                <a:stretch>
                  <a:fillRect l="-791" t="-6977" b="-17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457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D0C311-1922-606A-A651-C062F9A401D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4290" y="1193010"/>
                <a:ext cx="11235558" cy="538868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3200" u="sng" dirty="0"/>
                  <a:t>Theorem [JLV]:</a:t>
                </a:r>
                <a:r>
                  <a:rPr lang="en-US" sz="3200" dirty="0"/>
                  <a:t> Suppose that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sz="3200" dirty="0"/>
                  <a:t> is a </a:t>
                </a:r>
                <a:r>
                  <a:rPr lang="en-US" sz="3200" dirty="0">
                    <a:solidFill>
                      <a:srgbClr val="FF0000"/>
                    </a:solidFill>
                  </a:rPr>
                  <a:t>conic variety </a:t>
                </a:r>
                <a:r>
                  <a:rPr lang="en-US" sz="3200" dirty="0"/>
                  <a:t>cut out by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num>
                          <m:den>
                            <m: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3200" dirty="0"/>
                  <a:t> linearly independent homogeneous degree-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3200" dirty="0"/>
                  <a:t> polynomials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  <m:sSub>
                      <m:sSubPr>
                        <m:ctrlPr>
                          <a:rPr lang="en-CA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CA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32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CA" sz="32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CA" sz="32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CA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…</m:t>
                            </m:r>
                            <m:r>
                              <a:rPr lang="en-CA" sz="32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CA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32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CA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CA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sz="3200" dirty="0"/>
                  <a:t> for some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200" dirty="0"/>
              </a:p>
              <a:p>
                <a:pPr marL="0" indent="0">
                  <a:buNone/>
                </a:pPr>
                <a:endParaRPr lang="en-US" sz="3200" dirty="0"/>
              </a:p>
              <a:p>
                <a:pPr marL="0" indent="0">
                  <a:buNone/>
                </a:pPr>
                <a:r>
                  <a:rPr lang="en-US" sz="3200" dirty="0"/>
                  <a:t>Then for a </a:t>
                </a:r>
                <a:r>
                  <a:rPr lang="en-US" sz="3200" dirty="0">
                    <a:solidFill>
                      <a:srgbClr val="FF0000"/>
                    </a:solidFill>
                  </a:rPr>
                  <a:t>generic</a:t>
                </a:r>
                <a:r>
                  <a:rPr lang="en-US" sz="3200" dirty="0"/>
                  <a:t> linear subspace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sz="3200" dirty="0"/>
                  <a:t> of dimension</a:t>
                </a:r>
              </a:p>
              <a:p>
                <a:pPr marL="0" indent="0">
                  <a:buNone/>
                </a:pPr>
                <a:endParaRPr lang="en-US" sz="3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CA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CA" sz="3200" b="0" i="0" smtClean="0">
                              <a:latin typeface="Cambria Math" panose="02040503050406030204" pitchFamily="18" charset="0"/>
                            </a:rPr>
                            <m:t>dim</m:t>
                          </m:r>
                        </m:fName>
                        <m:e>
                          <m:d>
                            <m:dPr>
                              <m:ctrlPr>
                                <a:rPr lang="en-CA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3200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</m:d>
                        </m:e>
                      </m:func>
                      <m:r>
                        <a:rPr lang="en-CA" sz="3200" b="0" i="1" smtClean="0"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CA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3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CA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CA" sz="3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CA" sz="3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CA" sz="3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CA" sz="3200" b="0" i="1" smtClean="0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r>
                        <a:rPr lang="en-CA" sz="3200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CA" sz="32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3200" dirty="0"/>
              </a:p>
              <a:p>
                <a:pPr marL="0" indent="0">
                  <a:buNone/>
                </a:pPr>
                <a:endParaRPr lang="en-US" sz="3200" dirty="0"/>
              </a:p>
              <a:p>
                <a:pPr marL="0" indent="0">
                  <a:buNone/>
                </a:pPr>
                <a:r>
                  <a:rPr lang="en-US" sz="3200" dirty="0"/>
                  <a:t>it holds that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2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sz="32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3200" dirty="0"/>
                  <a:t>, and there is an algorithm that certifies this in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CA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3200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D0C311-1922-606A-A651-C062F9A401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4290" y="1193010"/>
                <a:ext cx="11235558" cy="5388687"/>
              </a:xfrm>
              <a:blipFill>
                <a:blip r:embed="rId3"/>
                <a:stretch>
                  <a:fillRect l="-1356" t="-2353" b="-8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5ED51AD-16C2-B53A-0C34-3C54804B8528}"/>
                  </a:ext>
                </a:extLst>
              </p:cNvPr>
              <p:cNvSpPr txBox="1"/>
              <p:nvPr/>
            </p:nvSpPr>
            <p:spPr>
              <a:xfrm>
                <a:off x="294290" y="164892"/>
                <a:ext cx="1147298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/>
                  <a:t>More general statement for arbitrary </a:t>
                </a:r>
                <a14:m>
                  <m:oMath xmlns:m="http://schemas.openxmlformats.org/officeDocument/2006/math">
                    <m:r>
                      <a:rPr lang="en-CA" sz="44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sz="4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5ED51AD-16C2-B53A-0C34-3C54804B8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290" y="164892"/>
                <a:ext cx="11472989" cy="769441"/>
              </a:xfrm>
              <a:prstGeom prst="rect">
                <a:avLst/>
              </a:prstGeom>
              <a:blipFill>
                <a:blip r:embed="rId4"/>
                <a:stretch>
                  <a:fillRect l="-2212" t="-16129" b="-37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4193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D0C311-1922-606A-A651-C062F9A401D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4290" y="367862"/>
                <a:ext cx="11505824" cy="538868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3200" u="sng" dirty="0"/>
                  <a:t>Theorem [JLV]:</a:t>
                </a:r>
                <a:r>
                  <a:rPr lang="en-US" sz="3200" dirty="0"/>
                  <a:t> If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sz="3200" dirty="0"/>
                  <a:t> is  cut out by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num>
                          <m:den>
                            <m: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3200" dirty="0"/>
                  <a:t> linearly independent homogeneous degree-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3200" dirty="0"/>
                  <a:t> polynomials, then for a </a:t>
                </a:r>
                <a:r>
                  <a:rPr lang="en-US" sz="3200" dirty="0">
                    <a:solidFill>
                      <a:srgbClr val="FF0000"/>
                    </a:solidFill>
                  </a:rPr>
                  <a:t>generic</a:t>
                </a:r>
                <a:r>
                  <a:rPr lang="en-US" sz="3200" dirty="0"/>
                  <a:t> linear subspace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sz="3200" dirty="0"/>
                  <a:t> of dimension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CA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CA" sz="3200" b="0" i="0" smtClean="0">
                              <a:latin typeface="Cambria Math" panose="02040503050406030204" pitchFamily="18" charset="0"/>
                            </a:rPr>
                            <m:t>dim</m:t>
                          </m:r>
                        </m:fName>
                        <m:e>
                          <m:d>
                            <m:dPr>
                              <m:ctrlPr>
                                <a:rPr lang="en-CA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3200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</m:d>
                        </m:e>
                      </m:func>
                      <m:r>
                        <a:rPr lang="en-CA" sz="3200" b="0" i="1" smtClean="0"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CA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3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CA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CA" sz="3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CA" sz="3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CA" sz="3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CA" sz="3200" b="0" i="1" smtClean="0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r>
                        <a:rPr lang="en-CA" sz="3200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CA" sz="32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3200" dirty="0"/>
              </a:p>
              <a:p>
                <a:pPr marL="0" indent="0">
                  <a:buNone/>
                </a:pPr>
                <a:r>
                  <a:rPr lang="en-US" sz="3200" dirty="0"/>
                  <a:t>it holds that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2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sz="32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3200" dirty="0"/>
                  <a:t>, and there is an algorithm that certifies this in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CA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3200" dirty="0"/>
                  <a:t>.</a:t>
                </a:r>
              </a:p>
              <a:p>
                <a:pPr marL="0" indent="0">
                  <a:buNone/>
                </a:pPr>
                <a:endParaRPr lang="en-US" sz="3200" dirty="0"/>
              </a:p>
              <a:p>
                <a:pPr marL="0" indent="0">
                  <a:buNone/>
                </a:pPr>
                <a:endParaRPr lang="en-US" sz="3200" dirty="0"/>
              </a:p>
              <a:p>
                <a:pPr marL="0" indent="0">
                  <a:buNone/>
                </a:pPr>
                <a:r>
                  <a:rPr lang="en-US" sz="3200" b="0" u="sng" dirty="0"/>
                  <a:t>Example:</a:t>
                </a:r>
                <a:r>
                  <a:rPr lang="en-US" sz="3200" b="0" dirty="0"/>
                  <a:t> If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=1,</m:t>
                    </m:r>
                  </m:oMath>
                </a14:m>
                <a:r>
                  <a:rPr lang="en-US" sz="3200" dirty="0"/>
                  <a:t> then </a:t>
                </a:r>
                <a14:m>
                  <m:oMath xmlns:m="http://schemas.openxmlformats.org/officeDocument/2006/math">
                    <m:r>
                      <a:rPr lang="en-CA" sz="3200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200" i="1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sz="3200" dirty="0"/>
                  <a:t> is a linear subspace. Theorem says:</a:t>
                </a:r>
              </a:p>
              <a:p>
                <a:pPr marL="0" indent="0">
                  <a:buNone/>
                </a:pPr>
                <a:r>
                  <a:rPr lang="en-US" sz="3200" dirty="0">
                    <a:solidFill>
                      <a:schemeClr val="accent6"/>
                    </a:solidFill>
                  </a:rPr>
                  <a:t>If</a:t>
                </a:r>
                <a:r>
                  <a:rPr lang="en-US" sz="3200" dirty="0"/>
                  <a:t> 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𝑈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⊆</m:t>
                        </m:r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sz="3200" dirty="0"/>
                  <a:t>generic         and   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sz="3200" b="0" i="0" smtClean="0">
                            <a:latin typeface="Cambria Math" panose="02040503050406030204" pitchFamily="18" charset="0"/>
                          </a:rPr>
                          <m:t>dim</m:t>
                        </m:r>
                      </m:fName>
                      <m:e>
                        <m:d>
                          <m:dPr>
                            <m:ctrlP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</m:func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sz="3200" b="0" i="0" smtClean="0">
                            <a:latin typeface="Cambria Math" panose="02040503050406030204" pitchFamily="18" charset="0"/>
                          </a:rPr>
                          <m:t>dim</m:t>
                        </m:r>
                      </m:fName>
                      <m:e>
                        <m:d>
                          <m:dPr>
                            <m:ctrlP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3200" dirty="0"/>
                  <a:t>,   </a:t>
                </a:r>
              </a:p>
              <a:p>
                <a:pPr marL="0" indent="0">
                  <a:buNone/>
                </a:pPr>
                <a:r>
                  <a:rPr lang="en-CA" sz="3200" dirty="0">
                    <a:solidFill>
                      <a:schemeClr val="accent6"/>
                    </a:solidFill>
                  </a:rPr>
                  <a:t>Then</a:t>
                </a:r>
                <a:r>
                  <a:rPr lang="en-CA" sz="3200" dirty="0"/>
                  <a:t> </a:t>
                </a:r>
                <a14:m>
                  <m:oMath xmlns:m="http://schemas.openxmlformats.org/officeDocument/2006/math">
                    <m:r>
                      <a:rPr lang="en-CA" sz="3200" i="1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3200" i="1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sz="3200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2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200" i="1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3200" i="1"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sz="3200" i="1">
                        <a:latin typeface="Cambria Math" panose="02040503050406030204" pitchFamily="18" charset="0"/>
                      </a:rPr>
                      <m:t>}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3200" dirty="0"/>
                  <a:t> and this can be verified in poly(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3200" dirty="0"/>
                  <a:t>) time.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D0C311-1922-606A-A651-C062F9A401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4290" y="367862"/>
                <a:ext cx="11505824" cy="5388687"/>
              </a:xfrm>
              <a:blipFill>
                <a:blip r:embed="rId3"/>
                <a:stretch>
                  <a:fillRect l="-1323" t="-939" r="-2867" b="-18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8E0828E-6E3A-3860-D3A5-E7BDF50AA6CF}"/>
                  </a:ext>
                </a:extLst>
              </p:cNvPr>
              <p:cNvSpPr txBox="1"/>
              <p:nvPr/>
            </p:nvSpPr>
            <p:spPr>
              <a:xfrm>
                <a:off x="3689131" y="3250324"/>
                <a:ext cx="8650014" cy="10525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u="sng" dirty="0">
                    <a:solidFill>
                      <a:srgbClr val="FF0000"/>
                    </a:solidFill>
                  </a:rPr>
                  <a:t>Not bad:</a:t>
                </a:r>
                <a:r>
                  <a:rPr lang="en-US" sz="2800" dirty="0">
                    <a:solidFill>
                      <a:srgbClr val="FF0000"/>
                    </a:solidFill>
                  </a:rPr>
                  <a:t> Takes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CA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CA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CA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CA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CA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num>
                          <m:den>
                            <m:r>
                              <a:rPr lang="en-CA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time just to read off degree-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polynomials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8E0828E-6E3A-3860-D3A5-E7BDF50AA6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9131" y="3250324"/>
                <a:ext cx="8650014" cy="1052596"/>
              </a:xfrm>
              <a:prstGeom prst="rect">
                <a:avLst/>
              </a:prstGeom>
              <a:blipFill>
                <a:blip r:embed="rId4"/>
                <a:stretch>
                  <a:fillRect l="-1466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E2124ED-7E9F-5751-13A2-3CE4A22DEC28}"/>
              </a:ext>
            </a:extLst>
          </p:cNvPr>
          <p:cNvCxnSpPr>
            <a:cxnSpLocks/>
          </p:cNvCxnSpPr>
          <p:nvPr/>
        </p:nvCxnSpPr>
        <p:spPr>
          <a:xfrm flipH="1">
            <a:off x="3021883" y="3581957"/>
            <a:ext cx="564280" cy="0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38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D0C311-1922-606A-A651-C062F9A401D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4290" y="367862"/>
                <a:ext cx="11235558" cy="538868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3200" u="sng" dirty="0"/>
                  <a:t>Theorem [JLV]:</a:t>
                </a:r>
                <a:r>
                  <a:rPr lang="en-US" sz="3200" dirty="0"/>
                  <a:t> If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sz="3200" dirty="0"/>
                  <a:t> is  cut out by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num>
                          <m:den>
                            <m: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3200" dirty="0"/>
                  <a:t> linearly independent homogeneous degree-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3200" dirty="0"/>
                  <a:t> polynomials, then for a </a:t>
                </a:r>
                <a:r>
                  <a:rPr lang="en-US" sz="3200" dirty="0">
                    <a:solidFill>
                      <a:srgbClr val="FF0000"/>
                    </a:solidFill>
                  </a:rPr>
                  <a:t>generic</a:t>
                </a:r>
                <a:r>
                  <a:rPr lang="en-US" sz="3200" dirty="0"/>
                  <a:t> linear subspace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sz="3200" dirty="0"/>
                  <a:t> of dimension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CA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CA" sz="3200" b="0" i="0" smtClean="0">
                              <a:latin typeface="Cambria Math" panose="02040503050406030204" pitchFamily="18" charset="0"/>
                            </a:rPr>
                            <m:t>dim</m:t>
                          </m:r>
                        </m:fName>
                        <m:e>
                          <m:d>
                            <m:dPr>
                              <m:ctrlPr>
                                <a:rPr lang="en-CA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3200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</m:d>
                        </m:e>
                      </m:func>
                      <m:r>
                        <a:rPr lang="en-CA" sz="3200" b="0" i="1" smtClean="0"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CA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3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CA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CA" sz="3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CA" sz="3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CA" sz="3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CA" sz="3200" b="0" i="1" smtClean="0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r>
                        <a:rPr lang="en-CA" sz="3200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CA" sz="32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3200" dirty="0"/>
              </a:p>
              <a:p>
                <a:pPr marL="0" indent="0">
                  <a:buNone/>
                </a:pPr>
                <a:r>
                  <a:rPr lang="en-US" sz="3200" dirty="0"/>
                  <a:t>it holds that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2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sz="32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3200" dirty="0"/>
                  <a:t>, and there is an algorithm that certifies this in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3200" dirty="0"/>
                  <a:t>.</a:t>
                </a:r>
              </a:p>
              <a:p>
                <a:pPr marL="0" indent="0">
                  <a:buNone/>
                </a:pPr>
                <a:endParaRPr lang="en-US" sz="3200" dirty="0"/>
              </a:p>
              <a:p>
                <a:pPr marL="0" indent="0">
                  <a:buNone/>
                </a:pPr>
                <a:r>
                  <a:rPr lang="en-US" sz="3200" u="sng" dirty="0"/>
                  <a:t>Fact:</a:t>
                </a:r>
                <a:r>
                  <a:rPr lang="en-US" sz="3200" dirty="0"/>
                  <a:t> For a conic variety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3200" dirty="0"/>
                  <a:t> if there exists </a:t>
                </a:r>
                <a14:m>
                  <m:oMath xmlns:m="http://schemas.openxmlformats.org/officeDocument/2006/math">
                    <m:r>
                      <a:rPr lang="en-CA" sz="3200" b="0" i="0" dirty="0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3200" b="0" i="1" dirty="0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sz="3200" dirty="0"/>
                  <a:t> such that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2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sz="3200" b="0" i="1" smtClean="0">
                        <a:latin typeface="Cambria Math" panose="02040503050406030204" pitchFamily="18" charset="0"/>
                      </a:rPr>
                      <m:t>}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3200" dirty="0"/>
                  <a:t> then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sz="3200" b="0" i="0" smtClean="0">
                            <a:latin typeface="Cambria Math" panose="02040503050406030204" pitchFamily="18" charset="0"/>
                          </a:rPr>
                          <m:t>dim</m:t>
                        </m:r>
                      </m:fName>
                      <m:e>
                        <m:d>
                          <m:dPr>
                            <m:ctrlP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func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sz="3200" b="0" i="0" smtClean="0">
                            <a:latin typeface="Cambria Math" panose="02040503050406030204" pitchFamily="18" charset="0"/>
                          </a:rPr>
                          <m:t>dim</m:t>
                        </m:r>
                      </m:fName>
                      <m:e>
                        <m:d>
                          <m:dPr>
                            <m:ctrlP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</m:func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200" dirty="0"/>
              </a:p>
              <a:p>
                <a:pPr marL="0" indent="0">
                  <a:buNone/>
                </a:pPr>
                <a:endParaRPr lang="en-US" sz="3200" dirty="0"/>
              </a:p>
              <a:p>
                <a:pPr marL="0" indent="0">
                  <a:buNone/>
                </a:pPr>
                <a:r>
                  <a:rPr lang="en-US" sz="3200" u="sng" dirty="0"/>
                  <a:t>Corollary: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sz="3200" b="0" i="0" smtClean="0">
                            <a:latin typeface="Cambria Math" panose="02040503050406030204" pitchFamily="18" charset="0"/>
                          </a:rPr>
                          <m:t>dim</m:t>
                        </m:r>
                      </m:fName>
                      <m:e>
                        <m:d>
                          <m:dPr>
                            <m:ctrlP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func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CA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!</m:t>
                        </m:r>
                      </m:den>
                    </m:f>
                    <m:r>
                      <a:rPr lang="en-CA" sz="3200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CA" sz="32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sz="3200" b="0" i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CA" sz="3200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CA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! </m:t>
                        </m:r>
                      </m:den>
                    </m:f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(1−</m:t>
                    </m:r>
                    <m:f>
                      <m:f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  <m:d>
                          <m:dPr>
                            <m:ctrlP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num>
                      <m:den>
                        <m:d>
                          <m:dPr>
                            <m:ctrlPr>
                              <a:rPr lang="en-CA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noBar"/>
                                <m:ctrlPr>
                                  <a:rPr lang="en-CA" sz="32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CA" sz="32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CA" sz="32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CA" sz="32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CA" sz="32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num>
                              <m:den>
                                <m:r>
                                  <a:rPr lang="en-CA" sz="32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den>
                            </m:f>
                          </m:e>
                        </m:d>
                      </m:den>
                    </m:f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CA" sz="3200" b="0" dirty="0"/>
              </a:p>
              <a:p>
                <a:pPr marL="0" indent="0">
                  <a:buNone/>
                </a:pPr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D0C311-1922-606A-A651-C062F9A401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4290" y="367862"/>
                <a:ext cx="11235558" cy="5388687"/>
              </a:xfrm>
              <a:blipFill>
                <a:blip r:embed="rId3"/>
                <a:stretch>
                  <a:fillRect l="-1356" t="-939" b="-20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4BDEC4A-CC06-1FB9-8B19-EE73ADC66D00}"/>
                  </a:ext>
                </a:extLst>
              </p:cNvPr>
              <p:cNvSpPr txBox="1"/>
              <p:nvPr/>
            </p:nvSpPr>
            <p:spPr>
              <a:xfrm>
                <a:off x="294290" y="5348756"/>
                <a:ext cx="513805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</a:rPr>
                  <a:t>Krull dimension of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4BDEC4A-CC06-1FB9-8B19-EE73ADC66D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290" y="5348756"/>
                <a:ext cx="5138057" cy="584775"/>
              </a:xfrm>
              <a:prstGeom prst="rect">
                <a:avLst/>
              </a:prstGeom>
              <a:blipFill>
                <a:blip r:embed="rId4"/>
                <a:stretch>
                  <a:fillRect l="-2963" t="-10417" b="-2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469A9F4-A084-703A-A7B2-8D89D9DD7286}"/>
              </a:ext>
            </a:extLst>
          </p:cNvPr>
          <p:cNvCxnSpPr>
            <a:cxnSpLocks/>
          </p:cNvCxnSpPr>
          <p:nvPr/>
        </p:nvCxnSpPr>
        <p:spPr>
          <a:xfrm flipV="1">
            <a:off x="3904343" y="5216484"/>
            <a:ext cx="262815" cy="292387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841ACB6-5610-5804-FA2C-37176D247595}"/>
                  </a:ext>
                </a:extLst>
              </p:cNvPr>
              <p:cNvSpPr txBox="1"/>
              <p:nvPr/>
            </p:nvSpPr>
            <p:spPr>
              <a:xfrm>
                <a:off x="8694947" y="4798272"/>
                <a:ext cx="513805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</a:rPr>
                  <a:t>Hilbert function of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841ACB6-5610-5804-FA2C-37176D2475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4947" y="4798272"/>
                <a:ext cx="5138057" cy="584775"/>
              </a:xfrm>
              <a:prstGeom prst="rect">
                <a:avLst/>
              </a:prstGeom>
              <a:blipFill>
                <a:blip r:embed="rId5"/>
                <a:stretch>
                  <a:fillRect l="-2956" t="-12766" b="-31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41CB53A-77AB-2499-E8E0-BE4B9E27C3D2}"/>
              </a:ext>
            </a:extLst>
          </p:cNvPr>
          <p:cNvCxnSpPr>
            <a:cxnSpLocks/>
          </p:cNvCxnSpPr>
          <p:nvPr/>
        </p:nvCxnSpPr>
        <p:spPr>
          <a:xfrm>
            <a:off x="9855199" y="5402584"/>
            <a:ext cx="0" cy="530947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CD300A1-5EC1-4C1C-1EA3-F768A9EC5144}"/>
                  </a:ext>
                </a:extLst>
              </p:cNvPr>
              <p:cNvSpPr txBox="1"/>
              <p:nvPr/>
            </p:nvSpPr>
            <p:spPr>
              <a:xfrm>
                <a:off x="5817088" y="5216483"/>
                <a:ext cx="21879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3200" dirty="0">
                    <a:solidFill>
                      <a:srgbClr val="FF0000"/>
                    </a:solidFill>
                  </a:rPr>
                  <a:t>Maximize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CD300A1-5EC1-4C1C-1EA3-F768A9EC51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7088" y="5216483"/>
                <a:ext cx="2187986" cy="584775"/>
              </a:xfrm>
              <a:prstGeom prst="rect">
                <a:avLst/>
              </a:prstGeom>
              <a:blipFill>
                <a:blip r:embed="rId6"/>
                <a:stretch>
                  <a:fillRect l="-6897" t="-12766" b="-31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D4152D5-A5F8-DD29-D288-B4A4CA41BC95}"/>
              </a:ext>
            </a:extLst>
          </p:cNvPr>
          <p:cNvCxnSpPr>
            <a:cxnSpLocks/>
          </p:cNvCxnSpPr>
          <p:nvPr/>
        </p:nvCxnSpPr>
        <p:spPr>
          <a:xfrm>
            <a:off x="6287465" y="5714508"/>
            <a:ext cx="0" cy="530947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430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D0C311-1922-606A-A651-C062F9A401D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4290" y="367862"/>
                <a:ext cx="11897710" cy="538868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sz="3200" dirty="0"/>
              </a:p>
              <a:p>
                <a:pPr marL="0" indent="0">
                  <a:buNone/>
                </a:pPr>
                <a:r>
                  <a:rPr lang="en-US" sz="4400" b="1" dirty="0"/>
                  <a:t>Again: A curious upper bound on </a:t>
                </a:r>
                <a14:m>
                  <m:oMath xmlns:m="http://schemas.openxmlformats.org/officeDocument/2006/math">
                    <m:r>
                      <a:rPr lang="en-CA" sz="4400" b="1" i="0" smtClean="0">
                        <a:latin typeface="Cambria Math" panose="02040503050406030204" pitchFamily="18" charset="0"/>
                      </a:rPr>
                      <m:t>𝐝𝐢𝐦</m:t>
                    </m:r>
                    <m:r>
                      <a:rPr lang="en-CA" sz="4400" b="1" i="1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CA" sz="4400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CA" sz="44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4400" b="1" dirty="0"/>
              </a:p>
              <a:p>
                <a:pPr marL="0" indent="0">
                  <a:buNone/>
                </a:pPr>
                <a:endParaRPr lang="en-US" sz="4400" dirty="0"/>
              </a:p>
              <a:p>
                <a:pPr marL="0" indent="0">
                  <a:buNone/>
                </a:pPr>
                <a:r>
                  <a:rPr lang="en-US" sz="4400" u="sng" dirty="0"/>
                  <a:t>Corollary:</a:t>
                </a:r>
              </a:p>
              <a:p>
                <a:pPr marL="0" indent="0">
                  <a:buNone/>
                </a:pPr>
                <a:r>
                  <a:rPr lang="en-US" sz="4400" dirty="0"/>
                  <a:t>For a conic variety </a:t>
                </a:r>
                <a14:m>
                  <m:oMath xmlns:m="http://schemas.openxmlformats.org/officeDocument/2006/math">
                    <m:r>
                      <a:rPr lang="en-CA" sz="44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4400" i="1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4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4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4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sz="4400" dirty="0"/>
                  <a:t>,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CA" sz="4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sz="4400">
                            <a:latin typeface="Cambria Math" panose="02040503050406030204" pitchFamily="18" charset="0"/>
                          </a:rPr>
                          <m:t>dim</m:t>
                        </m:r>
                      </m:fName>
                      <m:e>
                        <m:d>
                          <m:dPr>
                            <m:ctrlPr>
                              <a:rPr lang="en-CA" sz="4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4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func>
                    <m:r>
                      <a:rPr lang="en-CA" sz="4400" i="1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CA" sz="440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CA" sz="440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CA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sz="4400" i="1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CA" sz="44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CA" sz="44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CA" sz="4400" i="1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CA" sz="44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CA" sz="4400" i="1">
                            <a:latin typeface="Cambria Math" panose="02040503050406030204" pitchFamily="18" charset="0"/>
                          </a:rPr>
                          <m:t>! </m:t>
                        </m:r>
                      </m:den>
                    </m:f>
                    <m:d>
                      <m:dPr>
                        <m:ctrlPr>
                          <a:rPr lang="en-CA" sz="4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4400" i="1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CA" sz="4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CA" sz="4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4400" i="1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CA" sz="44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CA" sz="4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sz="44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d>
                          </m:num>
                          <m:den>
                            <m:d>
                              <m:dPr>
                                <m:ctrlPr>
                                  <a:rPr lang="en-CA" sz="4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type m:val="noBar"/>
                                    <m:ctrlPr>
                                      <a:rPr lang="en-CA" sz="4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CA" sz="440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r>
                                      <a:rPr lang="en-CA" sz="44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CA" sz="44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CA" sz="4400" i="1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num>
                                  <m:den>
                                    <m:r>
                                      <a:rPr lang="en-CA" sz="44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den>
                                </m:f>
                              </m:e>
                            </m:d>
                          </m:den>
                        </m:f>
                      </m:e>
                    </m:d>
                  </m:oMath>
                </a14:m>
                <a:r>
                  <a:rPr lang="en-CA" sz="4400" dirty="0"/>
                  <a:t> for all </a:t>
                </a:r>
                <a14:m>
                  <m:oMath xmlns:m="http://schemas.openxmlformats.org/officeDocument/2006/math">
                    <m:r>
                      <a:rPr lang="en-CA" sz="44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CA" sz="4400" b="0" i="1" smtClean="0">
                        <a:latin typeface="Cambria Math" panose="02040503050406030204" pitchFamily="18" charset="0"/>
                      </a:rPr>
                      <m:t>≥1.</m:t>
                    </m:r>
                  </m:oMath>
                </a14:m>
                <a:endParaRPr lang="en-CA" sz="4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D0C311-1922-606A-A651-C062F9A401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4290" y="367862"/>
                <a:ext cx="11897710" cy="5388687"/>
              </a:xfrm>
              <a:blipFill>
                <a:blip r:embed="rId3"/>
                <a:stretch>
                  <a:fillRect l="-2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62391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D0C311-1922-606A-A651-C062F9A401D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4290" y="367862"/>
                <a:ext cx="11235558" cy="538868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3200" u="sng" dirty="0"/>
                  <a:t>Theorem [JLV]:</a:t>
                </a:r>
                <a:r>
                  <a:rPr lang="en-US" sz="3200" dirty="0"/>
                  <a:t> If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sz="3200" dirty="0"/>
                  <a:t> is  cut out by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num>
                          <m:den>
                            <m: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3200" dirty="0"/>
                  <a:t> linearly independent homogeneous degree-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3200" dirty="0"/>
                  <a:t> polynomials, then for a </a:t>
                </a:r>
                <a:r>
                  <a:rPr lang="en-US" sz="3200" dirty="0">
                    <a:solidFill>
                      <a:srgbClr val="FF0000"/>
                    </a:solidFill>
                  </a:rPr>
                  <a:t>generic</a:t>
                </a:r>
                <a:r>
                  <a:rPr lang="en-US" sz="3200" dirty="0"/>
                  <a:t> linear subspace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sz="3200" dirty="0"/>
                  <a:t> of dimension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CA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CA" sz="3200" b="0" i="0" smtClean="0">
                              <a:latin typeface="Cambria Math" panose="02040503050406030204" pitchFamily="18" charset="0"/>
                            </a:rPr>
                            <m:t>dim</m:t>
                          </m:r>
                        </m:fName>
                        <m:e>
                          <m:d>
                            <m:dPr>
                              <m:ctrlPr>
                                <a:rPr lang="en-CA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3200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</m:d>
                        </m:e>
                      </m:func>
                      <m:r>
                        <a:rPr lang="en-CA" sz="3200" b="0" i="1" smtClean="0"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CA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3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CA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CA" sz="3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CA" sz="3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CA" sz="3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CA" sz="3200" b="0" i="1" smtClean="0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r>
                        <a:rPr lang="en-CA" sz="3200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CA" sz="32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3200" dirty="0"/>
              </a:p>
              <a:p>
                <a:pPr marL="0" indent="0">
                  <a:buNone/>
                </a:pPr>
                <a:r>
                  <a:rPr lang="en-US" sz="3200" dirty="0"/>
                  <a:t>it holds that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2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sz="32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3200" dirty="0"/>
                  <a:t>, and there is an algorithm that certifies this in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3200" dirty="0"/>
                  <a:t>.</a:t>
                </a:r>
              </a:p>
              <a:p>
                <a:pPr marL="0" indent="0">
                  <a:buNone/>
                </a:pPr>
                <a:endParaRPr lang="en-US" sz="3200" dirty="0"/>
              </a:p>
              <a:p>
                <a:pPr marL="0" indent="0">
                  <a:buNone/>
                </a:pPr>
                <a:r>
                  <a:rPr lang="en-US" sz="3200" dirty="0">
                    <a:solidFill>
                      <a:srgbClr val="FF0000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CA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CA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CA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CA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then we certify </a:t>
                </a:r>
                <a14:m>
                  <m:oMath xmlns:m="http://schemas.openxmlformats.org/officeDocument/2006/math">
                    <m:r>
                      <a:rPr lang="en-CA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for generic subspaces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with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dim</m:t>
                        </m:r>
                      </m:fName>
                      <m:e>
                        <m:d>
                          <m:dPr>
                            <m:ctrlPr>
                              <a:rPr lang="en-CA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</m:func>
                    <m:r>
                      <a:rPr lang="en-CA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CA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CA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CA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    (the largest possible).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D0C311-1922-606A-A651-C062F9A401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4290" y="367862"/>
                <a:ext cx="11235558" cy="5388687"/>
              </a:xfrm>
              <a:blipFill>
                <a:blip r:embed="rId3"/>
                <a:stretch>
                  <a:fillRect l="-1356" t="-9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949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8A44A7-D2F6-344A-3F97-FDA4CC8E72F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1737" y="272142"/>
                <a:ext cx="11950263" cy="631371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800" dirty="0">
                    <a:solidFill>
                      <a:srgbClr val="FF0000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:=</m:t>
                    </m:r>
                    <m:f>
                      <m:fPr>
                        <m:ctrlP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d>
                          <m:dPr>
                            <m:ctrlPr>
                              <a:rPr lang="en-CA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noBar"/>
                                <m:ctrlPr>
                                  <a:rPr lang="en-CA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CA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CA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CA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CA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num>
                              <m:den>
                                <m:r>
                                  <a:rPr lang="en-CA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den>
                            </m:f>
                          </m:e>
                        </m:d>
                      </m:den>
                    </m:f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CA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CA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1),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then we certify </a:t>
                </a:r>
                <a14:m>
                  <m:oMath xmlns:m="http://schemas.openxmlformats.org/officeDocument/2006/math">
                    <m:r>
                      <a:rPr lang="en-CA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in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CA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for generic subspaces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with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dim</m:t>
                        </m:r>
                      </m:fName>
                      <m:e>
                        <m:d>
                          <m:dPr>
                            <m:ctrlPr>
                              <a:rPr lang="en-CA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</m:func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CA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CA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CA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    (the largest possible).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CA" sz="2800" u="sng" dirty="0"/>
                  <a:t>Example: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CA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en-CA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rank</m:t>
                    </m:r>
                    <m:d>
                      <m:dPr>
                        <m:ctrlPr>
                          <a:rPr lang="en-CA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CA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</m:t>
                    </m:r>
                    <m:r>
                      <m:rPr>
                        <m:lit/>
                      </m:rPr>
                      <a:rPr lang="en-CA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cut out by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2×2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determinants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CA" b="0" i="0" smtClean="0">
                          <a:latin typeface="Cambria Math" panose="02040503050406030204" pitchFamily="18" charset="0"/>
                        </a:rPr>
                        <m:t>rank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mr>
                            <m:mr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≤1 ⟺ </m:t>
                      </m:r>
                      <m:func>
                        <m:func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CA" b="0" i="0" smtClean="0">
                              <a:latin typeface="Cambria Math" panose="02040503050406030204" pitchFamily="18" charset="0"/>
                            </a:rPr>
                            <m:t>det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e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e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func>
                      <m:r>
                        <a:rPr lang="en-CA" b="0" i="0" smtClean="0">
                          <a:latin typeface="Cambria Math" panose="02040503050406030204" pitchFamily="18" charset="0"/>
                        </a:rPr>
                        <m:t>≔</m:t>
                      </m:r>
                      <m:r>
                        <a:rPr lang="en-CA" b="0" i="0" smtClean="0">
                          <a:latin typeface="Cambria Math" panose="02040503050406030204" pitchFamily="18" charset="0"/>
                        </a:rPr>
                        <m:t>𝑎𝑐</m:t>
                      </m:r>
                      <m:r>
                        <a:rPr lang="en-CA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CA" b="0" i="0" smtClean="0">
                          <a:latin typeface="Cambria Math" panose="02040503050406030204" pitchFamily="18" charset="0"/>
                        </a:rPr>
                        <m:t>𝑏𝑑</m:t>
                      </m:r>
                      <m:r>
                        <a:rPr lang="en-CA" b="0" i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matrix has rank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r>
                  <a:rPr lang="en-US" dirty="0"/>
                  <a:t>         </a:t>
                </a:r>
                <a14:m>
                  <m:oMath xmlns:m="http://schemas.openxmlformats.org/officeDocument/2006/math">
                    <m:r>
                      <a:rPr lang="en-CA" b="0" i="1" dirty="0" smtClean="0">
                        <a:latin typeface="Cambria Math" panose="02040503050406030204" pitchFamily="18" charset="0"/>
                      </a:rPr>
                      <m:t>⟺</m:t>
                    </m:r>
                  </m:oMath>
                </a14:m>
                <a:r>
                  <a:rPr lang="en-US" dirty="0"/>
                  <a:t>       determinant of every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2×2</m:t>
                    </m:r>
                  </m:oMath>
                </a14:m>
                <a:r>
                  <a:rPr lang="en-US" dirty="0"/>
                  <a:t> submatrix is zero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CA" b="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CA" b="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CA" b="0" i="1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b="0" i="0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dim</m:t>
                        </m:r>
                      </m:fName>
                      <m:e>
                        <m:d>
                          <m:dPr>
                            <m:ctrlPr>
                              <a:rPr lang="en-CA" b="0" i="1" dirty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CA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ℂ</m:t>
                                </m:r>
                              </m:e>
                              <m:sup>
                                <m:r>
                                  <a:rPr lang="en-CA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  <m:r>
                              <a:rPr lang="en-CA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⊗</m:t>
                            </m:r>
                            <m:sSup>
                              <m:sSupPr>
                                <m:ctrlPr>
                                  <a:rPr lang="en-CA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ℂ</m:t>
                                </m:r>
                              </m:e>
                              <m:sup>
                                <m:r>
                                  <a:rPr lang="en-CA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e>
                        </m:d>
                      </m:e>
                    </m:func>
                    <m:r>
                      <a:rPr lang="en-CA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b="0" i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CA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CA" dirty="0"/>
                  <a:t>  the degree of these polynomials is </a:t>
                </a:r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dirty="0"/>
                  <a:t>, and there are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CA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noBar"/>
                                <m:ctrlPr>
                                  <a:rPr lang="en-CA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CA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num>
                              <m:den>
                                <m:r>
                                  <a:rPr lang="en-CA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CA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6"/>
                    </a:solidFill>
                  </a:rPr>
                  <a:t> </a:t>
                </a:r>
                <a:r>
                  <a:rPr lang="en-US" dirty="0"/>
                  <a:t>of them.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8A44A7-D2F6-344A-3F97-FDA4CC8E72F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1737" y="272142"/>
                <a:ext cx="11950263" cy="6313715"/>
              </a:xfrm>
              <a:blipFill>
                <a:blip r:embed="rId2"/>
                <a:stretch>
                  <a:fillRect l="-1062" t="-1004" b="-3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338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8A44A7-D2F6-344A-3F97-FDA4CC8E72F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1737" y="362855"/>
                <a:ext cx="11398719" cy="631371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800" dirty="0">
                    <a:solidFill>
                      <a:srgbClr val="FF0000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CA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CA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1),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then we certify </a:t>
                </a:r>
                <a14:m>
                  <m:oMath xmlns:m="http://schemas.openxmlformats.org/officeDocument/2006/math">
                    <m:r>
                      <a:rPr lang="en-CA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in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CA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for generic subspaces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with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dim</m:t>
                        </m:r>
                      </m:fName>
                      <m:e>
                        <m:d>
                          <m:dPr>
                            <m:ctrlPr>
                              <a:rPr lang="en-CA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</m:func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CA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CA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CA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    (the largest possible).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CA" sz="2800" u="sng" dirty="0"/>
                  <a:t>Example: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CA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en-CA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rank</m:t>
                    </m:r>
                    <m:d>
                      <m:dPr>
                        <m:ctrlPr>
                          <a:rPr lang="en-CA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CA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</m:t>
                    </m:r>
                    <m:r>
                      <m:rPr>
                        <m:lit/>
                      </m:rPr>
                      <a:rPr lang="en-CA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cut out by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2×2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 minors </a:t>
                </a:r>
              </a:p>
              <a:p>
                <a:pPr marL="0" indent="0">
                  <a:buNone/>
                </a:pPr>
                <a:endParaRPr lang="en-US" sz="105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CA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number</m:t>
                      </m:r>
                      <m:r>
                        <a:rPr lang="en-CA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 </m:t>
                      </m:r>
                      <m:r>
                        <m:rPr>
                          <m:sty m:val="p"/>
                        </m:rPr>
                        <a:rPr lang="en-CA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CA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 </m:t>
                      </m:r>
                      <m:r>
                        <m:rPr>
                          <m:sty m:val="p"/>
                        </m:rPr>
                        <a:rPr lang="en-CA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variables</m:t>
                      </m:r>
                      <m:r>
                        <a:rPr lang="en-CA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CA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CA" sz="2800" b="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CA">
                          <a:latin typeface="Cambria Math" panose="02040503050406030204" pitchFamily="18" charset="0"/>
                        </a:rPr>
                        <m:t>number</m:t>
                      </m:r>
                      <m:r>
                        <a:rPr lang="en-CA">
                          <a:latin typeface="Cambria Math" panose="02040503050406030204" pitchFamily="18" charset="0"/>
                        </a:rPr>
                        <m:t> </m:t>
                      </m:r>
                      <m:r>
                        <m:rPr>
                          <m:sty m:val="p"/>
                        </m:rPr>
                        <a:rPr lang="en-CA"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CA">
                          <a:latin typeface="Cambria Math" panose="02040503050406030204" pitchFamily="18" charset="0"/>
                        </a:rPr>
                        <m:t> </m:t>
                      </m:r>
                      <m:r>
                        <m:rPr>
                          <m:sty m:val="p"/>
                        </m:rPr>
                        <a:rPr lang="en-CA">
                          <a:latin typeface="Cambria Math" panose="02040503050406030204" pitchFamily="18" charset="0"/>
                        </a:rPr>
                        <m:t>polynomials</m:t>
                      </m:r>
                      <m:r>
                        <a:rPr lang="en-CA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CA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noBar"/>
                                  <m:ctrlPr>
                                    <a:rPr lang="en-CA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num>
                                <m:den>
                                  <m:r>
                                    <a:rPr lang="en-CA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sz="11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CA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polynomial</m:t>
                      </m:r>
                      <m:r>
                        <a:rPr lang="en-CA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 </m:t>
                      </m:r>
                      <m:r>
                        <m:rPr>
                          <m:sty m:val="p"/>
                        </m:rPr>
                        <a:rPr lang="en-CA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degree</m:t>
                      </m:r>
                      <m:r>
                        <a:rPr lang="en-CA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CA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CA" sz="1050" u="sng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CA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:=</m:t>
                      </m:r>
                      <m:f>
                        <m:fPr>
                          <m:ctrlPr>
                            <a:rPr lang="en-CA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d>
                            <m:dPr>
                              <m:ctrlPr>
                                <a:rPr lang="en-CA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noBar"/>
                                  <m:ctrlPr>
                                    <a:rPr lang="en-CA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CA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CA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CA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CA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en-CA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den>
                              </m:f>
                            </m:e>
                          </m:d>
                        </m:den>
                      </m:f>
                      <m:r>
                        <a:rPr lang="en-CA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CA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CA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noBar"/>
                                      <m:ctrlPr>
                                        <a:rPr lang="en-CA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CA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num>
                                    <m:den>
                                      <m:r>
                                        <a:rPr lang="en-CA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CA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d>
                            <m:dPr>
                              <m:ctrlPr>
                                <a:rPr lang="en-CA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noBar"/>
                                  <m:ctrlPr>
                                    <a:rPr lang="en-CA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CA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CA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CA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CA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CA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CA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en-CA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den>
                      </m:f>
                      <m:r>
                        <a:rPr lang="en-CA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CA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r>
                        <a:rPr lang="en-CA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CA" sz="28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8A44A7-D2F6-344A-3F97-FDA4CC8E72F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1737" y="362855"/>
                <a:ext cx="11398719" cy="6313715"/>
              </a:xfrm>
              <a:blipFill>
                <a:blip r:embed="rId2"/>
                <a:stretch>
                  <a:fillRect l="-1114" t="-1205" r="-12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B3EC56E-D0AC-D8E2-C967-BD5A66F0B30E}"/>
                  </a:ext>
                </a:extLst>
              </p:cNvPr>
              <p:cNvSpPr txBox="1"/>
              <p:nvPr/>
            </p:nvSpPr>
            <p:spPr>
              <a:xfrm>
                <a:off x="241737" y="6157069"/>
                <a:ext cx="12874053" cy="519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>
                    <a:solidFill>
                      <a:srgbClr val="FF0000"/>
                    </a:solidFill>
                  </a:rPr>
                  <a:t>So we certify </a:t>
                </a:r>
                <a14:m>
                  <m:oMath xmlns:m="http://schemas.openxmlformats.org/officeDocument/2006/math">
                    <m:r>
                      <a:rPr lang="en-CA" sz="2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2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∩</m:t>
                    </m:r>
                    <m:sSub>
                      <m:sSubPr>
                        <m:ctrlPr>
                          <a:rPr lang="en-CA" sz="2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2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2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2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sz="2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600" dirty="0">
                    <a:solidFill>
                      <a:srgbClr val="FF0000"/>
                    </a:solidFill>
                  </a:rPr>
                  <a:t> in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2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sz="2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CA" sz="2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600" dirty="0">
                    <a:solidFill>
                      <a:srgbClr val="FF0000"/>
                    </a:solidFill>
                  </a:rPr>
                  <a:t> for generic subspaces </a:t>
                </a:r>
                <a14:m>
                  <m:oMath xmlns:m="http://schemas.openxmlformats.org/officeDocument/2006/math">
                    <m:r>
                      <a:rPr lang="en-CA" sz="2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sz="2600" dirty="0">
                    <a:solidFill>
                      <a:srgbClr val="FF0000"/>
                    </a:solidFill>
                  </a:rPr>
                  <a:t> with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sz="2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sz="2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dim</m:t>
                        </m:r>
                      </m:fName>
                      <m:e>
                        <m:d>
                          <m:dPr>
                            <m:ctrlPr>
                              <a:rPr lang="en-CA" sz="2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</m:func>
                    <m:r>
                      <a:rPr lang="en-CA" sz="2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CA" sz="2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CA" sz="2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CA" sz="2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sz="2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CA" sz="2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B3EC56E-D0AC-D8E2-C967-BD5A66F0B3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737" y="6157069"/>
                <a:ext cx="12874053" cy="519501"/>
              </a:xfrm>
              <a:prstGeom prst="rect">
                <a:avLst/>
              </a:prstGeom>
              <a:blipFill>
                <a:blip r:embed="rId3"/>
                <a:stretch>
                  <a:fillRect l="-888" t="-2381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96011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30C2EDC0-F2CB-8AB5-5F50-9044F7136F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1738" y="374755"/>
                <a:ext cx="11950262" cy="612039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3200" dirty="0">
                    <a:solidFill>
                      <a:srgbClr val="FF0000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CA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:=</m:t>
                    </m:r>
                    <m:f>
                      <m:fPr>
                        <m:ctrlPr>
                          <a:rPr lang="en-CA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d>
                          <m:dPr>
                            <m:ctrlPr>
                              <a:rPr lang="en-CA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noBar"/>
                                <m:ctrlPr>
                                  <a:rPr lang="en-CA" sz="3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CA" sz="3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CA" sz="3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CA" sz="3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CA" sz="3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num>
                              <m:den>
                                <m:r>
                                  <a:rPr lang="en-CA" sz="3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den>
                            </m:f>
                          </m:e>
                        </m:d>
                      </m:den>
                    </m:f>
                    <m:r>
                      <a:rPr lang="en-CA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CA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CA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1),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then we certify </a:t>
                </a:r>
                <a14:m>
                  <m:oMath xmlns:m="http://schemas.openxmlformats.org/officeDocument/2006/math">
                    <m:r>
                      <a:rPr lang="en-CA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in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CA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CA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for generic subspaces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with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dim</m:t>
                        </m:r>
                      </m:fName>
                      <m:e>
                        <m:d>
                          <m:dPr>
                            <m:ctrlPr>
                              <a:rPr lang="en-CA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</m:func>
                    <m:r>
                      <a:rPr lang="en-CA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CA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CA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CA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    (the largest possible).</a:t>
                </a:r>
                <a:endParaRPr lang="en-CA" sz="3200" u="sng" dirty="0"/>
              </a:p>
              <a:p>
                <a:pPr marL="0" indent="0">
                  <a:buNone/>
                </a:pPr>
                <a:r>
                  <a:rPr lang="en-CA" sz="3200" u="sng" dirty="0"/>
                  <a:t>Further examples:</a:t>
                </a:r>
              </a:p>
              <a:p>
                <a:r>
                  <a:rPr lang="en-CA" sz="2400" u="sng" dirty="0"/>
                  <a:t>Schmidt rank </a:t>
                </a:r>
                <a14:m>
                  <m:oMath xmlns:m="http://schemas.openxmlformats.org/officeDocument/2006/math">
                    <m:r>
                      <a:rPr lang="en-CA" sz="2400" i="1" u="sng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CA" sz="2400" i="1" u="sng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CA" sz="2400" u="sng" dirty="0"/>
                  <a:t> vectors:</a:t>
                </a:r>
                <a:r>
                  <a:rPr lang="en-CA" sz="2400" dirty="0"/>
                  <a:t>					</a:t>
                </a:r>
                <a:endParaRPr lang="en-CA" sz="2400" u="sng" dirty="0"/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CA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CA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en-CA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CA" sz="2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24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m:rPr>
                        <m:nor/>
                      </m:rPr>
                      <a:rPr lang="en-CA" sz="24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rank</m:t>
                    </m:r>
                    <m:d>
                      <m:dPr>
                        <m:ctrlPr>
                          <a:rPr lang="en-CA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CA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CA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m:rPr>
                        <m:lit/>
                      </m:rPr>
                      <a:rPr lang="en-CA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CA" sz="2400" u="sng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CA" sz="2400" u="sng" dirty="0"/>
              </a:p>
              <a:p>
                <a:r>
                  <a:rPr lang="en-CA" sz="2400" u="sng" dirty="0"/>
                  <a:t>Product tensors:</a:t>
                </a:r>
                <a:r>
                  <a:rPr lang="en-CA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240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4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240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240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CA" sz="2400" i="1" smtClean="0">
                        <a:latin typeface="Cambria Math" panose="02040503050406030204" pitchFamily="18" charset="0"/>
                      </a:rPr>
                      <m:t>⊗</m:t>
                    </m:r>
                    <m:r>
                      <a:rPr lang="en-CA" sz="240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CA" sz="2400" i="1" smtClean="0">
                        <a:latin typeface="Cambria Math" panose="02040503050406030204" pitchFamily="18" charset="0"/>
                      </a:rPr>
                      <m:t>⊗</m:t>
                    </m:r>
                    <m:r>
                      <a:rPr lang="en-CA" sz="240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CA" sz="240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CA" sz="240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CA" sz="240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sz="240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CA" sz="240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sz="240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CA" sz="240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CA" sz="2400" dirty="0">
                  <a:ea typeface="Cambria Math" panose="02040503050406030204" pitchFamily="18" charset="0"/>
                </a:endParaRPr>
              </a:p>
              <a:p>
                <a:endParaRPr lang="en-CA" sz="2400" dirty="0">
                  <a:ea typeface="Cambria Math" panose="02040503050406030204" pitchFamily="18" charset="0"/>
                </a:endParaRPr>
              </a:p>
              <a:p>
                <a:r>
                  <a:rPr lang="en-US" sz="2400" u="sng" dirty="0" err="1"/>
                  <a:t>Biseparable</a:t>
                </a:r>
                <a:r>
                  <a:rPr lang="en-US" sz="2400" u="sng" dirty="0"/>
                  <a:t> tensors:</a:t>
                </a:r>
                <a:r>
                  <a:rPr lang="en-US" sz="2400" dirty="0"/>
                  <a:t> 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240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CA" sz="2400" i="1" smtClean="0">
                        <a:latin typeface="Cambria Math" panose="02040503050406030204" pitchFamily="18" charset="0"/>
                      </a:rPr>
                      <m:t>={</m:t>
                    </m:r>
                    <m:r>
                      <a:rPr lang="en-CA" sz="240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sz="240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00" dirty="0"/>
                  <a:t> : </a:t>
                </a:r>
                <a14:m>
                  <m:oMath xmlns:m="http://schemas.openxmlformats.org/officeDocument/2006/math">
                    <m:r>
                      <a:rPr lang="en-CA" sz="240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400" dirty="0"/>
                  <a:t> is rank one as </a:t>
                </a:r>
                <a:r>
                  <a:rPr lang="en-CA" sz="2400" dirty="0"/>
                  <a:t>an </a:t>
                </a:r>
                <a14:m>
                  <m:oMath xmlns:m="http://schemas.openxmlformats.org/officeDocument/2006/math">
                    <m:r>
                      <a:rPr lang="en-CA" sz="240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CA" sz="2400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CA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sz="240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/>
                  <a:t> matrix}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2400" dirty="0"/>
              </a:p>
              <a:p>
                <a:r>
                  <a:rPr lang="en-US" sz="2400" u="sng" dirty="0"/>
                  <a:t>Slice rank 1 tensors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30C2EDC0-F2CB-8AB5-5F50-9044F7136F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738" y="374755"/>
                <a:ext cx="11950262" cy="6120390"/>
              </a:xfrm>
              <a:prstGeom prst="rect">
                <a:avLst/>
              </a:prstGeom>
              <a:blipFill>
                <a:blip r:embed="rId2"/>
                <a:stretch>
                  <a:fillRect l="-1274" t="-1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1A317EF-BE0A-BD67-68C0-40A3851AD030}"/>
                  </a:ext>
                </a:extLst>
              </p:cNvPr>
              <p:cNvSpPr txBox="1"/>
              <p:nvPr/>
            </p:nvSpPr>
            <p:spPr>
              <a:xfrm>
                <a:off x="8184627" y="2344945"/>
                <a:ext cx="3252866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CA" sz="280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CA" sz="280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dim</m:t>
                          </m:r>
                        </m:fName>
                        <m:e>
                          <m:d>
                            <m:dPr>
                              <m:ctrlPr>
                                <a:rPr lang="en-CA" sz="28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8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</m:d>
                        </m:e>
                      </m:func>
                      <m:r>
                        <a:rPr lang="en-CA" sz="2800" i="1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CA" sz="28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CA" sz="280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CA" sz="2800" b="0" i="0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en-CA" sz="2800" b="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CA" sz="28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2800" b="0" i="0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CA" sz="2800" b="0" i="0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CA" sz="2800" dirty="0">
                  <a:solidFill>
                    <a:srgbClr val="92D050"/>
                  </a:solidFill>
                </a:endParaRPr>
              </a:p>
              <a:p>
                <a:endParaRPr lang="en-US" sz="2800" dirty="0">
                  <a:solidFill>
                    <a:srgbClr val="92D050"/>
                  </a:solidFill>
                </a:endParaRPr>
              </a:p>
              <a:p>
                <a:endParaRPr lang="en-US" sz="2800" dirty="0">
                  <a:solidFill>
                    <a:srgbClr val="92D05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CA" sz="28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CA" sz="2800" b="0" i="0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dim</m:t>
                          </m:r>
                        </m:fName>
                        <m:e>
                          <m:d>
                            <m:dPr>
                              <m:ctrlPr>
                                <a:rPr lang="en-CA" sz="28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8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</m:d>
                        </m:e>
                      </m:func>
                      <m:r>
                        <a:rPr lang="en-CA" sz="28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CA" sz="2800" b="0" i="0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d>
                        <m:dPr>
                          <m:ctrlPr>
                            <a:rPr lang="en-CA" sz="28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CA" sz="28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2800" b="0" i="0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CA" sz="2800" b="0" i="0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92D050"/>
                  </a:solidFill>
                </a:endParaRPr>
              </a:p>
              <a:p>
                <a:endParaRPr lang="en-US" sz="2800" dirty="0">
                  <a:solidFill>
                    <a:srgbClr val="92D050"/>
                  </a:solidFill>
                </a:endParaRPr>
              </a:p>
              <a:p>
                <a:endParaRPr lang="en-US" sz="2800" dirty="0">
                  <a:solidFill>
                    <a:srgbClr val="92D05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CA" sz="28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CA" sz="2800" b="0" i="0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dim</m:t>
                          </m:r>
                        </m:fName>
                        <m:e>
                          <m:d>
                            <m:dPr>
                              <m:ctrlPr>
                                <a:rPr lang="en-CA" sz="28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8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</m:d>
                        </m:e>
                      </m:func>
                      <m:r>
                        <a:rPr lang="en-CA" sz="28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CA" sz="2800" b="0" i="0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d>
                        <m:dPr>
                          <m:ctrlPr>
                            <a:rPr lang="en-CA" sz="28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CA" sz="28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2800" b="0" i="0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CA" sz="2800" b="0" i="0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92D050"/>
                  </a:solidFill>
                </a:endParaRPr>
              </a:p>
              <a:p>
                <a:endParaRPr lang="en-US" sz="2800" dirty="0">
                  <a:solidFill>
                    <a:srgbClr val="92D05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CA" sz="28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CA" sz="2800" b="0" i="0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dim</m:t>
                          </m:r>
                        </m:fName>
                        <m:e>
                          <m:d>
                            <m:dPr>
                              <m:ctrlPr>
                                <a:rPr lang="en-CA" sz="28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8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</m:d>
                        </m:e>
                      </m:func>
                      <m:r>
                        <a:rPr lang="en-CA" sz="28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CA" sz="2800" b="0" i="0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d>
                        <m:dPr>
                          <m:ctrlPr>
                            <a:rPr lang="en-CA" sz="28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CA" sz="28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2800" b="0" i="0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CA" sz="2800" b="0" i="0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1A317EF-BE0A-BD67-68C0-40A3851AD0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4627" y="2344945"/>
                <a:ext cx="3252866" cy="397031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89477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E2DF-2739-CC56-5AA0-CBD02FCA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338"/>
            <a:ext cx="10515600" cy="1325563"/>
          </a:xfrm>
        </p:spPr>
        <p:txBody>
          <a:bodyPr/>
          <a:lstStyle/>
          <a:p>
            <a:r>
              <a:rPr lang="en-US" dirty="0"/>
              <a:t>Other examples…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E419EB-71E5-37EB-864E-26E7C2221E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1738" y="1376855"/>
                <a:ext cx="11950262" cy="4716025"/>
              </a:xfrm>
            </p:spPr>
            <p:txBody>
              <a:bodyPr>
                <a:noAutofit/>
              </a:bodyPr>
              <a:lstStyle/>
              <a:p>
                <a:r>
                  <a:rPr lang="en-CA" sz="2400" u="sng" dirty="0"/>
                  <a:t>Schmidt rank </a:t>
                </a:r>
                <a14:m>
                  <m:oMath xmlns:m="http://schemas.openxmlformats.org/officeDocument/2006/math">
                    <m:r>
                      <a:rPr lang="en-CA" sz="2400" b="0" i="1" u="sng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CA" sz="2400" b="0" i="1" u="sng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CA" sz="2400" b="0" u="sng" dirty="0"/>
                  <a:t> vectors: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CA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CA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en-CA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CA" sz="24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m:rPr>
                        <m:nor/>
                      </m:rPr>
                      <a:rPr lang="en-CA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rank</m:t>
                    </m:r>
                    <m:d>
                      <m:dPr>
                        <m:ctrlPr>
                          <a:rPr lang="en-CA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CA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CA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m:rPr>
                        <m:lit/>
                      </m:rPr>
                      <a:rPr lang="en-CA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CA" sz="2400" b="0" dirty="0"/>
              </a:p>
              <a:p>
                <a:endParaRPr lang="en-CA" sz="2400" u="sng" dirty="0"/>
              </a:p>
              <a:p>
                <a:r>
                  <a:rPr lang="en-CA" sz="2400" b="0" u="sng" dirty="0"/>
                  <a:t>Product tensors:</a:t>
                </a:r>
                <a:r>
                  <a:rPr lang="en-CA" sz="24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2400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⊗…⊗</m:t>
                    </m:r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CA" sz="2400" b="0" dirty="0">
                  <a:ea typeface="Cambria Math" panose="02040503050406030204" pitchFamily="18" charset="0"/>
                </a:endParaRPr>
              </a:p>
              <a:p>
                <a:endParaRPr lang="en-CA" sz="2400" b="0" dirty="0">
                  <a:ea typeface="Cambria Math" panose="02040503050406030204" pitchFamily="18" charset="0"/>
                </a:endParaRPr>
              </a:p>
              <a:p>
                <a:r>
                  <a:rPr lang="en-US" sz="2400" u="sng" dirty="0" err="1"/>
                  <a:t>Biseparable</a:t>
                </a:r>
                <a:r>
                  <a:rPr lang="en-US" sz="2400" u="sng" dirty="0"/>
                  <a:t> tensors:</a:t>
                </a:r>
                <a:r>
                  <a:rPr lang="en-US" sz="2400" dirty="0"/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={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CA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ℂ</m:t>
                                </m:r>
                              </m:e>
                              <m:sup>
                                <m:r>
                                  <a:rPr lang="en-CA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⊗</m:t>
                        </m:r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en-US" sz="2400" dirty="0"/>
                  <a:t>: Some flattening of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400" dirty="0"/>
                  <a:t> has rank 1}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r>
                  <a:rPr lang="en-US" sz="2400" u="sng" dirty="0"/>
                  <a:t>Slice rank 1 tensors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={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CA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ℂ</m:t>
                                </m:r>
                              </m:e>
                              <m:sup>
                                <m:r>
                                  <a:rPr lang="en-CA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⊗</m:t>
                        </m:r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en-US" sz="2400" dirty="0"/>
                  <a:t>: Some 1 </a:t>
                </a:r>
                <a:r>
                  <a:rPr lang="en-US" sz="2400" dirty="0" err="1"/>
                  <a:t>v.s</a:t>
                </a:r>
                <a:r>
                  <a:rPr lang="en-US" sz="2400" dirty="0"/>
                  <a:t>. all flattening of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400" dirty="0"/>
                  <a:t> has rank 1}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r>
                  <a:rPr lang="en-US" sz="2400" u="sng" dirty="0"/>
                  <a:t>Matrix product states:</a:t>
                </a:r>
                <a:r>
                  <a:rPr lang="en-US" sz="2400" dirty="0"/>
                  <a:t> What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endParaRPr lang="en-US" sz="2400" u="sng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E419EB-71E5-37EB-864E-26E7C2221E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1738" y="1376855"/>
                <a:ext cx="11950262" cy="4716025"/>
              </a:xfrm>
              <a:blipFill>
                <a:blip r:embed="rId3"/>
                <a:stretch>
                  <a:fillRect l="-743" t="-1613" b="-18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25A4A7-B4B1-FB21-58AF-EE8259497800}"/>
                  </a:ext>
                </a:extLst>
              </p:cNvPr>
              <p:cNvSpPr txBox="1"/>
              <p:nvPr/>
            </p:nvSpPr>
            <p:spPr>
              <a:xfrm>
                <a:off x="8118121" y="1463217"/>
                <a:ext cx="3252866" cy="59041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CA" sz="280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CA" sz="280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dim</m:t>
                          </m:r>
                        </m:fName>
                        <m:e>
                          <m:d>
                            <m:dPr>
                              <m:ctrlPr>
                                <a:rPr lang="en-CA" sz="28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8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</m:d>
                        </m:e>
                      </m:func>
                      <m:r>
                        <a:rPr lang="en-CA" sz="2800" i="1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CA" sz="28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CA" sz="280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CA" sz="2800" b="0" i="0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en-CA" sz="2800" b="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CA" sz="28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2800" b="0" i="0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CA" sz="2800" b="0" i="0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CA" sz="2800" dirty="0">
                  <a:solidFill>
                    <a:srgbClr val="92D050"/>
                  </a:solidFill>
                </a:endParaRPr>
              </a:p>
              <a:p>
                <a:endParaRPr lang="en-US" sz="2800" dirty="0">
                  <a:solidFill>
                    <a:srgbClr val="92D05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CA" sz="28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CA" sz="2800" b="0" i="0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dim</m:t>
                          </m:r>
                        </m:fName>
                        <m:e>
                          <m:d>
                            <m:dPr>
                              <m:ctrlPr>
                                <a:rPr lang="en-CA" sz="28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8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</m:d>
                        </m:e>
                      </m:func>
                      <m:r>
                        <a:rPr lang="en-CA" sz="28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CA" sz="28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2800" b="0" i="0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CA" sz="2800" b="0" i="0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en-CA" sz="28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b="0" i="0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CA" sz="2800" b="0" i="0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92D050"/>
                  </a:solidFill>
                </a:endParaRPr>
              </a:p>
              <a:p>
                <a:endParaRPr lang="en-US" sz="2800" dirty="0">
                  <a:solidFill>
                    <a:srgbClr val="92D050"/>
                  </a:solidFill>
                </a:endParaRPr>
              </a:p>
              <a:p>
                <a:endParaRPr lang="en-US" sz="2800" dirty="0">
                  <a:solidFill>
                    <a:srgbClr val="92D05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CA" sz="28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CA" sz="2800" b="0" i="0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dim</m:t>
                          </m:r>
                        </m:fName>
                        <m:e>
                          <m:d>
                            <m:dPr>
                              <m:ctrlPr>
                                <a:rPr lang="en-CA" sz="28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8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</m:d>
                        </m:e>
                      </m:func>
                      <m:r>
                        <a:rPr lang="en-CA" sz="2800" i="1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CA" sz="28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280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CA" sz="280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en-CA" sz="28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CA" sz="280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92D050"/>
                  </a:solidFill>
                </a:endParaRPr>
              </a:p>
              <a:p>
                <a:endParaRPr lang="en-US" sz="2800" dirty="0">
                  <a:solidFill>
                    <a:srgbClr val="92D05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CA" sz="28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CA" sz="2800" b="0" i="0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dim</m:t>
                          </m:r>
                        </m:fName>
                        <m:e>
                          <m:d>
                            <m:dPr>
                              <m:ctrlPr>
                                <a:rPr lang="en-CA" sz="28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8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</m:d>
                        </m:e>
                      </m:func>
                      <m:r>
                        <a:rPr lang="en-CA" sz="2800" i="1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CA" sz="28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280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CA" sz="280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en-CA" sz="28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CA" sz="280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92D05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CA" sz="28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CA" sz="280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dim</m:t>
                          </m:r>
                        </m:fName>
                        <m:e>
                          <m:d>
                            <m:dPr>
                              <m:ctrlPr>
                                <a:rPr lang="en-CA" sz="28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8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</m:d>
                        </m:e>
                      </m:func>
                      <m:r>
                        <a:rPr lang="en-CA" sz="2800" i="1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CA" sz="28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280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CA" sz="280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en-CA" sz="28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CA" sz="280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92D050"/>
                  </a:solidFill>
                </a:endParaRPr>
              </a:p>
              <a:p>
                <a:endParaRPr lang="en-US" sz="2800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25A4A7-B4B1-FB21-58AF-EE82594978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8121" y="1463217"/>
                <a:ext cx="3252866" cy="59041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0E032A0-F4B0-7CFD-5F91-75ED4BBAE319}"/>
              </a:ext>
            </a:extLst>
          </p:cNvPr>
          <p:cNvSpPr txBox="1"/>
          <p:nvPr/>
        </p:nvSpPr>
        <p:spPr>
          <a:xfrm>
            <a:off x="8118121" y="239114"/>
            <a:ext cx="34458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600" dirty="0">
                <a:solidFill>
                  <a:srgbClr val="FF0000"/>
                </a:solidFill>
              </a:rPr>
              <a:t>All in poly(N) time</a:t>
            </a:r>
            <a:endParaRPr lang="en-US" sz="2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26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E5DD67-03A8-9087-9FBF-06DB2F3F94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41891"/>
            <a:ext cx="9144000" cy="2387600"/>
          </a:xfrm>
        </p:spPr>
        <p:txBody>
          <a:bodyPr/>
          <a:lstStyle/>
          <a:p>
            <a:r>
              <a:rPr lang="en-US" dirty="0"/>
              <a:t>The Algorithm (</a:t>
            </a:r>
            <a:r>
              <a:rPr lang="en-US" dirty="0" err="1"/>
              <a:t>Nullstellensatz</a:t>
            </a:r>
            <a:r>
              <a:rPr lang="en-US" dirty="0"/>
              <a:t> Certificate)</a:t>
            </a:r>
          </a:p>
        </p:txBody>
      </p:sp>
    </p:spTree>
    <p:extLst>
      <p:ext uri="{BB962C8B-B14F-4D97-AF65-F5344CB8AC3E}">
        <p14:creationId xmlns:p14="http://schemas.microsoft.com/office/powerpoint/2010/main" val="3433734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nut 5">
            <a:extLst>
              <a:ext uri="{FF2B5EF4-FFF2-40B4-BE49-F238E27FC236}">
                <a16:creationId xmlns:a16="http://schemas.microsoft.com/office/drawing/2014/main" id="{956BC4F3-034B-54A3-7B67-EFD71AE547F7}"/>
              </a:ext>
            </a:extLst>
          </p:cNvPr>
          <p:cNvSpPr/>
          <p:nvPr/>
        </p:nvSpPr>
        <p:spPr>
          <a:xfrm>
            <a:off x="857250" y="3078480"/>
            <a:ext cx="7047230" cy="2824480"/>
          </a:xfrm>
          <a:prstGeom prst="donu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02C1F85E-37D7-048E-1A36-473EF132EEB1}"/>
              </a:ext>
            </a:extLst>
          </p:cNvPr>
          <p:cNvSpPr/>
          <p:nvPr/>
        </p:nvSpPr>
        <p:spPr>
          <a:xfrm>
            <a:off x="6295697" y="533399"/>
            <a:ext cx="4556453" cy="3471041"/>
          </a:xfrm>
          <a:prstGeom prst="donut">
            <a:avLst>
              <a:gd name="adj" fmla="val 50000"/>
            </a:avLst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B9A13BA-C714-6367-FB81-248246587B52}"/>
                  </a:ext>
                </a:extLst>
              </p:cNvPr>
              <p:cNvSpPr txBox="1"/>
              <p:nvPr/>
            </p:nvSpPr>
            <p:spPr>
              <a:xfrm>
                <a:off x="3816985" y="4167554"/>
                <a:ext cx="11277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B9A13BA-C714-6367-FB81-248246587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6985" y="4167554"/>
                <a:ext cx="1127760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F4A4C9-3907-4272-4C10-B7BDDAEBE73D}"/>
                  </a:ext>
                </a:extLst>
              </p:cNvPr>
              <p:cNvSpPr txBox="1"/>
              <p:nvPr/>
            </p:nvSpPr>
            <p:spPr>
              <a:xfrm>
                <a:off x="8010043" y="1945753"/>
                <a:ext cx="11277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F4A4C9-3907-4272-4C10-B7BDDAEBE7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0043" y="1945753"/>
                <a:ext cx="112776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DBB594-9F3E-2B3D-E406-FC83EF89B054}"/>
                  </a:ext>
                </a:extLst>
              </p:cNvPr>
              <p:cNvSpPr txBox="1"/>
              <p:nvPr/>
            </p:nvSpPr>
            <p:spPr>
              <a:xfrm>
                <a:off x="5144770" y="4367736"/>
                <a:ext cx="7047230" cy="2375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36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1. Certify </a:t>
                </a:r>
                <a14:m>
                  <m:oMath xmlns:m="http://schemas.openxmlformats.org/officeDocument/2006/math">
                    <m:r>
                      <a:rPr lang="en-CA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CA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CA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CA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CA" sz="3600" b="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r>
                  <a:rPr lang="en-US" sz="3600" dirty="0">
                    <a:solidFill>
                      <a:schemeClr val="tx1"/>
                    </a:solidFill>
                  </a:rPr>
                  <a:t>2. Compute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dist</m:t>
                    </m:r>
                    <m:r>
                      <a:rPr lang="en-CA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600" dirty="0">
                  <a:solidFill>
                    <a:schemeClr val="tx1"/>
                  </a:solidFill>
                </a:endParaRPr>
              </a:p>
              <a:p>
                <a:r>
                  <a:rPr lang="en-US" sz="3600" dirty="0"/>
                  <a:t>3. Find elements of </a:t>
                </a:r>
                <a14:m>
                  <m:oMath xmlns:m="http://schemas.openxmlformats.org/officeDocument/2006/math"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</a:rPr>
                  <a:t> (and show </a:t>
                </a:r>
                <a14:m>
                  <m:oMath xmlns:m="http://schemas.openxmlformats.org/officeDocument/2006/math">
                    <m:r>
                      <a:rPr lang="en-CA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 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</a:rPr>
                  <a:t>that these are the only ones)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DBB594-9F3E-2B3D-E406-FC83EF89B0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4770" y="4367736"/>
                <a:ext cx="7047230" cy="2375971"/>
              </a:xfrm>
              <a:prstGeom prst="rect">
                <a:avLst/>
              </a:prstGeom>
              <a:blipFill>
                <a:blip r:embed="rId5"/>
                <a:stretch>
                  <a:fillRect l="-2698" t="-3723" r="-3417" b="-9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0858844-95BC-08C7-FBE3-41A286DD2134}"/>
                  </a:ext>
                </a:extLst>
              </p:cNvPr>
              <p:cNvSpPr txBox="1"/>
              <p:nvPr/>
            </p:nvSpPr>
            <p:spPr>
              <a:xfrm>
                <a:off x="1175999" y="1299422"/>
                <a:ext cx="340535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3600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D</a:t>
                </a:r>
                <a:r>
                  <a:rPr lang="en-CA" sz="3600" b="0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escribe </a:t>
                </a:r>
                <a14:m>
                  <m:oMath xmlns:m="http://schemas.openxmlformats.org/officeDocument/2006/math">
                    <m: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?</m:t>
                    </m:r>
                  </m:oMath>
                </a14:m>
                <a:endParaRPr lang="en-US" sz="36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0858844-95BC-08C7-FBE3-41A286DD21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5999" y="1299422"/>
                <a:ext cx="3405351" cy="646331"/>
              </a:xfrm>
              <a:prstGeom prst="rect">
                <a:avLst/>
              </a:prstGeom>
              <a:blipFill>
                <a:blip r:embed="rId6"/>
                <a:stretch>
                  <a:fillRect l="-5204" t="-13462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52E67D-D102-8151-A865-999BC07FA9A3}"/>
                  </a:ext>
                </a:extLst>
              </p:cNvPr>
              <p:cNvSpPr txBox="1"/>
              <p:nvPr/>
            </p:nvSpPr>
            <p:spPr>
              <a:xfrm>
                <a:off x="857250" y="284813"/>
                <a:ext cx="641298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sz="3200" dirty="0"/>
                  <a:t> a set</a:t>
                </a:r>
              </a:p>
              <a:p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3200" i="1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sz="3200" dirty="0"/>
                  <a:t> a linear subspace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52E67D-D102-8151-A865-999BC07FA9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50" y="284813"/>
                <a:ext cx="6412980" cy="1077218"/>
              </a:xfrm>
              <a:prstGeom prst="rect">
                <a:avLst/>
              </a:prstGeom>
              <a:blipFill>
                <a:blip r:embed="rId7"/>
                <a:stretch>
                  <a:fillRect l="-791" t="-6977" b="-17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66586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nut 5">
            <a:extLst>
              <a:ext uri="{FF2B5EF4-FFF2-40B4-BE49-F238E27FC236}">
                <a16:creationId xmlns:a16="http://schemas.microsoft.com/office/drawing/2014/main" id="{956BC4F3-034B-54A3-7B67-EFD71AE547F7}"/>
              </a:ext>
            </a:extLst>
          </p:cNvPr>
          <p:cNvSpPr/>
          <p:nvPr/>
        </p:nvSpPr>
        <p:spPr>
          <a:xfrm>
            <a:off x="857250" y="3078480"/>
            <a:ext cx="7047230" cy="2824480"/>
          </a:xfrm>
          <a:prstGeom prst="donu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02C1F85E-37D7-048E-1A36-473EF132EEB1}"/>
              </a:ext>
            </a:extLst>
          </p:cNvPr>
          <p:cNvSpPr/>
          <p:nvPr/>
        </p:nvSpPr>
        <p:spPr>
          <a:xfrm>
            <a:off x="6813550" y="533400"/>
            <a:ext cx="4038600" cy="2895600"/>
          </a:xfrm>
          <a:prstGeom prst="donut">
            <a:avLst>
              <a:gd name="adj" fmla="val 50000"/>
            </a:avLst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B9A13BA-C714-6367-FB81-248246587B52}"/>
                  </a:ext>
                </a:extLst>
              </p:cNvPr>
              <p:cNvSpPr txBox="1"/>
              <p:nvPr/>
            </p:nvSpPr>
            <p:spPr>
              <a:xfrm>
                <a:off x="3816985" y="4167554"/>
                <a:ext cx="11277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B9A13BA-C714-6367-FB81-248246587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6985" y="4167554"/>
                <a:ext cx="1127760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F4A4C9-3907-4272-4C10-B7BDDAEBE73D}"/>
                  </a:ext>
                </a:extLst>
              </p:cNvPr>
              <p:cNvSpPr txBox="1"/>
              <p:nvPr/>
            </p:nvSpPr>
            <p:spPr>
              <a:xfrm>
                <a:off x="8268970" y="1658034"/>
                <a:ext cx="11277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F4A4C9-3907-4272-4C10-B7BDDAEBE7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8970" y="1658034"/>
                <a:ext cx="112776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1F5D89E-AB9B-2D07-69D1-2F03D7A1BD1E}"/>
                  </a:ext>
                </a:extLst>
              </p:cNvPr>
              <p:cNvSpPr txBox="1"/>
              <p:nvPr/>
            </p:nvSpPr>
            <p:spPr>
              <a:xfrm>
                <a:off x="141846" y="151516"/>
                <a:ext cx="799070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Part 1: Algorithm to certify </a:t>
                </a:r>
                <a14:m>
                  <m:oMath xmlns:m="http://schemas.openxmlformats.org/officeDocument/2006/math"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6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sz="36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36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1F5D89E-AB9B-2D07-69D1-2F03D7A1BD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46" y="151516"/>
                <a:ext cx="7990707" cy="923330"/>
              </a:xfrm>
              <a:prstGeom prst="rect">
                <a:avLst/>
              </a:prstGeom>
              <a:blipFill>
                <a:blip r:embed="rId5"/>
                <a:stretch>
                  <a:fillRect l="-2381" t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45AA98A-6EE8-ED03-995F-BA6178014D71}"/>
                  </a:ext>
                </a:extLst>
              </p:cNvPr>
              <p:cNvSpPr txBox="1"/>
              <p:nvPr/>
            </p:nvSpPr>
            <p:spPr>
              <a:xfrm>
                <a:off x="293370" y="885754"/>
                <a:ext cx="7047230" cy="2279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u="sng" dirty="0"/>
                  <a:t>Input:</a:t>
                </a:r>
                <a:r>
                  <a:rPr lang="en-US" sz="2800" dirty="0"/>
                  <a:t> 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Polynomials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  <m:d>
                      <m:dPr>
                        <m:begChr m:val="["/>
                        <m:endChr m:val="]"/>
                        <m:ctrlPr>
                          <a:rPr lang="en-CA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8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CA" sz="28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CA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CA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…</m:t>
                        </m:r>
                        <m:r>
                          <a:rPr lang="en-CA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CA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8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800" dirty="0"/>
                  <a:t> that cut out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800" dirty="0"/>
                  <a:t> 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A basis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CA" sz="2800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m:rPr>
                        <m:lit/>
                      </m:rPr>
                      <a:rPr lang="en-CA" sz="28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800" dirty="0"/>
                  <a:t> for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sz="2800" dirty="0"/>
                  <a:t>.</a:t>
                </a:r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45AA98A-6EE8-ED03-995F-BA6178014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370" y="885754"/>
                <a:ext cx="7047230" cy="2279983"/>
              </a:xfrm>
              <a:prstGeom prst="rect">
                <a:avLst/>
              </a:prstGeom>
              <a:blipFill>
                <a:blip r:embed="rId6"/>
                <a:stretch>
                  <a:fillRect l="-1982" t="-2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C632298-5CC0-E593-2B45-E87D30182AFC}"/>
                  </a:ext>
                </a:extLst>
              </p:cNvPr>
              <p:cNvSpPr txBox="1"/>
              <p:nvPr/>
            </p:nvSpPr>
            <p:spPr>
              <a:xfrm>
                <a:off x="6739977" y="5432634"/>
                <a:ext cx="570974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u="sng" dirty="0"/>
                  <a:t>Output:</a:t>
                </a:r>
                <a:r>
                  <a:rPr lang="en-US" sz="3200" dirty="0"/>
                  <a:t> Proof that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32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sz="32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2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2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32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sz="32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32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C632298-5CC0-E593-2B45-E87D30182A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9977" y="5432634"/>
                <a:ext cx="5709745" cy="584775"/>
              </a:xfrm>
              <a:prstGeom prst="rect">
                <a:avLst/>
              </a:prstGeom>
              <a:blipFill>
                <a:blip r:embed="rId7"/>
                <a:stretch>
                  <a:fillRect l="-2661" t="-12766" b="-31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99801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692317-791E-E7C7-750F-DF170DFFA5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4676" y="442522"/>
                <a:ext cx="11701565" cy="620844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CA" sz="3200" u="sng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Question:</a:t>
                </a:r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Given a conic variety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cut out by</a:t>
                </a:r>
              </a:p>
              <a:p>
                <a:pPr marL="0" indent="0" algn="ctr">
                  <a:buNone/>
                </a:pPr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CA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𝔽</m:t>
                    </m:r>
                    <m:d>
                      <m:dPr>
                        <m:begChr m:val="["/>
                        <m:endChr m:val="]"/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32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CA" sz="32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CA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…</m:t>
                        </m:r>
                        <m:r>
                          <a:rPr lang="en-CA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CA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32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CA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e>
                    </m:d>
                    <m:r>
                      <a:rPr lang="en-CA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endParaRPr lang="en-CA" sz="32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and a basis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CA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CA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…</m:t>
                    </m:r>
                    <m:r>
                      <a:rPr lang="en-CA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m:rPr>
                        <m:lit/>
                      </m:rPr>
                      <a:rPr lang="en-CA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for a subspace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CA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CA" sz="32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describe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CA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CA" sz="32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sz="105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sz="100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sz="3200" u="sng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Example:</a:t>
                </a:r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CA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CA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m:rPr>
                        <m:nor/>
                      </m:rPr>
                      <a:rPr lang="en-CA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rank</m:t>
                    </m:r>
                    <m:d>
                      <m:dPr>
                        <m:ctrlP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m:rPr>
                        <m:lit/>
                      </m:rP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CA" sz="320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sz="32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sz="10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sz="3200" dirty="0">
                    <a:ea typeface="Cambria Math" panose="02040503050406030204" pitchFamily="18" charset="0"/>
                  </a:rPr>
                  <a:t>We say</a:t>
                </a:r>
                <a:r>
                  <a:rPr lang="en-CA" sz="32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CA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CA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is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CA" sz="32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-entangled</a:t>
                </a:r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if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sSub>
                      <m:sSubPr>
                        <m:ctrlP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0}.</m:t>
                    </m:r>
                  </m:oMath>
                </a14:m>
                <a:endParaRPr lang="en-CA" sz="320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sz="100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r>
                  <a:rPr lang="en-CA" sz="3200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[Buss et al 1999]: </a:t>
                </a:r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Determining whether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is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-entangled is NP-Hard</a:t>
                </a:r>
              </a:p>
              <a:p>
                <a:pPr marL="0" indent="0">
                  <a:buNone/>
                </a:pPr>
                <a:endParaRPr lang="en-CA" sz="100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r>
                  <a:rPr lang="en-CA" sz="3200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[Barak et al 2019]: </a:t>
                </a:r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Best known algorithm fo</a:t>
                </a:r>
                <a:r>
                  <a:rPr lang="en-CA" sz="3200" dirty="0">
                    <a:ea typeface="Cambria Math" panose="02040503050406030204" pitchFamily="18" charset="0"/>
                  </a:rPr>
                  <a:t>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sz="3200" dirty="0">
                    <a:ea typeface="Cambria Math" panose="02040503050406030204" pitchFamily="18" charset="0"/>
                  </a:rPr>
                  <a:t>requires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CA" sz="3200" dirty="0">
                    <a:ea typeface="Cambria Math" panose="02040503050406030204" pitchFamily="18" charset="0"/>
                  </a:rPr>
                  <a:t>-promise and takes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</m:t>
                    </m:r>
                    <m:sSup>
                      <m:sSupPr>
                        <m:ctrlPr>
                          <a:rPr lang="en-CA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acc>
                          <m:accPr>
                            <m:chr m:val="̃"/>
                            <m:ctrlPr>
                              <a:rPr lang="en-CA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CA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𝑂</m:t>
                            </m:r>
                          </m:e>
                        </m:acc>
                        <m:d>
                          <m:dPr>
                            <m:ctrlPr>
                              <a:rPr lang="en-CA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CA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CA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rad>
                            <m:r>
                              <m:rPr>
                                <m:lit/>
                              </m:rPr>
                              <a:rPr lang="en-CA" sz="32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CA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𝜖</m:t>
                            </m:r>
                          </m:e>
                        </m:d>
                      </m:sup>
                    </m:sSup>
                  </m:oMath>
                </a14:m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time.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692317-791E-E7C7-750F-DF170DFFA5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4676" y="442522"/>
                <a:ext cx="11701565" cy="6208444"/>
              </a:xfrm>
              <a:blipFill>
                <a:blip r:embed="rId3"/>
                <a:stretch>
                  <a:fillRect l="-1300" t="-2249" b="-5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1C6AF8-6555-70B3-9BB3-AC8242DBD2E7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3181550"/>
            <a:ext cx="390144" cy="389329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F78E881-5E7E-7CE2-25D7-2FFBBD0E7D75}"/>
                  </a:ext>
                </a:extLst>
              </p:cNvPr>
              <p:cNvSpPr txBox="1"/>
              <p:nvPr/>
            </p:nvSpPr>
            <p:spPr>
              <a:xfrm>
                <a:off x="6486143" y="3498542"/>
                <a:ext cx="562009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2400" dirty="0">
                    <a:solidFill>
                      <a:srgbClr val="FF0000"/>
                    </a:solidFill>
                  </a:rPr>
                  <a:t>Rank when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is viewed as an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CA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CA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matrix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F78E881-5E7E-7CE2-25D7-2FFBBD0E7D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6143" y="3498542"/>
                <a:ext cx="5620099" cy="461665"/>
              </a:xfrm>
              <a:prstGeom prst="rect">
                <a:avLst/>
              </a:prstGeom>
              <a:blipFill>
                <a:blip r:embed="rId4"/>
                <a:stretch>
                  <a:fillRect l="-1577" t="-8108" b="-3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67978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67186-C7AF-432E-3A7A-C101EC05E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B9184C-D0DA-BBEB-FA55-B1EB368AF67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3071" y="1825625"/>
                <a:ext cx="11483788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accent6"/>
                    </a:solidFill>
                  </a:rPr>
                  <a:t>Given a conic variety </a:t>
                </a:r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6"/>
                    </a:solidFill>
                  </a:rPr>
                  <a:t> and a linear subspace </a:t>
                </a:r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>
                    <a:solidFill>
                      <a:schemeClr val="accent6"/>
                    </a:solidFill>
                  </a:rPr>
                  <a:t> describe </a:t>
                </a:r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>
                  <a:solidFill>
                    <a:schemeClr val="accent6"/>
                  </a:solidFill>
                </a:endParaRPr>
              </a:p>
              <a:p>
                <a:pPr marL="0" indent="0">
                  <a:buNone/>
                </a:pPr>
                <a:r>
                  <a:rPr lang="en-US" u="sng" dirty="0"/>
                  <a:t>Part 1: Algorithms to describe </a:t>
                </a:r>
                <a14:m>
                  <m:oMath xmlns:m="http://schemas.openxmlformats.org/officeDocument/2006/math">
                    <m:r>
                      <a:rPr lang="en-CA" b="0" i="1" u="sng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b="0" i="1" u="sng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b="0" i="1" u="sng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u="sng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Algorithm to determine whether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b="0" i="1" smtClean="0">
                        <a:latin typeface="Cambria Math" panose="02040503050406030204" pitchFamily="18" charset="0"/>
                      </a:rPr>
                      <m:t>}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Algorithm to recover elements of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Algorithm to determine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b="0" i="0" smtClean="0">
                        <a:latin typeface="Cambria Math" panose="02040503050406030204" pitchFamily="18" charset="0"/>
                      </a:rPr>
                      <m:t>dist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u="sng" dirty="0"/>
                  <a:t>Part 2: Genericity guarantees for algorithms 1 &amp; 2</a:t>
                </a:r>
              </a:p>
              <a:p>
                <a:pPr marL="0" indent="0">
                  <a:buNone/>
                </a:pPr>
                <a:r>
                  <a:rPr lang="en-US" dirty="0"/>
                  <a:t>Algorithms 1 &amp; 2 take poly(N) time in most cases.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B9184C-D0DA-BBEB-FA55-B1EB368AF6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3071" y="1825625"/>
                <a:ext cx="11483788" cy="4351338"/>
              </a:xfrm>
              <a:blipFill>
                <a:blip r:embed="rId3"/>
                <a:stretch>
                  <a:fillRect l="-1105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305072E-BDE3-6921-CBC4-4F7A6EC4BCBC}"/>
              </a:ext>
            </a:extLst>
          </p:cNvPr>
          <p:cNvCxnSpPr>
            <a:cxnSpLocks/>
          </p:cNvCxnSpPr>
          <p:nvPr/>
        </p:nvCxnSpPr>
        <p:spPr>
          <a:xfrm>
            <a:off x="159167" y="3088185"/>
            <a:ext cx="679033" cy="0"/>
          </a:xfrm>
          <a:prstGeom prst="straightConnector1">
            <a:avLst/>
          </a:prstGeom>
          <a:ln w="1143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173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5FEBB-23EF-F8D4-96F6-C3FB01746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symmetric subspace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BD2079-D7F1-5CF1-4243-4754220F79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0688515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3600" dirty="0"/>
                  <a:t>Let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3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6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6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CA" sz="3600" b="0" i="1" smtClean="0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sz="3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3600" dirty="0"/>
                  <a:t> be the </a:t>
                </a:r>
                <a:r>
                  <a:rPr lang="en-US" sz="3600" dirty="0">
                    <a:solidFill>
                      <a:srgbClr val="FF0000"/>
                    </a:solidFill>
                  </a:rPr>
                  <a:t>symmetric subspace</a:t>
                </a:r>
              </a:p>
              <a:p>
                <a:pPr marL="0" indent="0">
                  <a:buNone/>
                </a:pPr>
                <a:endParaRPr lang="en-US" sz="10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2400" i="1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CA" sz="24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CA" sz="4000" b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{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4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CA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sz="24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sub>
                                    <m:r>
                                      <a:rPr lang="en-CA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CA" sz="2400" b="0" i="1" smtClean="0">
                                    <a:latin typeface="Cambria Math" panose="02040503050406030204" pitchFamily="18" charset="0"/>
                                  </a:rPr>
                                  <m:t>,…,</m:t>
                                </m:r>
                                <m:sSub>
                                  <m:sSubPr>
                                    <m:ctrlPr>
                                      <a:rPr lang="en-CA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sz="24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sub>
                                    <m:r>
                                      <a:rPr lang="en-CA" sz="2400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sub>
                            </m:sSub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</m:sub>
                    </m:sSub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: 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≔</m:t>
                    </m:r>
                    <m:sSub>
                      <m:sSubPr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CA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4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CA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sz="24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sub>
                                    <m:r>
                                      <a:rPr lang="en-CA" sz="2400" b="0" i="1" smtClean="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  <m:d>
                                      <m:dPr>
                                        <m:ctrlPr>
                                          <a:rPr lang="en-CA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CA" sz="2400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d>
                                  </m:sub>
                                </m:sSub>
                                <m:r>
                                  <a:rPr lang="en-CA" sz="2400" i="1">
                                    <a:latin typeface="Cambria Math" panose="02040503050406030204" pitchFamily="18" charset="0"/>
                                  </a:rPr>
                                  <m:t>,…,</m:t>
                                </m:r>
                                <m:sSub>
                                  <m:sSubPr>
                                    <m:ctrlPr>
                                      <a:rPr lang="en-CA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sz="24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sub>
                                    <m:r>
                                      <a:rPr lang="en-CA" sz="2400" b="0" i="1" smtClean="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  <m:d>
                                      <m:dPr>
                                        <m:ctrlPr>
                                          <a:rPr lang="en-CA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CA" sz="2400" i="1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</m:d>
                                  </m:sub>
                                </m:sSub>
                              </m:sub>
                            </m:sSub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CA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CA" sz="2400" i="1">
                            <a:latin typeface="Cambria Math" panose="02040503050406030204" pitchFamily="18" charset="0"/>
                          </a:rPr>
                          <m:t>∈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CA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</m:sub>
                    </m:sSub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   ∀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𝔖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sz="3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}</a:t>
                </a:r>
              </a:p>
              <a:p>
                <a:pPr marL="0" indent="0">
                  <a:buNone/>
                </a:pPr>
                <a:endParaRPr lang="en-US" sz="3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3600" u="sng" dirty="0">
                    <a:ea typeface="Cambria Math" panose="02040503050406030204" pitchFamily="18" charset="0"/>
                  </a:rPr>
                  <a:t>Example:</a:t>
                </a:r>
                <a:r>
                  <a:rPr lang="en-US" sz="36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⊗</m:t>
                        </m:r>
                        <m: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CA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CA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600" dirty="0">
                    <a:ea typeface="Cambria Math" panose="02040503050406030204" pitchFamily="18" charset="0"/>
                  </a:rPr>
                  <a:t> for all </a:t>
                </a:r>
                <a14:m>
                  <m:oMath xmlns:m="http://schemas.openxmlformats.org/officeDocument/2006/math">
                    <m:r>
                      <a:rPr lang="en-CA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en-CA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CA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endParaRPr lang="en-US" sz="36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3600" u="sng" dirty="0">
                    <a:ea typeface="Cambria Math" panose="02040503050406030204" pitchFamily="18" charset="0"/>
                  </a:rPr>
                  <a:t>Example:</a:t>
                </a:r>
                <a:r>
                  <a:rPr lang="en-US" sz="36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b>
                      <m:sSubPr>
                        <m:ctrlP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CA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CA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b>
                      <m:sSubPr>
                        <m:ctrlP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</m:d>
                  </m:oMath>
                </a14:m>
                <a:r>
                  <a:rPr lang="en-US" sz="3600" dirty="0">
                    <a:ea typeface="Cambria Math" panose="02040503050406030204" pitchFamily="18" charset="0"/>
                  </a:rPr>
                  <a:t> for 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CA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CA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endParaRPr lang="en-US" sz="36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3600" u="sng" dirty="0">
                    <a:ea typeface="Cambria Math" panose="02040503050406030204" pitchFamily="18" charset="0"/>
                  </a:rPr>
                  <a:t>Non-example:</a:t>
                </a:r>
                <a:r>
                  <a:rPr lang="en-US" sz="36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b>
                      <m:sSubPr>
                        <m:ctrlP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CA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CA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b>
                      <m:sSubPr>
                        <m:ctrlP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∉</m:t>
                    </m:r>
                    <m:sSup>
                      <m:sSupPr>
                        <m:ctrlP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</m:d>
                  </m:oMath>
                </a14:m>
                <a:endParaRPr lang="en-US" sz="36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36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BD2079-D7F1-5CF1-4243-4754220F79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0688515" cy="4351338"/>
              </a:xfrm>
              <a:blipFill>
                <a:blip r:embed="rId2"/>
                <a:stretch>
                  <a:fillRect l="-1661" t="-2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271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5FEBB-23EF-F8D4-96F6-C3FB01746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symmetric subspace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BD2079-D7F1-5CF1-4243-4754220F79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9026" y="1785869"/>
                <a:ext cx="12125739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3600" dirty="0"/>
                  <a:t>Let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3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6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6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CA" sz="3600" b="0" i="1" smtClean="0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sz="3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3600" dirty="0"/>
                  <a:t> be the </a:t>
                </a:r>
                <a:r>
                  <a:rPr lang="en-US" sz="3600" dirty="0">
                    <a:solidFill>
                      <a:srgbClr val="FF0000"/>
                    </a:solidFill>
                  </a:rPr>
                  <a:t>symmetric subspace</a:t>
                </a:r>
              </a:p>
              <a:p>
                <a:pPr marL="0" indent="0">
                  <a:buNone/>
                </a:pPr>
                <a:endParaRPr lang="en-US" sz="1000" dirty="0"/>
              </a:p>
              <a:p>
                <a:pPr marL="0" indent="0">
                  <a:buNone/>
                </a:pPr>
                <a:endParaRPr lang="en-US" sz="10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i="1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CA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CA" sz="4400" b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{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sub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,…,</m:t>
                                </m:r>
                                <m:sSub>
                                  <m:sSubPr>
                                    <m:ctrlP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sub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sub>
                            </m:sSub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sub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  <m:d>
                                      <m:dPr>
                                        <m:ctrlPr>
                                          <a:rPr lang="en-CA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CA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d>
                                  </m:sub>
                                </m:sSub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,…,</m:t>
                                </m:r>
                                <m:sSub>
                                  <m:sSubPr>
                                    <m:ctrlP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sub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  <m:d>
                                      <m:dPr>
                                        <m:ctrlPr>
                                          <a:rPr lang="en-CA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CA" i="1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</m:d>
                                  </m:sub>
                                </m:sSub>
                              </m:sub>
                            </m:sSub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CA" i="1">
                            <a:latin typeface="Cambria Math" panose="02040503050406030204" pitchFamily="18" charset="0"/>
                          </a:rPr>
                          <m:t>∈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 </m:t>
                    </m:r>
                    <m:r>
                      <m:rPr>
                        <m:nor/>
                      </m:rPr>
                      <a:rPr lang="en-CA" b="0" i="0" smtClean="0">
                        <a:latin typeface="Cambria Math" panose="02040503050406030204" pitchFamily="18" charset="0"/>
                      </a:rPr>
                      <m:t>for</m:t>
                    </m:r>
                    <m:r>
                      <m:rPr>
                        <m:nor/>
                      </m:rPr>
                      <a:rPr lang="en-CA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CA" b="0" i="0" smtClean="0">
                        <a:latin typeface="Cambria Math" panose="02040503050406030204" pitchFamily="18" charset="0"/>
                      </a:rPr>
                      <m:t>all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 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𝔖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sz="4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}</a:t>
                </a:r>
              </a:p>
              <a:p>
                <a:pPr marL="0" indent="0">
                  <a:buNone/>
                </a:pPr>
                <a:endParaRPr lang="en-US" sz="1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sz="3600" dirty="0">
                    <a:ea typeface="Cambria Math" panose="02040503050406030204" pitchFamily="18" charset="0"/>
                  </a:rPr>
                  <a:t>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CA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CA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CA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lang="en-CA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</m:t>
                        </m:r>
                      </m:sup>
                    </m:sSubSup>
                    <m:r>
                      <a:rPr lang="en-CA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CA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CA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⊗</m:t>
                        </m:r>
                        <m:r>
                          <a:rPr lang="en-CA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CA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CA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⊗</m:t>
                        </m:r>
                        <m:r>
                          <a:rPr lang="en-CA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3600" dirty="0">
                    <a:ea typeface="Cambria Math" panose="02040503050406030204" pitchFamily="18" charset="0"/>
                  </a:rPr>
                  <a:t>  orthogonal projection onto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</m:d>
                  </m:oMath>
                </a14:m>
                <a:endParaRPr lang="en-US" sz="36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36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BD2079-D7F1-5CF1-4243-4754220F79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9026" y="1785869"/>
                <a:ext cx="12125739" cy="4351338"/>
              </a:xfrm>
              <a:blipFill>
                <a:blip r:embed="rId2"/>
                <a:stretch>
                  <a:fillRect l="-1464" t="-2907" r="-1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672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5FEBB-23EF-F8D4-96F6-C3FB01746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symmetric subspace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BD2079-D7F1-5CF1-4243-4754220F79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9026" y="1785869"/>
                <a:ext cx="12125739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3600" dirty="0"/>
                  <a:t>Let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3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6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6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CA" sz="3600" b="0" i="1" smtClean="0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sz="3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3600" dirty="0"/>
                  <a:t> be the </a:t>
                </a:r>
                <a:r>
                  <a:rPr lang="en-US" sz="3600" dirty="0">
                    <a:solidFill>
                      <a:srgbClr val="FF0000"/>
                    </a:solidFill>
                  </a:rPr>
                  <a:t>symmetric subspace</a:t>
                </a:r>
              </a:p>
              <a:p>
                <a:pPr marL="0" indent="0">
                  <a:buNone/>
                </a:pPr>
                <a:endParaRPr lang="en-US" sz="1000" dirty="0"/>
              </a:p>
              <a:p>
                <a:pPr marL="0" indent="0">
                  <a:buNone/>
                </a:pPr>
                <a:endParaRPr lang="en-US" sz="10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i="1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CA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CA" sz="4400" b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{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sub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,…,</m:t>
                                </m:r>
                                <m:sSub>
                                  <m:sSubPr>
                                    <m:ctrlP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sub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sub>
                            </m:sSub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sub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  <m:d>
                                      <m:dPr>
                                        <m:ctrlPr>
                                          <a:rPr lang="en-CA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CA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d>
                                  </m:sub>
                                </m:sSub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,…,</m:t>
                                </m:r>
                                <m:sSub>
                                  <m:sSubPr>
                                    <m:ctrlP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sub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  <m:d>
                                      <m:dPr>
                                        <m:ctrlPr>
                                          <a:rPr lang="en-CA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CA" i="1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</m:d>
                                  </m:sub>
                                </m:sSub>
                              </m:sub>
                            </m:sSub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CA" i="1">
                            <a:latin typeface="Cambria Math" panose="02040503050406030204" pitchFamily="18" charset="0"/>
                          </a:rPr>
                          <m:t>∈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 </m:t>
                    </m:r>
                    <m:r>
                      <m:rPr>
                        <m:nor/>
                      </m:rPr>
                      <a:rPr lang="en-CA" b="0" i="0" smtClean="0">
                        <a:latin typeface="Cambria Math" panose="02040503050406030204" pitchFamily="18" charset="0"/>
                      </a:rPr>
                      <m:t>for</m:t>
                    </m:r>
                    <m:r>
                      <m:rPr>
                        <m:nor/>
                      </m:rPr>
                      <a:rPr lang="en-CA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CA" b="0" i="0" smtClean="0">
                        <a:latin typeface="Cambria Math" panose="02040503050406030204" pitchFamily="18" charset="0"/>
                      </a:rPr>
                      <m:t>all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 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𝔖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sz="4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}</a:t>
                </a:r>
              </a:p>
              <a:p>
                <a:pPr marL="0" indent="0">
                  <a:buNone/>
                </a:pPr>
                <a:endParaRPr lang="en-US" sz="1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sz="3600" dirty="0">
                    <a:ea typeface="Cambria Math" panose="02040503050406030204" pitchFamily="18" charset="0"/>
                  </a:rPr>
                  <a:t>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CA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  <m:sup>
                        <m:r>
                          <a:rPr lang="en-CA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</m:t>
                        </m:r>
                      </m:sup>
                    </m:sSubSup>
                    <m:r>
                      <a:rPr lang="en-CA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CA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CA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⊗</m:t>
                        </m:r>
                        <m:r>
                          <a:rPr lang="en-CA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CA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CA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⊗</m:t>
                        </m:r>
                        <m:r>
                          <a:rPr lang="en-CA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3600" dirty="0">
                    <a:ea typeface="Cambria Math" panose="02040503050406030204" pitchFamily="18" charset="0"/>
                  </a:rPr>
                  <a:t>  orthogonal projection onto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</m:d>
                  </m:oMath>
                </a14:m>
                <a:endParaRPr lang="en-US" sz="36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36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CA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CA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CA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r>
                            <a:rPr lang="en-CA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∨</m:t>
                          </m:r>
                        </m:sup>
                      </m:sSubSup>
                      <m:r>
                        <a:rPr lang="en-CA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CA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CA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CA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CA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CA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1≤</m:t>
                          </m:r>
                          <m:sSub>
                            <m:sSubPr>
                              <m:ctrlPr>
                                <a:rPr lang="en-CA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CA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CA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≤…≤</m:t>
                          </m:r>
                          <m:sSub>
                            <m:sSubPr>
                              <m:ctrlPr>
                                <a:rPr lang="en-CA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CA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en-CA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a:rPr lang="en-CA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b>
                        <m:sup/>
                        <m:e>
                          <m:d>
                            <m:dPr>
                              <m:ctrlPr>
                                <a:rPr lang="en-CA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CA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CA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  <m:r>
                                    <a:rPr lang="en-CA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sSub>
                                    <m:sSubPr>
                                      <m:ctrlPr>
                                        <a:rPr lang="en-CA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3200" i="1">
                                          <a:latin typeface="Cambria Math" panose="02040503050406030204" pitchFamily="18" charset="0"/>
                                        </a:rPr>
                                        <m:t>𝔖</m:t>
                                      </m:r>
                                    </m:e>
                                    <m:sub>
                                      <m:r>
                                        <a:rPr lang="en-CA" sz="3200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r>
                                    <a:rPr lang="en-CA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|</m:t>
                                  </m:r>
                                  <m:sSub>
                                    <m:sSubPr>
                                      <m:ctrlPr>
                                        <a:rPr lang="en-CA" sz="3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3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  <m:sub>
                                      <m:r>
                                        <a:rPr lang="en-CA" sz="3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  <m:d>
                                        <m:dPr>
                                          <m:ctrlPr>
                                            <a:rPr lang="en-CA" sz="3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CA" sz="3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e>
                                      </m:d>
                                    </m:sub>
                                  </m:sSub>
                                  <m:r>
                                    <a:rPr lang="en-CA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⋯</m:t>
                                  </m:r>
                                  <m:sSub>
                                    <m:sSubPr>
                                      <m:ctrlPr>
                                        <a:rPr lang="en-CA" sz="3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3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  <m:sub>
                                      <m:r>
                                        <a:rPr lang="en-CA" sz="3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  <m:d>
                                        <m:dPr>
                                          <m:ctrlPr>
                                            <a:rPr lang="en-CA" sz="3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CA" sz="3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</m:d>
                                    </m:sub>
                                  </m:sSub>
                                  <m:r>
                                    <a:rPr lang="en-CA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⟩</m:t>
                                  </m:r>
                                </m:e>
                              </m:nary>
                            </m:e>
                          </m:d>
                          <m:d>
                            <m:dPr>
                              <m:ctrlPr>
                                <a:rPr lang="en-CA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CA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CA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  <m:r>
                                    <a:rPr lang="en-CA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sSub>
                                    <m:sSubPr>
                                      <m:ctrlPr>
                                        <a:rPr lang="en-CA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sz="3200" i="1">
                                          <a:latin typeface="Cambria Math" panose="02040503050406030204" pitchFamily="18" charset="0"/>
                                        </a:rPr>
                                        <m:t>𝔖</m:t>
                                      </m:r>
                                    </m:e>
                                    <m:sub>
                                      <m:r>
                                        <a:rPr lang="en-CA" sz="3200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sub>
                                <m:sup/>
                                <m:e>
                                  <m:d>
                                    <m:dPr>
                                      <m:begChr m:val="⟨"/>
                                      <m:endChr m:val="|"/>
                                      <m:ctrlPr>
                                        <a:rPr lang="en-CA" sz="3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CA" sz="3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CA" sz="3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  <m:sub>
                                          <m:r>
                                            <a:rPr lang="en-CA" sz="3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  <m:d>
                                            <m:dPr>
                                              <m:ctrlPr>
                                                <a:rPr lang="en-CA" sz="3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CA" sz="3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e>
                                          </m:d>
                                        </m:sub>
                                      </m:sSub>
                                      <m:r>
                                        <a:rPr lang="en-CA" sz="32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⋯</m:t>
                                      </m:r>
                                      <m:sSub>
                                        <m:sSubPr>
                                          <m:ctrlPr>
                                            <a:rPr lang="en-CA" sz="3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CA" sz="3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  <m:sub>
                                          <m:r>
                                            <a:rPr lang="en-CA" sz="3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  <m:d>
                                            <m:dPr>
                                              <m:ctrlPr>
                                                <a:rPr lang="en-CA" sz="3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CA" sz="32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𝑑</m:t>
                                              </m:r>
                                            </m:e>
                                          </m:d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</m:nary>
                    </m:oMath>
                  </m:oMathPara>
                </a14:m>
                <a:endParaRPr lang="en-US" sz="36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BD2079-D7F1-5CF1-4243-4754220F79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9026" y="1785869"/>
                <a:ext cx="12125739" cy="4351338"/>
              </a:xfrm>
              <a:blipFill>
                <a:blip r:embed="rId2"/>
                <a:stretch>
                  <a:fillRect l="-1464" t="-2907" r="-1151" b="-67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67449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5FEBB-23EF-F8D4-96F6-C3FB01746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symmetric subspace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BD2079-D7F1-5CF1-4243-4754220F79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785869"/>
                <a:ext cx="12284765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3600" dirty="0"/>
                  <a:t>Let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3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6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6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CA" sz="3600" b="0" i="1" smtClean="0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sz="3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3600" dirty="0"/>
                  <a:t> be the </a:t>
                </a:r>
                <a:r>
                  <a:rPr lang="en-US" sz="3600" dirty="0">
                    <a:solidFill>
                      <a:srgbClr val="FF0000"/>
                    </a:solidFill>
                  </a:rPr>
                  <a:t>symmetric subspace</a:t>
                </a:r>
              </a:p>
              <a:p>
                <a:pPr marL="0" indent="0">
                  <a:buNone/>
                </a:pPr>
                <a:endParaRPr lang="en-US" sz="1000" dirty="0"/>
              </a:p>
              <a:p>
                <a:pPr marL="0" indent="0">
                  <a:buNone/>
                </a:pPr>
                <a:endParaRPr lang="en-US" sz="10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i="1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CA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CA" sz="4400" b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{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sub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,…,</m:t>
                                </m:r>
                                <m:sSub>
                                  <m:sSubPr>
                                    <m:ctrlP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sub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sub>
                            </m:sSub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sub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  <m:d>
                                      <m:dPr>
                                        <m:ctrlPr>
                                          <a:rPr lang="en-CA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CA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d>
                                  </m:sub>
                                </m:sSub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,…,</m:t>
                                </m:r>
                                <m:sSub>
                                  <m:sSubPr>
                                    <m:ctrlP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  <m:sub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  <m:d>
                                      <m:dPr>
                                        <m:ctrlPr>
                                          <a:rPr lang="en-CA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CA" i="1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</m:d>
                                  </m:sub>
                                </m:sSub>
                              </m:sub>
                            </m:sSub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CA" i="1">
                            <a:latin typeface="Cambria Math" panose="02040503050406030204" pitchFamily="18" charset="0"/>
                          </a:rPr>
                          <m:t>∈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 </m:t>
                    </m:r>
                    <m:r>
                      <m:rPr>
                        <m:nor/>
                      </m:rPr>
                      <a:rPr lang="en-CA" b="0" i="0" smtClean="0">
                        <a:latin typeface="Cambria Math" panose="02040503050406030204" pitchFamily="18" charset="0"/>
                      </a:rPr>
                      <m:t>for</m:t>
                    </m:r>
                    <m:r>
                      <m:rPr>
                        <m:nor/>
                      </m:rPr>
                      <a:rPr lang="en-CA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CA" b="0" i="0" smtClean="0">
                        <a:latin typeface="Cambria Math" panose="02040503050406030204" pitchFamily="18" charset="0"/>
                      </a:rPr>
                      <m:t>all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 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𝔖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sz="4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}</a:t>
                </a:r>
              </a:p>
              <a:p>
                <a:pPr marL="0" indent="0">
                  <a:buNone/>
                </a:pPr>
                <a:endParaRPr lang="en-US" sz="1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sz="3600" dirty="0">
                    <a:ea typeface="Cambria Math" panose="02040503050406030204" pitchFamily="18" charset="0"/>
                  </a:rPr>
                  <a:t>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CA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CA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CA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lang="en-CA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</m:t>
                        </m:r>
                      </m:sup>
                    </m:sSubSup>
                    <m:r>
                      <a:rPr lang="en-CA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CA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CA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⊗</m:t>
                        </m:r>
                        <m:r>
                          <a:rPr lang="en-CA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CA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CA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⊗</m:t>
                        </m:r>
                        <m:r>
                          <a:rPr lang="en-CA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3600" dirty="0">
                    <a:ea typeface="Cambria Math" panose="02040503050406030204" pitchFamily="18" charset="0"/>
                  </a:rPr>
                  <a:t>  orthogonal projection onto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</m:d>
                  </m:oMath>
                </a14:m>
                <a:endParaRPr lang="en-US" sz="36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36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Basis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sz="3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sz="3200" b="0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CA" sz="3200" b="0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CA" sz="3200" b="0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CA" sz="3200" b="0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lang="en-CA" sz="3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</m:t>
                        </m:r>
                      </m:sup>
                    </m:sSubSup>
                    <m:r>
                      <a:rPr lang="en-CA" sz="3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≔</m:t>
                    </m:r>
                    <m:r>
                      <m:rPr>
                        <m:lit/>
                      </m:rPr>
                      <a:rPr lang="en-CA" sz="3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sSubSup>
                      <m:sSubSupPr>
                        <m:ctrlPr>
                          <a:rPr lang="en-CA" sz="3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sz="3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CA" sz="3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CA" sz="3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CA" sz="3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lang="en-CA" sz="3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∨</m:t>
                        </m:r>
                      </m:sup>
                    </m:sSubSup>
                    <m:d>
                      <m:dPr>
                        <m:endChr m:val="⟩"/>
                        <m:ctrlPr>
                          <a:rPr lang="en-CA" sz="3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CA" sz="32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sz="32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32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en-CA" sz="32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CA" sz="3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⊗⋯⊗|</m:t>
                        </m:r>
                        <m:sSub>
                          <m:sSubPr>
                            <m:ctrlPr>
                              <a:rPr lang="en-CA" sz="32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32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CA" sz="32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e>
                    </m:d>
                    <m:r>
                      <a:rPr lang="en-CA" sz="3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):1≤</m:t>
                    </m:r>
                    <m:sSub>
                      <m:sSubPr>
                        <m:ctrlPr>
                          <a:rPr lang="en-CA" sz="3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CA" sz="3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3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≤…≤</m:t>
                    </m:r>
                    <m:sSub>
                      <m:sSubPr>
                        <m:ctrlPr>
                          <a:rPr lang="en-CA" sz="3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CA" sz="3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CA" sz="3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CA" sz="3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m:rPr>
                        <m:lit/>
                      </m:rPr>
                      <a:rPr lang="en-CA" sz="3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32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BD2079-D7F1-5CF1-4243-4754220F79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785869"/>
                <a:ext cx="12284765" cy="4351338"/>
              </a:xfrm>
              <a:blipFill>
                <a:blip r:embed="rId2"/>
                <a:stretch>
                  <a:fillRect l="-1550" t="-2907" r="-207" b="-55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11308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1AD83-B22B-FE56-D642-284987694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characterization of conic varieties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9017FEB-77D0-94CB-5E3A-295E3F9651D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7557" y="1779905"/>
                <a:ext cx="12054443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3200" u="sng" dirty="0"/>
                  <a:t>Fact/Definition:</a:t>
                </a:r>
                <a:r>
                  <a:rPr lang="en-US" sz="3200" dirty="0"/>
                  <a:t> For a subset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⊆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3200" dirty="0"/>
                  <a:t> the following are equivalent: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CA" sz="3200" b="0" dirty="0"/>
                  <a:t>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200" dirty="0"/>
                  <a:t> is a conic variety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3200" dirty="0"/>
                  <a:t>There exists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</m:oMath>
                </a14:m>
                <a:r>
                  <a:rPr lang="en-US" sz="3200" dirty="0"/>
                  <a:t> and an orthogonal projection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CA" sz="3200" b="0" i="0" smtClean="0">
                            <a:latin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CA" sz="3200" b="0" i="0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  <m:sup>
                        <m:r>
                          <a:rPr lang="en-CA" sz="3200" b="0" i="0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  <m:r>
                      <a:rPr lang="en-CA" sz="3200" b="0" i="0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b="0" i="0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3200" dirty="0"/>
                  <a:t> such that:</a:t>
                </a:r>
              </a:p>
              <a:p>
                <a:pPr marL="1028700" lvl="1" indent="-571500">
                  <a:buFont typeface="+mj-lt"/>
                  <a:buAutoNum type="romanLcPeriod"/>
                </a:pPr>
                <a:r>
                  <a:rPr lang="en-CA" sz="3600" b="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sz="3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CA" sz="3600">
                            <a:latin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CA" sz="360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  <m:sup>
                        <m:r>
                          <a:rPr lang="en-CA" sz="360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  <m:r>
                      <a:rPr lang="en-CA" sz="3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sz="3600" b="0" dirty="0"/>
                  <a:t>is </a:t>
                </a:r>
                <a:r>
                  <a:rPr lang="en-CA" sz="3600" b="0" dirty="0">
                    <a:solidFill>
                      <a:srgbClr val="FF0000"/>
                    </a:solidFill>
                  </a:rPr>
                  <a:t>symmetric</a:t>
                </a:r>
                <a:r>
                  <a:rPr lang="en-CA" sz="3600" b="0" dirty="0"/>
                  <a:t>: </a:t>
                </a:r>
                <a:r>
                  <a:rPr lang="en-CA" sz="3600" b="0" dirty="0" err="1"/>
                  <a:t>Im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CA" sz="36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CA" sz="3600" b="0" i="0" smtClean="0"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CA" sz="3600" b="0" i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en-CA" sz="3600" b="0" i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bSup>
                      </m:e>
                    </m:d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3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600" dirty="0"/>
              </a:p>
              <a:p>
                <a:pPr marL="1028700" lvl="1" indent="-571500">
                  <a:buFont typeface="+mj-lt"/>
                  <a:buAutoNum type="romanLcPeriod"/>
                </a:pPr>
                <a:r>
                  <a:rPr lang="en-CA" sz="3600" b="0" dirty="0"/>
                  <a:t> </a:t>
                </a:r>
                <a14:m>
                  <m:oMath xmlns:m="http://schemas.openxmlformats.org/officeDocument/2006/math"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6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CA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CA" sz="3600" b="0" i="1" smtClean="0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sz="3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CA" sz="3600" dirty="0"/>
                      <m:t>Im</m:t>
                    </m:r>
                    <m:d>
                      <m:dPr>
                        <m:ctrlPr>
                          <a:rPr lang="en-CA" sz="3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CA" sz="3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CA" sz="3600"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CA" sz="360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en-CA" sz="360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3600" dirty="0"/>
                  <a:t>}</a:t>
                </a:r>
                <a:endParaRPr lang="en-US" sz="2800" dirty="0"/>
              </a:p>
              <a:p>
                <a:pPr marL="0" indent="0">
                  <a:buNone/>
                </a:pPr>
                <a:r>
                  <a:rPr lang="en-US" sz="3200" u="sng" dirty="0">
                    <a:solidFill>
                      <a:schemeClr val="accent1"/>
                    </a:solidFill>
                  </a:rPr>
                  <a:t>Why?</a:t>
                </a:r>
                <a:r>
                  <a:rPr lang="en-US" sz="3200" dirty="0">
                    <a:solidFill>
                      <a:schemeClr val="accent1"/>
                    </a:solidFill>
                  </a:rPr>
                  <a:t> If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200" dirty="0">
                    <a:solidFill>
                      <a:schemeClr val="accent1"/>
                    </a:solidFill>
                  </a:rPr>
                  <a:t> is cut out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CA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en-CA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CA" sz="3200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3200" dirty="0">
                    <a:solidFill>
                      <a:schemeClr val="accent1"/>
                    </a:solidFill>
                  </a:rPr>
                  <a:t>   let </a:t>
                </a:r>
                <a:endParaRPr lang="en-US" sz="2400" dirty="0">
                  <a:solidFill>
                    <a:schemeClr val="accent1"/>
                  </a:solidFill>
                </a:endParaRPr>
              </a:p>
              <a:p>
                <a:pPr marL="0" indent="0">
                  <a:buNone/>
                </a:pPr>
                <a:endParaRPr lang="en-US" sz="2400" dirty="0">
                  <a:solidFill>
                    <a:schemeClr val="accent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3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CA" sz="3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CA" sz="3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CA" sz="3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 ⟺ </m:t>
                      </m:r>
                      <m:sSub>
                        <m:sSubPr>
                          <m:ctrlPr>
                            <a:rPr lang="en-C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C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C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CA" sz="32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32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CA" sz="32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⊗</m:t>
                              </m:r>
                              <m:r>
                                <a:rPr lang="en-CA" sz="32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p>
                          </m:sSup>
                        </m:e>
                      </m:d>
                      <m:r>
                        <a:rPr lang="en-CA" sz="3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=…=</m:t>
                      </m:r>
                      <m:sSub>
                        <m:sSubPr>
                          <m:ctrlPr>
                            <a:rPr lang="en-C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C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C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CA" sz="32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32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CA" sz="32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⊗</m:t>
                              </m:r>
                              <m:r>
                                <a:rPr lang="en-CA" sz="32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p>
                          </m:sSup>
                        </m:e>
                      </m:d>
                      <m:r>
                        <a:rPr lang="en-CA" sz="3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=0 ⟺ </m:t>
                      </m:r>
                      <m:sSup>
                        <m:sSupPr>
                          <m:ctrlPr>
                            <a:rPr lang="en-C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C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⊗</m:t>
                          </m:r>
                          <m:r>
                            <a:rPr lang="en-C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  <m:r>
                        <a:rPr lang="en-CA" sz="3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m:rPr>
                          <m:nor/>
                        </m:rPr>
                        <a:rPr lang="en-CA" sz="3200" dirty="0">
                          <a:solidFill>
                            <a:schemeClr val="accent1"/>
                          </a:solidFill>
                        </a:rPr>
                        <m:t>Im</m:t>
                      </m:r>
                      <m:d>
                        <m:dPr>
                          <m:ctrlPr>
                            <a:rPr lang="en-CA" sz="3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CA" sz="32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CA" sz="320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CA" sz="320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  <m:sup>
                              <m:r>
                                <a:rPr lang="en-CA" sz="320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3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9017FEB-77D0-94CB-5E3A-295E3F9651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7557" y="1779905"/>
                <a:ext cx="12054443" cy="4351338"/>
              </a:xfrm>
              <a:blipFill>
                <a:blip r:embed="rId3"/>
                <a:stretch>
                  <a:fillRect l="-1368" t="-2915" b="-17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CF5DEC4-2EA6-A8CF-CF73-ECD46B242569}"/>
                  </a:ext>
                </a:extLst>
              </p:cNvPr>
              <p:cNvSpPr txBox="1"/>
              <p:nvPr/>
            </p:nvSpPr>
            <p:spPr>
              <a:xfrm>
                <a:off x="7351776" y="4873783"/>
                <a:ext cx="5010912" cy="11063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CA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CA" sz="2400" b="0" i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CA" sz="2400" b="0" i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  <m:sup>
                          <m:r>
                            <a:rPr lang="en-CA" sz="2400" b="0" i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bSup>
                      <m:r>
                        <a:rPr lang="en-CA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CA" sz="2400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Proj</m:t>
                      </m:r>
                      <m:d>
                        <m:dPr>
                          <m:ctrlPr>
                            <a:rPr lang="en-CA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⋂"/>
                              <m:ctrlPr>
                                <a:rPr lang="en-CA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CA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CA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CA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p>
                            <m:e>
                              <m:func>
                                <m:funcPr>
                                  <m:ctrlPr>
                                    <a:rPr lang="en-CA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CA" sz="2400" b="0" i="0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K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CA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er</m:t>
                                  </m:r>
                                  <m:r>
                                    <a:rPr lang="en-CA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⁡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CA" sz="24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CA" sz="2400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CA" sz="2400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CA" sz="2400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nary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CF5DEC4-2EA6-A8CF-CF73-ECD46B2425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1776" y="4873783"/>
                <a:ext cx="5010912" cy="1106393"/>
              </a:xfrm>
              <a:prstGeom prst="rect">
                <a:avLst/>
              </a:prstGeom>
              <a:blipFill>
                <a:blip r:embed="rId4"/>
                <a:stretch>
                  <a:fillRect t="-108046" b="-1632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88B3F26-C995-357F-522C-51EA6AFD3E75}"/>
              </a:ext>
            </a:extLst>
          </p:cNvPr>
          <p:cNvCxnSpPr>
            <a:cxnSpLocks/>
          </p:cNvCxnSpPr>
          <p:nvPr/>
        </p:nvCxnSpPr>
        <p:spPr>
          <a:xfrm flipH="1">
            <a:off x="7040880" y="4722716"/>
            <a:ext cx="850392" cy="473060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47A7B1-0CE8-7132-0E80-85F061B913A4}"/>
                  </a:ext>
                </a:extLst>
              </p:cNvPr>
              <p:cNvSpPr txBox="1"/>
              <p:nvPr/>
            </p:nvSpPr>
            <p:spPr>
              <a:xfrm>
                <a:off x="6728459" y="4299132"/>
                <a:ext cx="6001513" cy="53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28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CA" sz="28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  <m:d>
                        <m:dPr>
                          <m:ctrlPr>
                            <a:rPr lang="en-CA" sz="28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CA" sz="28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28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CA" sz="28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CA" sz="28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≅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𝔽</m:t>
                      </m:r>
                      <m:sSub>
                        <m:sSubPr>
                          <m:ctrlPr>
                            <a:rPr lang="en-CA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CA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CA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28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CA" sz="28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CA" sz="2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…</m:t>
                              </m:r>
                              <m:r>
                                <a:rPr lang="en-CA" sz="2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CA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28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CA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CA" sz="2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47A7B1-0CE8-7132-0E80-85F061B913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8459" y="4299132"/>
                <a:ext cx="6001513" cy="530915"/>
              </a:xfrm>
              <a:prstGeom prst="rect">
                <a:avLst/>
              </a:prstGeom>
              <a:blipFill>
                <a:blip r:embed="rId5"/>
                <a:stretch>
                  <a:fillRect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063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38F854EE-4AE9-383C-E34A-7340176E90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778" y="250908"/>
                <a:ext cx="12054443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3200" u="sng" dirty="0"/>
                  <a:t>Fact/Definition:</a:t>
                </a:r>
                <a:r>
                  <a:rPr lang="en-US" sz="3200" dirty="0"/>
                  <a:t> For a subset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⊆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3200" dirty="0"/>
                  <a:t> the following are equivalent: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CA" sz="3200" b="0" dirty="0"/>
                  <a:t>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200" dirty="0"/>
                  <a:t> is a conic variety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3200" dirty="0"/>
                  <a:t>There exists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</m:oMath>
                </a14:m>
                <a:r>
                  <a:rPr lang="en-US" sz="3200" dirty="0"/>
                  <a:t> and an orthogonal projection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CA" sz="3200" b="0" i="0" smtClean="0">
                            <a:latin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CA" sz="3200" b="0" i="0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  <m:sup>
                        <m:r>
                          <a:rPr lang="en-CA" sz="3200" b="0" i="0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  <m:r>
                      <a:rPr lang="en-CA" sz="3200" b="0" i="0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b="0" i="0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3200" dirty="0"/>
                  <a:t> such that:</a:t>
                </a:r>
              </a:p>
              <a:p>
                <a:pPr marL="1028700" lvl="1" indent="-571500">
                  <a:buFont typeface="+mj-lt"/>
                  <a:buAutoNum type="romanLcPeriod"/>
                </a:pPr>
                <a:r>
                  <a:rPr lang="en-CA" sz="3600" b="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sz="3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CA" sz="3600">
                            <a:latin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CA" sz="360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  <m:sup>
                        <m:r>
                          <a:rPr lang="en-CA" sz="360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  <m:r>
                      <a:rPr lang="en-CA" sz="3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sz="3600" b="0" dirty="0"/>
                  <a:t>is </a:t>
                </a:r>
                <a:r>
                  <a:rPr lang="en-CA" sz="3600" b="0" dirty="0">
                    <a:solidFill>
                      <a:srgbClr val="FF0000"/>
                    </a:solidFill>
                  </a:rPr>
                  <a:t>symmetric</a:t>
                </a:r>
                <a:r>
                  <a:rPr lang="en-CA" sz="3600" b="0" dirty="0"/>
                  <a:t>: </a:t>
                </a:r>
                <a:r>
                  <a:rPr lang="en-CA" sz="3600" b="0" dirty="0" err="1"/>
                  <a:t>Im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CA" sz="36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CA" sz="3600" b="0" i="0" smtClean="0"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CA" sz="3600" b="0" i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en-CA" sz="3600" b="0" i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bSup>
                      </m:e>
                    </m:d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3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600" dirty="0"/>
              </a:p>
              <a:p>
                <a:pPr marL="1028700" lvl="1" indent="-571500">
                  <a:buFont typeface="+mj-lt"/>
                  <a:buAutoNum type="romanLcPeriod"/>
                </a:pPr>
                <a:r>
                  <a:rPr lang="en-CA" sz="3600" b="0" dirty="0"/>
                  <a:t> </a:t>
                </a:r>
                <a14:m>
                  <m:oMath xmlns:m="http://schemas.openxmlformats.org/officeDocument/2006/math"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6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CA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CA" sz="3600" b="0" i="1" smtClean="0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sz="3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CA" sz="3600" dirty="0"/>
                      <m:t>Im</m:t>
                    </m:r>
                    <m:d>
                      <m:dPr>
                        <m:ctrlPr>
                          <a:rPr lang="en-CA" sz="3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CA" sz="3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CA" sz="3600"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CA" sz="360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en-CA" sz="360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3600" dirty="0"/>
                  <a:t>}</a:t>
                </a:r>
                <a:endParaRPr lang="en-US" sz="2800" dirty="0"/>
              </a:p>
              <a:p>
                <a:pPr marL="457200" lvl="1" indent="0">
                  <a:buNone/>
                </a:pPr>
                <a:endParaRPr lang="en-US" sz="1050" dirty="0"/>
              </a:p>
              <a:p>
                <a:pPr marL="0" indent="0">
                  <a:buNone/>
                </a:pPr>
                <a:endParaRPr lang="en-US" sz="32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US" sz="3200" u="sng" dirty="0">
                    <a:solidFill>
                      <a:schemeClr val="tx1"/>
                    </a:solidFill>
                  </a:rPr>
                  <a:t>Example</a:t>
                </a:r>
                <a:r>
                  <a:rPr lang="en-US" sz="3200" dirty="0">
                    <a:solidFill>
                      <a:schemeClr val="tx1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⊗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:  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m:rPr>
                        <m:lit/>
                      </m:rP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CA" sz="32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sz="3200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sz="32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CA" sz="32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CA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CA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  <m:sup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CA" sz="3200">
                        <a:latin typeface="Cambria Math" panose="02040503050406030204" pitchFamily="18" charset="0"/>
                      </a:rPr>
                      <m:t>Proj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( </m:t>
                    </m:r>
                    <m:sSup>
                      <m:sSupPr>
                        <m:ctrlPr>
                          <a:rPr lang="en-CA" sz="32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32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CA" sz="32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sz="32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32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ℂ</m:t>
                            </m:r>
                          </m:e>
                          <m:sup>
                            <m:r>
                              <a:rPr lang="en-CA" sz="320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  <m:r>
                      <a:rPr lang="en-CA" sz="32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sz="32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32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CA" sz="32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sz="32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32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ℂ</m:t>
                            </m:r>
                          </m:e>
                          <m:sup>
                            <m:r>
                              <a:rPr lang="en-CA" sz="320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CA" sz="32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2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⊗2</m:t>
                        </m:r>
                      </m:sup>
                    </m:sSup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sz="320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32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CA" sz="32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sz="32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32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ℂ</m:t>
                            </m:r>
                          </m:e>
                          <m:sup>
                            <m:r>
                              <a:rPr lang="en-CA" sz="320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  <m:r>
                      <a:rPr lang="en-CA" sz="32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sz="32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32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CA" sz="32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sz="32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32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ℂ</m:t>
                            </m:r>
                          </m:e>
                          <m:sup>
                            <m:r>
                              <a:rPr lang="en-CA" sz="320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200" dirty="0"/>
                  <a:t>}</a:t>
                </a:r>
                <a:endParaRPr lang="en-US" sz="2400" dirty="0"/>
              </a:p>
              <a:p>
                <a:pPr marL="0" indent="0">
                  <a:buNone/>
                </a:pPr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38F854EE-4AE9-383C-E34A-7340176E90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778" y="250908"/>
                <a:ext cx="12054443" cy="4351338"/>
              </a:xfrm>
              <a:blipFill>
                <a:blip r:embed="rId2"/>
                <a:stretch>
                  <a:fillRect l="-1368" t="-2907" b="-52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22078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38F854EE-4AE9-383C-E34A-7340176E90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778" y="250908"/>
                <a:ext cx="12054443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3200" u="sng" dirty="0"/>
                  <a:t>Fact/Definition:</a:t>
                </a:r>
                <a:r>
                  <a:rPr lang="en-US" sz="3200" dirty="0"/>
                  <a:t> For a subset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⊆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3200" dirty="0"/>
                  <a:t> the following are equivalent: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CA" sz="3200" b="0" dirty="0"/>
                  <a:t>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200" dirty="0"/>
                  <a:t> is a conic variety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3200" dirty="0"/>
                  <a:t>There exists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</m:oMath>
                </a14:m>
                <a:r>
                  <a:rPr lang="en-US" sz="3200" dirty="0"/>
                  <a:t> and an orthogonal projection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CA" sz="3200" b="0" i="0" smtClean="0">
                            <a:latin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CA" sz="3200" b="0" i="0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  <m:sup>
                        <m:r>
                          <a:rPr lang="en-CA" sz="3200" b="0" i="0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  <m:r>
                      <a:rPr lang="en-CA" sz="3200" b="0" i="0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b="0" i="0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3200" dirty="0"/>
                  <a:t> such that:</a:t>
                </a:r>
              </a:p>
              <a:p>
                <a:pPr marL="1028700" lvl="1" indent="-571500">
                  <a:buFont typeface="+mj-lt"/>
                  <a:buAutoNum type="romanLcPeriod"/>
                </a:pPr>
                <a:r>
                  <a:rPr lang="en-CA" sz="3600" b="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sz="3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CA" sz="3600">
                            <a:latin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CA" sz="360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  <m:sup>
                        <m:r>
                          <a:rPr lang="en-CA" sz="360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  <m:r>
                      <a:rPr lang="en-CA" sz="3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sz="3600" b="0" dirty="0"/>
                  <a:t>is </a:t>
                </a:r>
                <a:r>
                  <a:rPr lang="en-CA" sz="3600" b="0" dirty="0">
                    <a:solidFill>
                      <a:srgbClr val="FF0000"/>
                    </a:solidFill>
                  </a:rPr>
                  <a:t>symmetric</a:t>
                </a:r>
                <a:r>
                  <a:rPr lang="en-CA" sz="3600" b="0" dirty="0"/>
                  <a:t>: </a:t>
                </a:r>
                <a:r>
                  <a:rPr lang="en-CA" sz="3600" b="0" dirty="0" err="1"/>
                  <a:t>Im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CA" sz="36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CA" sz="3600" b="0" i="0" smtClean="0"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CA" sz="3600" b="0" i="0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en-CA" sz="3600" b="0" i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bSup>
                      </m:e>
                    </m:d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3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600" dirty="0"/>
              </a:p>
              <a:p>
                <a:pPr marL="1028700" lvl="1" indent="-571500">
                  <a:buFont typeface="+mj-lt"/>
                  <a:buAutoNum type="romanLcPeriod"/>
                </a:pPr>
                <a:r>
                  <a:rPr lang="en-CA" sz="3600" b="0" dirty="0"/>
                  <a:t> </a:t>
                </a:r>
                <a14:m>
                  <m:oMath xmlns:m="http://schemas.openxmlformats.org/officeDocument/2006/math"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6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CA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CA" sz="3600" b="0" i="1" smtClean="0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sz="3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CA" sz="3600" dirty="0"/>
                      <m:t>Im</m:t>
                    </m:r>
                    <m:d>
                      <m:dPr>
                        <m:ctrlPr>
                          <a:rPr lang="en-CA" sz="3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CA" sz="3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CA" sz="3600"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CA" sz="360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en-CA" sz="360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3600" dirty="0"/>
                  <a:t>}</a:t>
                </a:r>
                <a:endParaRPr lang="en-US" sz="2800" dirty="0"/>
              </a:p>
              <a:p>
                <a:pPr marL="457200" lvl="1" indent="0">
                  <a:buNone/>
                </a:pPr>
                <a:endParaRPr lang="en-US" sz="1050" dirty="0"/>
              </a:p>
              <a:p>
                <a:pPr marL="0" indent="0">
                  <a:buNone/>
                </a:pPr>
                <a:r>
                  <a:rPr lang="en-US" sz="3200" dirty="0"/>
                  <a:t>WLOG, you can take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sz="32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CA" sz="3200">
                            <a:latin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CA" sz="320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  <m:sup>
                        <m:r>
                          <a:rPr lang="en-CA" sz="320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CA" sz="3200" b="0" i="0" smtClean="0">
                        <a:latin typeface="Cambria Math" panose="02040503050406030204" pitchFamily="18" charset="0"/>
                      </a:rPr>
                      <m:t>span</m:t>
                    </m:r>
                    <m:r>
                      <m:rPr>
                        <m:lit/>
                      </m:rPr>
                      <a:rPr lang="en-CA" sz="3200" b="0" i="1" smtClean="0"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3200" dirty="0"/>
                  <a:t> </a:t>
                </a:r>
              </a:p>
              <a:p>
                <a:pPr marL="0" indent="0">
                  <a:buNone/>
                </a:pPr>
                <a:r>
                  <a:rPr lang="en-US" sz="3200" dirty="0">
                    <a:solidFill>
                      <a:schemeClr val="tx1"/>
                    </a:solidFill>
                  </a:rPr>
                  <a:t>Example: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⊗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:  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m:rPr>
                        <m:lit/>
                      </m:rP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CA" sz="320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sz="32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CA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CA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  <m:sup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CA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Proj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 </m:t>
                    </m:r>
                    <m:r>
                      <m:rPr>
                        <m:sty m:val="p"/>
                      </m:rPr>
                      <a:rPr lang="en-CA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span</m:t>
                    </m:r>
                    <m:r>
                      <m:rPr>
                        <m:lit/>
                      </m:rPr>
                      <a:rPr lang="en-CA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CA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⊗</m:t>
                    </m:r>
                    <m:r>
                      <a:rPr lang="en-CA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CA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:  </m:t>
                    </m:r>
                    <m:r>
                      <a:rPr lang="en-CA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CA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CA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m:rPr>
                        <m:lit/>
                      </m:rPr>
                      <a:rPr lang="en-CA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32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CA" sz="32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CA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CA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  <m:sup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CA" sz="3200">
                        <a:latin typeface="Cambria Math" panose="02040503050406030204" pitchFamily="18" charset="0"/>
                      </a:rPr>
                      <m:t>Proj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 </m:t>
                    </m:r>
                    <m:r>
                      <m:rPr>
                        <m:sty m:val="p"/>
                      </m:rPr>
                      <a:rPr lang="en-CA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span</m:t>
                    </m:r>
                    <m:r>
                      <m:rPr>
                        <m:lit/>
                      </m:rPr>
                      <a:rPr lang="en-CA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CA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CA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⊗</m:t>
                            </m:r>
                            <m:r>
                              <a:rPr lang="en-CA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</m:e>
                      <m:sup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⊗2</m:t>
                        </m:r>
                      </m:sup>
                    </m:sSup>
                    <m:r>
                      <a:rPr lang="en-CA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:  </m:t>
                    </m:r>
                    <m:r>
                      <a:rPr lang="en-CA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CA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CA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m:rPr>
                        <m:lit/>
                      </m:rPr>
                      <a:rPr lang="en-CA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CA" sz="32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32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CA" sz="32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sz="32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32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ℂ</m:t>
                            </m:r>
                          </m:e>
                          <m:sup>
                            <m:r>
                              <a:rPr lang="en-CA" sz="320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  <m:r>
                      <a:rPr lang="en-CA" sz="32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sz="32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32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CA" sz="32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sz="32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32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ℂ</m:t>
                            </m:r>
                          </m:e>
                          <m:sup>
                            <m:r>
                              <a:rPr lang="en-CA" sz="320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</m:oMath>
                </a14:m>
                <a:endParaRPr lang="en-US" sz="32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CA" sz="32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2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⊗2</m:t>
                        </m:r>
                      </m:sup>
                    </m:sSup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sz="320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32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CA" sz="32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sz="32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32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ℂ</m:t>
                            </m:r>
                          </m:e>
                          <m:sup>
                            <m:r>
                              <a:rPr lang="en-CA" sz="320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  <m:r>
                      <a:rPr lang="en-CA" sz="32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sz="32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32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CA" sz="32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sz="32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32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ℂ</m:t>
                            </m:r>
                          </m:e>
                          <m:sup>
                            <m:r>
                              <a:rPr lang="en-CA" sz="320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200" dirty="0"/>
                  <a:t>}</a:t>
                </a:r>
                <a:endParaRPr lang="en-US" sz="2400" dirty="0"/>
              </a:p>
              <a:p>
                <a:pPr marL="0" indent="0">
                  <a:buNone/>
                </a:pPr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38F854EE-4AE9-383C-E34A-7340176E90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778" y="250908"/>
                <a:ext cx="12054443" cy="4351338"/>
              </a:xfrm>
              <a:blipFill>
                <a:blip r:embed="rId2"/>
                <a:stretch>
                  <a:fillRect l="-1368" t="-2907" b="-5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7154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15C89-C369-8A7F-4A08-0C6BB4D50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Intersecting a subspace with a variety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DF4AD0E-22DC-B802-40E1-26C2252E22C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1648" y="1898777"/>
                <a:ext cx="11960352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/>
                  <a:t>Let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𝔽</m:t>
                    </m:r>
                    <m:r>
                      <a:rPr lang="en-CA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lit/>
                      </m:rPr>
                      <a:rPr lang="en-CA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m:rPr>
                        <m:lit/>
                      </m:rPr>
                      <a:rPr lang="en-CA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CA" sz="3200" b="0" dirty="0"/>
                  <a:t>,</a:t>
                </a:r>
                <a14:m>
                  <m:oMath xmlns:m="http://schemas.openxmlformats.org/officeDocument/2006/math">
                    <m:r>
                      <a:rPr lang="en-CA" sz="3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  <m:r>
                      <m:rPr>
                        <m:lit/>
                      </m:rPr>
                      <a:rPr lang="en-CA" sz="3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  <m:r>
                      <a:rPr lang="en-CA" sz="32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CA" sz="3200" b="0" dirty="0"/>
                  <a:t> and let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CA" sz="3200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CA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CA" sz="3200" b="0" dirty="0"/>
                  <a:t>.</a:t>
                </a:r>
              </a:p>
              <a:p>
                <a:r>
                  <a:rPr lang="en-CA" sz="3200" dirty="0"/>
                  <a:t>Let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CA" sz="3200" b="0" dirty="0"/>
                  <a:t> be the symmetric subspace</a:t>
                </a:r>
              </a:p>
              <a:p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US" sz="32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CA" sz="3200" b="0" dirty="0"/>
                  <a:t> is a </a:t>
                </a:r>
                <a:r>
                  <a:rPr lang="en-CA" sz="3200" b="0" dirty="0">
                    <a:solidFill>
                      <a:srgbClr val="FF0000"/>
                    </a:solidFill>
                  </a:rPr>
                  <a:t>(conic) variety </a:t>
                </a:r>
                <a:r>
                  <a:rPr lang="en-CA" sz="3200" dirty="0"/>
                  <a:t>if it is </a:t>
                </a:r>
                <a:r>
                  <a:rPr lang="en-CA" sz="3200" dirty="0">
                    <a:solidFill>
                      <a:srgbClr val="FF0000"/>
                    </a:solidFill>
                  </a:rPr>
                  <a:t>cut out </a:t>
                </a:r>
                <a:r>
                  <a:rPr lang="en-CA" sz="3200" dirty="0"/>
                  <a:t>by some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b="0" i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3200" b="0" i="0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sz="3200" b="0" i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b="0" i="0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CA" sz="3200" b="0" i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CA" sz="3200" b="0" i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CA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CA" sz="3200" dirty="0"/>
                  <a:t> i.e.</a:t>
                </a:r>
              </a:p>
              <a:p>
                <a:pPr marL="0" indent="0" algn="ctr">
                  <a:buNone/>
                </a:pPr>
                <a:endParaRPr lang="en-CA" sz="1200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2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CA" sz="32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CA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CA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CA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CA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32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CA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⊗</m:t>
                            </m:r>
                            <m:r>
                              <a:rPr lang="en-CA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sup>
                        </m:sSup>
                      </m:e>
                    </m:d>
                    <m:r>
                      <a:rPr lang="en-CA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CA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…</m:t>
                    </m:r>
                    <m:r>
                      <a:rPr lang="en-CA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CA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CA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32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CA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⊗</m:t>
                            </m:r>
                            <m:r>
                              <a:rPr lang="en-CA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sup>
                        </m:sSup>
                      </m:e>
                    </m:d>
                    <m:r>
                      <a:rPr lang="en-CA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=0}</m:t>
                    </m:r>
                  </m:oMath>
                </a14:m>
                <a:endParaRPr lang="en-CA" sz="3200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sz="3600" u="sng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Question:</a:t>
                </a:r>
                <a:r>
                  <a:rPr lang="en-CA" sz="3600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 Given a (linear) subspace </a:t>
                </a:r>
                <a14:m>
                  <m:oMath xmlns:m="http://schemas.openxmlformats.org/officeDocument/2006/math">
                    <m: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6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CA" sz="36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36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CA" sz="3600" b="0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 describe </a:t>
                </a:r>
                <a14:m>
                  <m:oMath xmlns:m="http://schemas.openxmlformats.org/officeDocument/2006/math">
                    <m: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CA" sz="3600" b="0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DF4AD0E-22DC-B802-40E1-26C2252E22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1648" y="1898777"/>
                <a:ext cx="11960352" cy="4351338"/>
              </a:xfrm>
              <a:blipFill>
                <a:blip r:embed="rId3"/>
                <a:stretch>
                  <a:fillRect l="-1591" t="-2907" b="-2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5F2EB0B-6A28-6F22-0AE9-34B36D56FB48}"/>
              </a:ext>
            </a:extLst>
          </p:cNvPr>
          <p:cNvCxnSpPr>
            <a:cxnSpLocks/>
          </p:cNvCxnSpPr>
          <p:nvPr/>
        </p:nvCxnSpPr>
        <p:spPr>
          <a:xfrm flipV="1">
            <a:off x="10895562" y="3561230"/>
            <a:ext cx="0" cy="286151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8B8B0D5-A542-F2FD-A65E-A883D7CE6B51}"/>
                  </a:ext>
                </a:extLst>
              </p:cNvPr>
              <p:cNvSpPr txBox="1"/>
              <p:nvPr/>
            </p:nvSpPr>
            <p:spPr>
              <a:xfrm>
                <a:off x="9517204" y="3821367"/>
                <a:ext cx="2756715" cy="468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2400" dirty="0">
                    <a:solidFill>
                      <a:srgbClr val="FF0000"/>
                    </a:solidFill>
                  </a:rPr>
                  <a:t>Dual space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CA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8B8B0D5-A542-F2FD-A65E-A883D7CE6B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7204" y="3821367"/>
                <a:ext cx="2756715" cy="468205"/>
              </a:xfrm>
              <a:prstGeom prst="rect">
                <a:avLst/>
              </a:prstGeom>
              <a:blipFill>
                <a:blip r:embed="rId4"/>
                <a:stretch>
                  <a:fillRect l="-3211" t="-5263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82527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1AD83-B22B-FE56-D642-284987694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Conic varieties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9017FEB-77D0-94CB-5E3A-295E3F9651D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7557" y="1779905"/>
                <a:ext cx="12054443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3200" u="sng" dirty="0"/>
                  <a:t>Fact/Definition:</a:t>
                </a:r>
                <a:r>
                  <a:rPr lang="en-US" sz="3200" dirty="0"/>
                  <a:t> For a subset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⊆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3200" dirty="0"/>
                  <a:t> the following are equivalent: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CA" sz="3200" b="0" dirty="0"/>
                  <a:t>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200" dirty="0"/>
                  <a:t> is a conic variety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3200" dirty="0"/>
                  <a:t>There exists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</m:oMath>
                </a14:m>
                <a:r>
                  <a:rPr lang="en-US" sz="3200" dirty="0"/>
                  <a:t> and an orthogonal projection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CA" sz="3200" b="0" i="0" smtClean="0">
                            <a:latin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CA" sz="3200" b="0" i="0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  <m:sup>
                        <m:r>
                          <a:rPr lang="en-CA" sz="3200" b="0" i="0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  <m:r>
                      <a:rPr lang="en-CA" sz="3200" b="0" i="0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b="0" i="0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3200" dirty="0"/>
                  <a:t> such that        </a:t>
                </a:r>
                <a14:m>
                  <m:oMath xmlns:m="http://schemas.openxmlformats.org/officeDocument/2006/math"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6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CA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6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CA" sz="3600" b="0" i="1" smtClean="0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sz="36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CA" sz="3600" dirty="0"/>
                      <m:t>Im</m:t>
                    </m:r>
                    <m:d>
                      <m:dPr>
                        <m:ctrlPr>
                          <a:rPr lang="en-CA" sz="3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CA" sz="36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CA" sz="3600"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CA" sz="360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en-CA" sz="360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3600" dirty="0"/>
                  <a:t>}</a:t>
                </a:r>
              </a:p>
              <a:p>
                <a:pPr marL="0" indent="0">
                  <a:buNone/>
                </a:pPr>
                <a:endParaRPr lang="en-US" sz="3600" dirty="0"/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r>
                  <a:rPr lang="en-US" sz="3200" u="sng" dirty="0">
                    <a:solidFill>
                      <a:schemeClr val="accent1"/>
                    </a:solidFill>
                  </a:rPr>
                  <a:t>Why?</a:t>
                </a:r>
                <a:r>
                  <a:rPr lang="en-US" sz="3200" dirty="0">
                    <a:solidFill>
                      <a:schemeClr val="accent1"/>
                    </a:solidFill>
                  </a:rPr>
                  <a:t> If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200" dirty="0">
                    <a:solidFill>
                      <a:schemeClr val="accent1"/>
                    </a:solidFill>
                  </a:rPr>
                  <a:t> is cut out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CA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en-CA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CA" sz="3200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3200" dirty="0">
                    <a:solidFill>
                      <a:schemeClr val="accent1"/>
                    </a:solidFill>
                  </a:rPr>
                  <a:t>   let </a:t>
                </a:r>
                <a:endParaRPr lang="en-US" sz="2400" dirty="0">
                  <a:solidFill>
                    <a:schemeClr val="accent1"/>
                  </a:solidFill>
                </a:endParaRPr>
              </a:p>
              <a:p>
                <a:pPr marL="0" indent="0">
                  <a:buNone/>
                </a:pPr>
                <a:endParaRPr lang="en-US" sz="2400" dirty="0">
                  <a:solidFill>
                    <a:schemeClr val="accent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3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CA" sz="3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CA" sz="3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CA" sz="3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 ⟺ </m:t>
                      </m:r>
                      <m:sSub>
                        <m:sSubPr>
                          <m:ctrlPr>
                            <a:rPr lang="en-C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C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C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CA" sz="32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32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CA" sz="32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⊗</m:t>
                              </m:r>
                              <m:r>
                                <a:rPr lang="en-CA" sz="32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p>
                          </m:sSup>
                        </m:e>
                      </m:d>
                      <m:r>
                        <a:rPr lang="en-CA" sz="3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=…=</m:t>
                      </m:r>
                      <m:sSub>
                        <m:sSubPr>
                          <m:ctrlPr>
                            <a:rPr lang="en-C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C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C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CA" sz="32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32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CA" sz="32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⊗</m:t>
                              </m:r>
                              <m:r>
                                <a:rPr lang="en-CA" sz="32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p>
                          </m:sSup>
                        </m:e>
                      </m:d>
                      <m:r>
                        <a:rPr lang="en-CA" sz="3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=0 ⟺ </m:t>
                      </m:r>
                      <m:sSup>
                        <m:sSupPr>
                          <m:ctrlPr>
                            <a:rPr lang="en-C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C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⊗</m:t>
                          </m:r>
                          <m:r>
                            <a:rPr lang="en-C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  <m:r>
                        <a:rPr lang="en-CA" sz="3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m:rPr>
                          <m:nor/>
                        </m:rPr>
                        <a:rPr lang="en-CA" sz="3200" dirty="0">
                          <a:solidFill>
                            <a:schemeClr val="accent1"/>
                          </a:solidFill>
                        </a:rPr>
                        <m:t>Im</m:t>
                      </m:r>
                      <m:d>
                        <m:dPr>
                          <m:ctrlPr>
                            <a:rPr lang="en-CA" sz="3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CA" sz="32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CA" sz="320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CA" sz="320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  <m:sup>
                              <m:r>
                                <a:rPr lang="en-CA" sz="320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3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9017FEB-77D0-94CB-5E3A-295E3F9651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7557" y="1779905"/>
                <a:ext cx="12054443" cy="4351338"/>
              </a:xfrm>
              <a:blipFill>
                <a:blip r:embed="rId3"/>
                <a:stretch>
                  <a:fillRect l="-1368" t="-2915" b="-18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CF5DEC4-2EA6-A8CF-CF73-ECD46B242569}"/>
                  </a:ext>
                </a:extLst>
              </p:cNvPr>
              <p:cNvSpPr txBox="1"/>
              <p:nvPr/>
            </p:nvSpPr>
            <p:spPr>
              <a:xfrm>
                <a:off x="7351776" y="4873783"/>
                <a:ext cx="5010912" cy="11063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CA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CA" sz="2400" b="0" i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CA" sz="2400" b="0" i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  <m:sup>
                          <m:r>
                            <a:rPr lang="en-CA" sz="2400" b="0" i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bSup>
                      <m:r>
                        <a:rPr lang="en-CA" sz="24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CA" sz="2400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Proj</m:t>
                      </m:r>
                      <m:d>
                        <m:dPr>
                          <m:ctrlPr>
                            <a:rPr lang="en-CA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⋂"/>
                              <m:ctrlPr>
                                <a:rPr lang="en-CA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CA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CA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CA" sz="24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p>
                            <m:e>
                              <m:func>
                                <m:funcPr>
                                  <m:ctrlPr>
                                    <a:rPr lang="en-CA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CA" sz="2400" b="0" i="0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K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CA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er</m:t>
                                  </m:r>
                                  <m:r>
                                    <a:rPr lang="en-CA" sz="2400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⁡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CA" sz="2400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CA" sz="2400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CA" sz="2400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CA" sz="2400" b="0" i="1" smtClean="0">
                                              <a:solidFill>
                                                <a:schemeClr val="accent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nary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CF5DEC4-2EA6-A8CF-CF73-ECD46B2425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1776" y="4873783"/>
                <a:ext cx="5010912" cy="1106393"/>
              </a:xfrm>
              <a:prstGeom prst="rect">
                <a:avLst/>
              </a:prstGeom>
              <a:blipFill>
                <a:blip r:embed="rId4"/>
                <a:stretch>
                  <a:fillRect t="-108046" b="-1632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88B3F26-C995-357F-522C-51EA6AFD3E75}"/>
              </a:ext>
            </a:extLst>
          </p:cNvPr>
          <p:cNvCxnSpPr>
            <a:cxnSpLocks/>
          </p:cNvCxnSpPr>
          <p:nvPr/>
        </p:nvCxnSpPr>
        <p:spPr>
          <a:xfrm flipH="1">
            <a:off x="7040880" y="4722716"/>
            <a:ext cx="850392" cy="473060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47A7B1-0CE8-7132-0E80-85F061B913A4}"/>
                  </a:ext>
                </a:extLst>
              </p:cNvPr>
              <p:cNvSpPr txBox="1"/>
              <p:nvPr/>
            </p:nvSpPr>
            <p:spPr>
              <a:xfrm>
                <a:off x="6728459" y="4299132"/>
                <a:ext cx="6001513" cy="53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28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CA" sz="28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  <m:d>
                        <m:dPr>
                          <m:ctrlPr>
                            <a:rPr lang="en-CA" sz="28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CA" sz="28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28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CA" sz="28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CA" sz="28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≅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𝔽</m:t>
                      </m:r>
                      <m:sSub>
                        <m:sSubPr>
                          <m:ctrlPr>
                            <a:rPr lang="en-CA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CA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CA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28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CA" sz="28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CA" sz="2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…</m:t>
                              </m:r>
                              <m:r>
                                <a:rPr lang="en-CA" sz="28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CA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28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CA" sz="2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CA" sz="2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947A7B1-0CE8-7132-0E80-85F061B913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8459" y="4299132"/>
                <a:ext cx="6001513" cy="530915"/>
              </a:xfrm>
              <a:prstGeom prst="rect">
                <a:avLst/>
              </a:prstGeom>
              <a:blipFill>
                <a:blip r:embed="rId5"/>
                <a:stretch>
                  <a:fillRect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77134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BC5FEBB-23EF-F8D4-96F6-C3FB01746D2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Algorithm to determine whether </a:t>
                </a:r>
                <a14:m>
                  <m:oMath xmlns:m="http://schemas.openxmlformats.org/officeDocument/2006/math">
                    <m:r>
                      <a:rPr lang="en-CA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CA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CA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={0}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BC5FEBB-23EF-F8D4-96F6-C3FB01746D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413" r="-1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BD2079-D7F1-5CF1-4243-4754220F79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u="sng" dirty="0" err="1"/>
              <a:t>Obvervation</a:t>
            </a:r>
            <a:r>
              <a:rPr lang="en-CA" u="sng" dirty="0"/>
              <a:t>: 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2529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BC5FEBB-23EF-F8D4-96F6-C3FB01746D2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Algorithm to determine whether </a:t>
                </a:r>
                <a14:m>
                  <m:oMath xmlns:m="http://schemas.openxmlformats.org/officeDocument/2006/math">
                    <m:r>
                      <a:rPr lang="en-CA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CA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CA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={0}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BC5FEBB-23EF-F8D4-96F6-C3FB01746D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413" r="-1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BD2079-D7F1-5CF1-4243-4754220F79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u="sng" dirty="0"/>
                  <a:t>Preliminary fact:</a:t>
                </a:r>
                <a:r>
                  <a:rPr lang="en-US" dirty="0"/>
                  <a:t> A polynomial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𝔽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CA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CA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…</m:t>
                            </m:r>
                            <m:r>
                              <a:rPr lang="en-CA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CA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CA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dirty="0"/>
                  <a:t> defines a linear function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𝔽</m:t>
                            </m:r>
                          </m:e>
                          <m:sup>
                            <m: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p>
                        </m:sSup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CA" i="1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dirty="0"/>
                  <a:t> by setting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⊗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p>
                          </m:sSup>
                        </m:e>
                      </m:d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:=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BD2079-D7F1-5CF1-4243-4754220F79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0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5511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692317-791E-E7C7-750F-DF170DFFA5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4676" y="442522"/>
                <a:ext cx="11701565" cy="620844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CA" sz="3200" u="sng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Question:</a:t>
                </a:r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Given a conic variety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CA" sz="32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200" i="1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32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CA" sz="32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sz="3200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CA" sz="3200" i="1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sz="3200" i="1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CA" sz="3200" dirty="0"/>
                      <m:t>Im</m:t>
                    </m:r>
                    <m:d>
                      <m:dPr>
                        <m:ctrlPr>
                          <a:rPr lang="en-CA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CA" sz="3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CA" sz="3200"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CA" sz="320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en-CA" sz="320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bSup>
                      </m:e>
                    </m:d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}⊆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CA" sz="32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and a basis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CA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CA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…</m:t>
                    </m:r>
                    <m:r>
                      <a:rPr lang="en-CA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m:rPr>
                        <m:lit/>
                      </m:rPr>
                      <a:rPr lang="en-CA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for a subspace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CA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CA" sz="32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en-CA" sz="3200" b="0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is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32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CA" sz="32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CA" sz="32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2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CA" sz="32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0}?</m:t>
                    </m:r>
                  </m:oMath>
                </a14:m>
                <a:endParaRPr lang="en-CA" sz="3200" b="0" dirty="0">
                  <a:solidFill>
                    <a:schemeClr val="accent6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sz="1050" b="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sz="105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sz="1050" b="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sz="3200" b="0" u="sng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Algorithm:</a:t>
                </a:r>
                <a:endParaRPr lang="en-CA" sz="3200" u="sng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sz="32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1. If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CA" sz="3200" dirty="0" smtClean="0">
                        <a:solidFill>
                          <a:schemeClr val="tx1"/>
                        </a:solidFill>
                      </a:rPr>
                      <m:t>Im</m:t>
                    </m:r>
                    <m:d>
                      <m:d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CA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CA" sz="3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CA" sz="3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en-CA" sz="3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bSup>
                      </m:e>
                    </m:d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∩</m:t>
                    </m:r>
                    <m:sSup>
                      <m:sSupPr>
                        <m:ctrlP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d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CA" sz="32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, output </a:t>
                </a:r>
                <a:r>
                  <a:rPr lang="en-CA" sz="3200" b="0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YES</a:t>
                </a:r>
              </a:p>
              <a:p>
                <a:pPr marL="0" indent="0">
                  <a:buNone/>
                </a:pPr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2. Otherwise, output </a:t>
                </a:r>
                <a:r>
                  <a:rPr lang="en-CA" sz="3200" dirty="0">
                    <a:solidFill>
                      <a:schemeClr val="accent4">
                        <a:lumMod val="75000"/>
                      </a:schemeClr>
                    </a:solidFill>
                    <a:ea typeface="Cambria Math" panose="02040503050406030204" pitchFamily="18" charset="0"/>
                  </a:rPr>
                  <a:t>I DON’T KNOW</a:t>
                </a:r>
              </a:p>
              <a:p>
                <a:pPr marL="0" indent="0">
                  <a:buNone/>
                </a:pPr>
                <a:endParaRPr lang="en-CA" sz="32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sz="32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sz="3200" u="sng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Correctness:</a:t>
                </a:r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If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CA" sz="3200" dirty="0" smtClean="0">
                        <a:solidFill>
                          <a:schemeClr val="tx1"/>
                        </a:solidFill>
                      </a:rPr>
                      <m:t>Im</m:t>
                    </m:r>
                    <m:d>
                      <m:d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CA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CA" sz="3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CA" sz="3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en-CA" sz="3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bSup>
                      </m:e>
                    </m:d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∩</m:t>
                    </m:r>
                    <m:sSup>
                      <m:sSupPr>
                        <m:ctrlP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d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  <m:r>
                      <a:rPr lang="en-CA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CA" sz="32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then </a:t>
                </a:r>
                <a14:m>
                  <m:oMath xmlns:m="http://schemas.openxmlformats.org/officeDocument/2006/math">
                    <m:r>
                      <a:rPr lang="en-CA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CA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CA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CA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0}</m:t>
                    </m:r>
                    <m:r>
                      <a:rPr lang="en-CA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CA" sz="32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sz="3200" b="0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Proof: If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CA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3200" dirty="0">
                    <a:solidFill>
                      <a:schemeClr val="accent1"/>
                    </a:solidFill>
                  </a:rPr>
                  <a:t> then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CA" sz="320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Im</m:t>
                    </m:r>
                    <m:r>
                      <a:rPr lang="en-CA" sz="32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CA" sz="320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  <m:sup>
                        <m: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  <m:r>
                      <a:rPr lang="en-CA" sz="32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)∩</m:t>
                    </m:r>
                    <m:sSup>
                      <m:sSupPr>
                        <m:ctrlP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accent1"/>
                    </a:solidFill>
                  </a:rPr>
                  <a:t>.</a:t>
                </a:r>
              </a:p>
              <a:p>
                <a:pPr marL="0" indent="0">
                  <a:buNone/>
                </a:pPr>
                <a:endParaRPr lang="en-CA" sz="3200" b="0" u="sng" dirty="0">
                  <a:solidFill>
                    <a:schemeClr val="accent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sz="3200" b="0" u="sng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692317-791E-E7C7-750F-DF170DFFA5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4676" y="442522"/>
                <a:ext cx="11701565" cy="6208444"/>
              </a:xfrm>
              <a:blipFill>
                <a:blip r:embed="rId3"/>
                <a:stretch>
                  <a:fillRect l="-1300" t="-1636" b="-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9F03F75-97ED-74F7-7F7E-E4E570623B05}"/>
              </a:ext>
            </a:extLst>
          </p:cNvPr>
          <p:cNvCxnSpPr>
            <a:cxnSpLocks/>
          </p:cNvCxnSpPr>
          <p:nvPr/>
        </p:nvCxnSpPr>
        <p:spPr>
          <a:xfrm flipH="1">
            <a:off x="3484605" y="2365973"/>
            <a:ext cx="140044" cy="682027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321B71-71C3-9494-A966-930565A3E324}"/>
                  </a:ext>
                </a:extLst>
              </p:cNvPr>
              <p:cNvSpPr txBox="1"/>
              <p:nvPr/>
            </p:nvSpPr>
            <p:spPr>
              <a:xfrm>
                <a:off x="3041374" y="1844356"/>
                <a:ext cx="9220625" cy="10432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28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d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∩</m:t>
                    </m:r>
                    <m:sSup>
                      <m:sSupPr>
                        <m:ctrlP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</m:oMath>
                </a14:m>
                <a:endParaRPr lang="en-CA" sz="2800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r>
                  <a:rPr lang="en-CA" sz="2800" b="0" dirty="0">
                    <a:solidFill>
                      <a:srgbClr val="FF0000"/>
                    </a:solidFill>
                  </a:rPr>
                  <a:t>             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CA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span</m:t>
                    </m:r>
                    <m:r>
                      <m:rPr>
                        <m:lit/>
                      </m:rP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{</m:t>
                    </m:r>
                    <m:sSubSup>
                      <m:sSubSupPr>
                        <m:ctrlP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∨</m:t>
                        </m:r>
                      </m:sup>
                    </m:sSubSup>
                    <m:d>
                      <m:dPr>
                        <m:ctrlP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CA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en-CA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⊗…⊗</m:t>
                        </m:r>
                        <m:sSub>
                          <m:sSubPr>
                            <m:ctrlPr>
                              <a:rPr lang="en-CA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CA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en-CA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</m:sub>
                        </m:sSub>
                      </m:e>
                    </m:d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:1≤</m:t>
                    </m:r>
                    <m:sSub>
                      <m:sSubPr>
                        <m:ctrlP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≤…≤</m:t>
                    </m:r>
                    <m:sSub>
                      <m:sSubPr>
                        <m:ctrlP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m:rPr>
                        <m:lit/>
                      </m:rP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B321B71-71C3-9494-A966-930565A3E3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1374" y="1844356"/>
                <a:ext cx="9220625" cy="1043234"/>
              </a:xfrm>
              <a:prstGeom prst="rect">
                <a:avLst/>
              </a:prstGeom>
              <a:blipFill>
                <a:blip r:embed="rId4"/>
                <a:stretch>
                  <a:fillRect b="-48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4D9E62EE-B4E2-06BA-FF3C-609C3D9F9104}"/>
              </a:ext>
            </a:extLst>
          </p:cNvPr>
          <p:cNvSpPr/>
          <p:nvPr/>
        </p:nvSpPr>
        <p:spPr>
          <a:xfrm>
            <a:off x="11257587" y="5951418"/>
            <a:ext cx="511307" cy="457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53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D0C311-1922-606A-A651-C062F9A401D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4290" y="367862"/>
                <a:ext cx="11505824" cy="538868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3200" u="sng" dirty="0"/>
                  <a:t>Theorem [JLV]:</a:t>
                </a:r>
                <a:r>
                  <a:rPr lang="en-US" sz="3200" dirty="0"/>
                  <a:t> If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sz="3200" dirty="0"/>
                  <a:t> is  cut out by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num>
                          <m:den>
                            <m: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3200" dirty="0"/>
                  <a:t> linearly independent homogeneous degree-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3200" dirty="0"/>
                  <a:t> polynomials, then for a </a:t>
                </a:r>
                <a:r>
                  <a:rPr lang="en-US" sz="3200" dirty="0">
                    <a:solidFill>
                      <a:srgbClr val="FF0000"/>
                    </a:solidFill>
                  </a:rPr>
                  <a:t>generic</a:t>
                </a:r>
                <a:r>
                  <a:rPr lang="en-US" sz="3200" dirty="0"/>
                  <a:t> linear subspace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sz="3200" dirty="0"/>
                  <a:t> of dimension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CA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CA" sz="3200" b="0" i="0" smtClean="0">
                              <a:latin typeface="Cambria Math" panose="02040503050406030204" pitchFamily="18" charset="0"/>
                            </a:rPr>
                            <m:t>dim</m:t>
                          </m:r>
                        </m:fName>
                        <m:e>
                          <m:d>
                            <m:dPr>
                              <m:ctrlPr>
                                <a:rPr lang="en-CA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3200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</m:d>
                        </m:e>
                      </m:func>
                      <m:r>
                        <a:rPr lang="en-CA" sz="3200" b="0" i="1" smtClean="0"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CA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3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CA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CA" sz="3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CA" sz="3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CA" sz="3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CA" sz="3200" b="0" i="1" smtClean="0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r>
                        <a:rPr lang="en-CA" sz="3200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CA" sz="32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3200" dirty="0"/>
              </a:p>
              <a:p>
                <a:pPr marL="0" indent="0">
                  <a:buNone/>
                </a:pPr>
                <a:r>
                  <a:rPr lang="en-US" sz="3200" dirty="0"/>
                  <a:t>it holds that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CA" sz="3200" dirty="0" smtClean="0">
                        <a:solidFill>
                          <a:srgbClr val="FF0000"/>
                        </a:solidFill>
                      </a:rPr>
                      <m:t>Im</m:t>
                    </m:r>
                    <m:d>
                      <m:dPr>
                        <m:ctrlPr>
                          <a:rPr lang="en-CA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CA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CA" sz="32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CA" sz="32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en-CA" sz="32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bSup>
                      </m:e>
                    </m:d>
                    <m:r>
                      <a:rPr lang="en-CA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∩</m:t>
                    </m:r>
                    <m:sSup>
                      <m:sSupPr>
                        <m:ctrlPr>
                          <a:rPr lang="en-CA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d>
                    <m:r>
                      <a:rPr lang="en-CA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3200" dirty="0"/>
                  <a:t>.</a:t>
                </a:r>
              </a:p>
              <a:p>
                <a:pPr marL="0" indent="0">
                  <a:buNone/>
                </a:pPr>
                <a:endParaRPr lang="en-US" sz="3200" dirty="0"/>
              </a:p>
              <a:p>
                <a:pPr marL="0" indent="0">
                  <a:buNone/>
                </a:pPr>
                <a:r>
                  <a:rPr lang="en-US" sz="3200" u="sng" dirty="0"/>
                  <a:t>Proof idea:</a:t>
                </a:r>
                <a:r>
                  <a:rPr lang="en-US" sz="3200" dirty="0"/>
                  <a:t> Given a subspace </a:t>
                </a:r>
                <a14:m>
                  <m:oMath xmlns:m="http://schemas.openxmlformats.org/officeDocument/2006/math">
                    <m:r>
                      <a:rPr lang="en-CA" sz="3200" b="0" i="0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:=</m:t>
                    </m:r>
                    <m:r>
                      <m:rPr>
                        <m:sty m:val="p"/>
                      </m:rPr>
                      <a:rPr lang="en-CA" sz="3200" b="0" i="0" smtClean="0">
                        <a:latin typeface="Cambria Math" panose="02040503050406030204" pitchFamily="18" charset="0"/>
                      </a:rPr>
                      <m:t>Im</m:t>
                    </m:r>
                    <m:d>
                      <m:d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CA" sz="3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CA" sz="3200"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CA" sz="320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en-CA" sz="320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bSup>
                      </m:e>
                    </m:d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CA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, show that a (generic) subspace of the form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, for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sz="3200" b="0" i="0" smtClean="0">
                            <a:latin typeface="Cambria Math" panose="02040503050406030204" pitchFamily="18" charset="0"/>
                          </a:rPr>
                          <m:t>dim</m:t>
                        </m:r>
                      </m:fName>
                      <m:e>
                        <m:d>
                          <m:dPr>
                            <m:ctrlP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3200" dirty="0"/>
                  <a:t> not too large, satisfies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∩</m:t>
                    </m:r>
                    <m:sSup>
                      <m:sSup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d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2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sz="3200" b="0" i="1" smtClean="0">
                        <a:latin typeface="Cambria Math" panose="02040503050406030204" pitchFamily="18" charset="0"/>
                      </a:rPr>
                      <m:t>}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D0C311-1922-606A-A651-C062F9A401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4290" y="367862"/>
                <a:ext cx="11505824" cy="5388687"/>
              </a:xfrm>
              <a:blipFill>
                <a:blip r:embed="rId3"/>
                <a:stretch>
                  <a:fillRect l="-1323" t="-939" r="-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B5DF0FF-06C3-6BC4-AAA0-F0D38701CE56}"/>
              </a:ext>
            </a:extLst>
          </p:cNvPr>
          <p:cNvSpPr txBox="1"/>
          <p:nvPr/>
        </p:nvSpPr>
        <p:spPr>
          <a:xfrm>
            <a:off x="10334171" y="2002971"/>
            <a:ext cx="1248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(1)</a:t>
            </a:r>
          </a:p>
        </p:txBody>
      </p:sp>
    </p:spTree>
    <p:extLst>
      <p:ext uri="{BB962C8B-B14F-4D97-AF65-F5344CB8AC3E}">
        <p14:creationId xmlns:p14="http://schemas.microsoft.com/office/powerpoint/2010/main" val="159533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6B5010-3F44-B59C-6C24-FD91CBCA805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91671" y="681604"/>
                <a:ext cx="11208657" cy="549479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800" u="sng" dirty="0"/>
                  <a:t>Proof idea:</a:t>
                </a:r>
                <a:r>
                  <a:rPr lang="en-US" sz="2800" dirty="0"/>
                  <a:t> Given a subspace </a:t>
                </a:r>
                <a14:m>
                  <m:oMath xmlns:m="http://schemas.openxmlformats.org/officeDocument/2006/math">
                    <m:r>
                      <a:rPr lang="en-CA" sz="2800" b="0" i="0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CA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CA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, show that a (generic) subspace of the form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, for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sz="2800" b="0" i="0" smtClean="0">
                            <a:latin typeface="Cambria Math" panose="02040503050406030204" pitchFamily="18" charset="0"/>
                          </a:rPr>
                          <m:t>dim</m:t>
                        </m:r>
                      </m:fName>
                      <m:e>
                        <m:d>
                          <m:d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2800" dirty="0"/>
                  <a:t> not too large, satisfies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∩</m:t>
                    </m:r>
                    <m:sSup>
                      <m:sSup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d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28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sz="2800" b="0" i="1" smtClean="0">
                        <a:latin typeface="Cambria Math" panose="02040503050406030204" pitchFamily="18" charset="0"/>
                      </a:rPr>
                      <m:t>}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800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O</a:t>
                </a:r>
                <a:r>
                  <a:rPr lang="en-US" sz="2800" dirty="0"/>
                  <a:t>ne might hope that you could take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≔</m:t>
                    </m:r>
                    <m:func>
                      <m:func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sz="2800" b="0" i="0" smtClean="0">
                            <a:latin typeface="Cambria Math" panose="02040503050406030204" pitchFamily="18" charset="0"/>
                          </a:rPr>
                          <m:t>dim</m:t>
                        </m:r>
                      </m:fName>
                      <m:e>
                        <m:d>
                          <m:d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2800" dirty="0"/>
                  <a:t> maximal for which</a:t>
                </a:r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CA" b="0" i="0" smtClean="0">
                              <a:latin typeface="Cambria Math" panose="02040503050406030204" pitchFamily="18" charset="0"/>
                            </a:rPr>
                            <m:t>dim</m:t>
                          </m:r>
                        </m:fName>
                        <m:e>
                          <m:d>
                            <m:d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</m:e>
                      </m:func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den>
                          </m:f>
                        </m:e>
                      </m:d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≤</m:t>
                      </m:r>
                      <m:d>
                        <m:d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6B5010-3F44-B59C-6C24-FD91CBCA80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1671" y="681604"/>
                <a:ext cx="11208657" cy="5494792"/>
              </a:xfrm>
              <a:blipFill>
                <a:blip r:embed="rId2"/>
                <a:stretch>
                  <a:fillRect l="-1131" t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CFB89BD-725E-FE3D-8EEF-D28AE08A8BED}"/>
                  </a:ext>
                </a:extLst>
              </p:cNvPr>
              <p:cNvSpPr txBox="1"/>
              <p:nvPr/>
            </p:nvSpPr>
            <p:spPr>
              <a:xfrm>
                <a:off x="6255656" y="4325256"/>
                <a:ext cx="3599543" cy="468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CA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dim</m:t>
                          </m:r>
                          <m: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  <m:r>
                        <a:rPr lang="en-CA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CA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ℂ</m:t>
                          </m:r>
                        </m:e>
                        <m:sup>
                          <m:r>
                            <a:rPr lang="en-CA" sz="24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</m:sSup>
                      <m:r>
                        <a:rPr lang="en-CA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CFB89BD-725E-FE3D-8EEF-D28AE08A8B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5656" y="4325256"/>
                <a:ext cx="3599543" cy="468205"/>
              </a:xfrm>
              <a:prstGeom prst="rect">
                <a:avLst/>
              </a:prstGeom>
              <a:blipFill>
                <a:blip r:embed="rId3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7E1124-962A-E48B-47D0-DC7BC23110E6}"/>
                  </a:ext>
                </a:extLst>
              </p:cNvPr>
              <p:cNvSpPr txBox="1"/>
              <p:nvPr/>
            </p:nvSpPr>
            <p:spPr>
              <a:xfrm>
                <a:off x="3984170" y="4325255"/>
                <a:ext cx="3599543" cy="468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CA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dim</m:t>
                          </m:r>
                          <m: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  <m:r>
                        <a:rPr lang="en-CA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CA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CA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7E1124-962A-E48B-47D0-DC7BC2311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4170" y="4325255"/>
                <a:ext cx="3599543" cy="468205"/>
              </a:xfrm>
              <a:prstGeom prst="rect">
                <a:avLst/>
              </a:prstGeom>
              <a:blipFill>
                <a:blip r:embed="rId4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D9B7A25-C061-A7CF-7457-EC56F2E93309}"/>
              </a:ext>
            </a:extLst>
          </p:cNvPr>
          <p:cNvCxnSpPr>
            <a:cxnSpLocks/>
          </p:cNvCxnSpPr>
          <p:nvPr/>
        </p:nvCxnSpPr>
        <p:spPr>
          <a:xfrm flipV="1">
            <a:off x="5713919" y="3831771"/>
            <a:ext cx="0" cy="493483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E0A68EF-0C03-9C14-EC2A-C8040AAE1E70}"/>
              </a:ext>
            </a:extLst>
          </p:cNvPr>
          <p:cNvCxnSpPr>
            <a:cxnSpLocks/>
          </p:cNvCxnSpPr>
          <p:nvPr/>
        </p:nvCxnSpPr>
        <p:spPr>
          <a:xfrm flipV="1">
            <a:off x="8072489" y="3831770"/>
            <a:ext cx="0" cy="493483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64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6B5010-3F44-B59C-6C24-FD91CBCA805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91671" y="681604"/>
                <a:ext cx="11208657" cy="549479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800" u="sng" dirty="0"/>
                  <a:t>Proof idea:</a:t>
                </a:r>
                <a:r>
                  <a:rPr lang="en-US" sz="2800" dirty="0"/>
                  <a:t> Given a subspace </a:t>
                </a:r>
                <a14:m>
                  <m:oMath xmlns:m="http://schemas.openxmlformats.org/officeDocument/2006/math">
                    <m:r>
                      <a:rPr lang="en-CA" sz="2800" b="0" i="0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CA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CA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, show that a (generic) subspace of the form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, for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sz="2800" b="0" i="0" smtClean="0">
                            <a:latin typeface="Cambria Math" panose="02040503050406030204" pitchFamily="18" charset="0"/>
                          </a:rPr>
                          <m:t>dim</m:t>
                        </m:r>
                      </m:fName>
                      <m:e>
                        <m:d>
                          <m:d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2800" dirty="0"/>
                  <a:t> not too large, satisfies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∩</m:t>
                    </m:r>
                    <m:sSup>
                      <m:sSup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d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28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sz="2800" b="0" i="1" smtClean="0">
                        <a:latin typeface="Cambria Math" panose="02040503050406030204" pitchFamily="18" charset="0"/>
                      </a:rPr>
                      <m:t>}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800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O</a:t>
                </a:r>
                <a:r>
                  <a:rPr lang="en-US" sz="2800" dirty="0"/>
                  <a:t>ne might hope that you could take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≔</m:t>
                    </m:r>
                    <m:func>
                      <m:func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sz="2800" b="0" i="0" smtClean="0">
                            <a:latin typeface="Cambria Math" panose="02040503050406030204" pitchFamily="18" charset="0"/>
                          </a:rPr>
                          <m:t>dim</m:t>
                        </m:r>
                      </m:fName>
                      <m:e>
                        <m:d>
                          <m:d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2800" dirty="0"/>
                  <a:t> maximal for which</a:t>
                </a:r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CA" b="0" i="0" smtClean="0">
                              <a:latin typeface="Cambria Math" panose="02040503050406030204" pitchFamily="18" charset="0"/>
                            </a:rPr>
                            <m:t>dim</m:t>
                          </m:r>
                        </m:fName>
                        <m:e>
                          <m:d>
                            <m:d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</m:d>
                        </m:e>
                      </m:func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den>
                          </m:f>
                        </m:e>
                      </m:d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≤</m:t>
                      </m:r>
                      <m:d>
                        <m:d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                                  </a:t>
                </a:r>
                <a:r>
                  <a:rPr lang="en-US" dirty="0">
                    <a:solidFill>
                      <a:srgbClr val="FF0000"/>
                    </a:solidFill>
                  </a:rPr>
                  <a:t>3                      3                          6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Not true! Take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=3,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dirty="0"/>
                  <a:t>,           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ℂ</m:t>
                            </m:r>
                          </m:e>
                          <m:sup>
                            <m:r>
                              <a:rPr lang="en-C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⊆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CA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CA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Then for any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 of dimension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 panose="02040503050406030204" pitchFamily="18" charset="0"/>
                          </a:rPr>
                          <m:t>dim</m:t>
                        </m:r>
                      </m:fName>
                      <m:e>
                        <m:d>
                          <m:d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</m:func>
                    <m:r>
                      <a:rPr lang="en-CA" b="0" i="1" smtClean="0">
                        <a:latin typeface="Cambria Math" panose="02040503050406030204" pitchFamily="18" charset="0"/>
                      </a:rPr>
                      <m:t>=2,</m:t>
                    </m:r>
                  </m:oMath>
                </a14:m>
                <a:r>
                  <a:rPr lang="en-US" dirty="0"/>
                  <a:t> it holds that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ℂ</m:t>
                            </m:r>
                          </m:e>
                          <m:sup>
                            <m: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∩</m:t>
                    </m:r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⊇</m:t>
                    </m:r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ℂ</m:t>
                            </m:r>
                          </m:e>
                          <m:sup>
                            <m: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∩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m:rPr>
                        <m:lit/>
                      </m:rP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6B5010-3F44-B59C-6C24-FD91CBCA80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1671" y="681604"/>
                <a:ext cx="11208657" cy="5494792"/>
              </a:xfrm>
              <a:blipFill>
                <a:blip r:embed="rId2"/>
                <a:stretch>
                  <a:fillRect l="-1131" t="-1613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522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6B5010-3F44-B59C-6C24-FD91CBCA805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91671" y="681604"/>
                <a:ext cx="11208657" cy="549479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800" u="sng" dirty="0"/>
                  <a:t>Proof idea:</a:t>
                </a:r>
                <a:r>
                  <a:rPr lang="en-US" sz="2800" dirty="0"/>
                  <a:t> Given a subspace </a:t>
                </a:r>
                <a14:m>
                  <m:oMath xmlns:m="http://schemas.openxmlformats.org/officeDocument/2006/math">
                    <m:r>
                      <a:rPr lang="en-CA" sz="2800" b="0" i="0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CA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CA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, show that a (generic) subspace of the form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, for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sz="2800" b="0" i="0" smtClean="0">
                            <a:latin typeface="Cambria Math" panose="02040503050406030204" pitchFamily="18" charset="0"/>
                          </a:rPr>
                          <m:t>dim</m:t>
                        </m:r>
                      </m:fName>
                      <m:e>
                        <m:d>
                          <m:d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2800" dirty="0"/>
                  <a:t> not too large, satisfies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∩</m:t>
                    </m:r>
                    <m:sSup>
                      <m:sSup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d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28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sz="2800" b="0" i="1" smtClean="0">
                        <a:latin typeface="Cambria Math" panose="02040503050406030204" pitchFamily="18" charset="0"/>
                      </a:rPr>
                      <m:t>}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800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Take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=2.</m:t>
                    </m:r>
                  </m:oMath>
                </a14:m>
                <a:r>
                  <a:rPr lang="en-US" dirty="0"/>
                  <a:t>  Say we have already chosen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dirty="0"/>
                  <a:t> that satisfy </a:t>
                </a:r>
                <a:endParaRPr lang="en-CA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i="1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CA" i="1">
                          <a:latin typeface="Cambria Math" panose="02040503050406030204" pitchFamily="18" charset="0"/>
                        </a:rPr>
                        <m:t>∩</m:t>
                      </m:r>
                      <m:sSup>
                        <m:sSup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CA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CA" b="0" i="0" smtClean="0">
                              <a:latin typeface="Cambria Math" panose="02040503050406030204" pitchFamily="18" charset="0"/>
                            </a:rPr>
                            <m:t>span</m:t>
                          </m:r>
                          <m:sSub>
                            <m:sSub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{</m:t>
                              </m:r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CA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−1}</m:t>
                          </m:r>
                        </m:e>
                      </m:d>
                      <m:r>
                        <a:rPr lang="en-CA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lit/>
                        </m:rPr>
                        <a:rPr lang="en-CA" i="1"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CA" i="1">
                          <a:latin typeface="Cambria Math" panose="02040503050406030204" pitchFamily="18" charset="0"/>
                        </a:rPr>
                        <m:t>0</m:t>
                      </m:r>
                      <m:r>
                        <m:rPr>
                          <m:lit/>
                        </m:rPr>
                        <a:rPr lang="en-CA" i="1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6B5010-3F44-B59C-6C24-FD91CBCA80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1671" y="681604"/>
                <a:ext cx="11208657" cy="5494792"/>
              </a:xfrm>
              <a:blipFill>
                <a:blip r:embed="rId2"/>
                <a:stretch>
                  <a:fillRect l="-1131" t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07777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D0C311-1922-606A-A651-C062F9A401D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4290" y="367862"/>
                <a:ext cx="11505824" cy="538868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3200" u="sng" dirty="0"/>
                  <a:t>Theorem [JLV]:</a:t>
                </a:r>
                <a:r>
                  <a:rPr lang="en-US" sz="3200" dirty="0"/>
                  <a:t> If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sz="3200" dirty="0"/>
                  <a:t> is  cut out by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num>
                          <m:den>
                            <m: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3200" dirty="0"/>
                  <a:t> linearly independent homogeneous degree-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3200" dirty="0"/>
                  <a:t> polynomials, then for a generic linear subspace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sz="3200" dirty="0"/>
                  <a:t> of dimension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CA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CA" sz="3200" b="0" i="0" smtClean="0">
                              <a:latin typeface="Cambria Math" panose="02040503050406030204" pitchFamily="18" charset="0"/>
                            </a:rPr>
                            <m:t>dim</m:t>
                          </m:r>
                        </m:fName>
                        <m:e>
                          <m:d>
                            <m:dPr>
                              <m:ctrlPr>
                                <a:rPr lang="en-CA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3200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</m:d>
                        </m:e>
                      </m:func>
                      <m:r>
                        <a:rPr lang="en-CA" sz="3200" b="0" i="1" smtClean="0"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CA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3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CA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CA" sz="3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CA" sz="3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CA" sz="3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CA" sz="3200" b="0" i="1" smtClean="0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r>
                        <a:rPr lang="en-CA" sz="3200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CA" sz="32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3200" dirty="0"/>
              </a:p>
              <a:p>
                <a:pPr marL="0" indent="0">
                  <a:buNone/>
                </a:pPr>
                <a:r>
                  <a:rPr lang="en-US" sz="3200" dirty="0"/>
                  <a:t>it holds that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CA" sz="3200" dirty="0" smtClean="0"/>
                      <m:t>Im</m:t>
                    </m:r>
                    <m:d>
                      <m:dPr>
                        <m:ctrlPr>
                          <a:rPr lang="en-CA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CA" sz="3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CA" sz="3200"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CA" sz="320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en-CA" sz="320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bSup>
                      </m:e>
                    </m:d>
                    <m:r>
                      <a:rPr lang="en-CA" sz="3200" i="1">
                        <a:latin typeface="Cambria Math" panose="02040503050406030204" pitchFamily="18" charset="0"/>
                      </a:rPr>
                      <m:t>∩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d>
                    <m:r>
                      <a:rPr lang="en-CA" sz="32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200" i="1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3200" i="1"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sz="3200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3200" dirty="0"/>
                  <a:t>.</a:t>
                </a:r>
              </a:p>
              <a:p>
                <a:pPr marL="0" indent="0">
                  <a:buNone/>
                </a:pPr>
                <a:endParaRPr lang="en-US" sz="3200" dirty="0"/>
              </a:p>
              <a:p>
                <a:pPr marL="0" indent="0">
                  <a:buNone/>
                </a:pPr>
                <a:r>
                  <a:rPr lang="en-US" sz="3200" dirty="0"/>
                  <a:t>Recall: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CA" sz="32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CA" sz="32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  <m:sup>
                        <m:r>
                          <a:rPr lang="en-CA" sz="32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bSup>
                    <m:r>
                      <a:rPr lang="en-CA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CA" sz="3200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Proj</m:t>
                    </m:r>
                    <m:d>
                      <m:dPr>
                        <m:ctrlP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⋂"/>
                            <m:ctrlPr>
                              <a:rPr lang="en-CA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CA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CA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CA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p>
                          <m:e>
                            <m:func>
                              <m:funcPr>
                                <m:ctrlPr>
                                  <a:rPr lang="en-CA" sz="32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CA" sz="3200" b="0" i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K</m:t>
                                </m:r>
                                <m:r>
                                  <m:rPr>
                                    <m:sty m:val="p"/>
                                  </m:rPr>
                                  <a:rPr lang="en-CA" sz="32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er</m:t>
                                </m:r>
                                <m:r>
                                  <a:rPr lang="en-CA" sz="32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⁡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CA" sz="32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CA" sz="32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CA" sz="32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CA" sz="3200" b="0" i="1" smtClean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func>
                          </m:e>
                        </m:nary>
                      </m:e>
                    </m:d>
                    <m:r>
                      <a:rPr lang="en-CA" sz="3200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3200" dirty="0"/>
                  <a:t> so dim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32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3200" dirty="0"/>
                          <m:t>Im</m:t>
                        </m:r>
                        <m:d>
                          <m:dPr>
                            <m:ctrlPr>
                              <a:rPr lang="en-CA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CA" sz="32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n-CA" sz="3200">
                                    <a:latin typeface="Cambria Math" panose="02040503050406030204" pitchFamily="18" charset="0"/>
                                  </a:rPr>
                                  <m:t>Ψ</m:t>
                                </m:r>
                              </m:e>
                              <m:sub>
                                <m:r>
                                  <a:rPr lang="en-CA" sz="320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  <m:sup>
                                <m:r>
                                  <a:rPr lang="en-CA" sz="320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p>
                            </m:sSubSup>
                          </m:e>
                        </m:d>
                      </m:e>
                    </m:d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CA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CA" sz="3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CA" sz="32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CA" sz="32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CA" sz="32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CA" sz="32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num>
                          <m:den>
                            <m:r>
                              <a:rPr lang="en-CA" sz="32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den>
                        </m:f>
                      </m:e>
                    </m:d>
                    <m:r>
                      <a:rPr lang="en-CA" sz="3200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CA" sz="3200" b="0" i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sz="3200" dirty="0"/>
              </a:p>
              <a:p>
                <a:pPr marL="0" indent="0">
                  <a:buNone/>
                </a:pPr>
                <a:endParaRPr lang="en-US" sz="3200" dirty="0"/>
              </a:p>
              <a:p>
                <a:pPr marL="0" indent="0">
                  <a:buNone/>
                </a:pPr>
                <a:r>
                  <a:rPr lang="en-US" sz="3200" dirty="0"/>
                  <a:t>Rearranging, the inequality (1) is equivalent to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D0C311-1922-606A-A651-C062F9A401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4290" y="367862"/>
                <a:ext cx="11505824" cy="5388687"/>
              </a:xfrm>
              <a:blipFill>
                <a:blip r:embed="rId3"/>
                <a:stretch>
                  <a:fillRect l="-1323" t="-939" b="-44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B5DF0FF-06C3-6BC4-AAA0-F0D38701CE56}"/>
              </a:ext>
            </a:extLst>
          </p:cNvPr>
          <p:cNvSpPr txBox="1"/>
          <p:nvPr/>
        </p:nvSpPr>
        <p:spPr>
          <a:xfrm>
            <a:off x="10334171" y="2002971"/>
            <a:ext cx="1248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(1)</a:t>
            </a:r>
          </a:p>
        </p:txBody>
      </p:sp>
    </p:spTree>
    <p:extLst>
      <p:ext uri="{BB962C8B-B14F-4D97-AF65-F5344CB8AC3E}">
        <p14:creationId xmlns:p14="http://schemas.microsoft.com/office/powerpoint/2010/main" val="275911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8A0D7-6F2D-B65A-1034-DA93EBE58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Genericity guarantee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CA86D3-DF15-05E1-77E1-16EAA11C11B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Theorem [JLV]: For a generic linear subspace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dirty="0"/>
                  <a:t> of dimension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sz="2800" b="0" i="0" smtClean="0">
                            <a:latin typeface="Cambria Math" panose="02040503050406030204" pitchFamily="18" charset="0"/>
                          </a:rPr>
                          <m:t>dim</m:t>
                        </m:r>
                      </m:fName>
                      <m:e>
                        <m:d>
                          <m:d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</m:func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!</m:t>
                        </m:r>
                      </m:den>
                    </m:f>
                    <m:f>
                      <m:f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d>
                          <m:d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noBar"/>
                                <m:ctrlPr>
                                  <a:rPr lang="en-CA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num>
                              <m:den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den>
                            </m:f>
                          </m:e>
                        </m:d>
                      </m:den>
                    </m:f>
                  </m:oMath>
                </a14:m>
                <a:r>
                  <a:rPr lang="en-US" dirty="0"/>
                  <a:t>,  it holds that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CA" dirty="0"/>
                      <m:t>Im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CA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en-CA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bSup>
                      </m:e>
                    </m:d>
                    <m:r>
                      <a:rPr lang="en-CA" i="1">
                        <a:latin typeface="Cambria Math" panose="02040503050406030204" pitchFamily="18" charset="0"/>
                      </a:rPr>
                      <m:t>∩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i="1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d>
                    <m:r>
                      <a:rPr lang="en-CA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i="1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CA86D3-DF15-05E1-77E1-16EAA11C11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3369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15C89-C369-8A7F-4A08-0C6BB4D50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Intersecting a subspace with a variety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DF4AD0E-22DC-B802-40E1-26C2252E22C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31648" y="1898777"/>
                <a:ext cx="11960352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3200" dirty="0"/>
                  <a:t>Let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𝔽</m:t>
                    </m:r>
                    <m:r>
                      <a:rPr lang="en-CA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lit/>
                      </m:rPr>
                      <a:rPr lang="en-CA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m:rPr>
                        <m:lit/>
                      </m:rPr>
                      <a:rPr lang="en-CA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CA" sz="3200" b="0" dirty="0"/>
                  <a:t>,</a:t>
                </a:r>
                <a14:m>
                  <m:oMath xmlns:m="http://schemas.openxmlformats.org/officeDocument/2006/math">
                    <m:r>
                      <a:rPr lang="en-CA" sz="3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  <m:r>
                      <m:rPr>
                        <m:lit/>
                      </m:rPr>
                      <a:rPr lang="en-CA" sz="3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  <m:r>
                      <a:rPr lang="en-CA" sz="32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CA" sz="3200" b="0" dirty="0"/>
                  <a:t> and let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CA" sz="3200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CA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CA" sz="3200" b="0" dirty="0"/>
                  <a:t>.</a:t>
                </a:r>
              </a:p>
              <a:p>
                <a:r>
                  <a:rPr lang="en-CA" sz="3200" dirty="0"/>
                  <a:t>Let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CA" sz="3200" b="0" dirty="0"/>
                  <a:t> be the symmetric subspace</a:t>
                </a:r>
              </a:p>
              <a:p>
                <a:r>
                  <a:rPr lang="en-CA" sz="3200" dirty="0"/>
                  <a:t>Let</a:t>
                </a:r>
                <a:r>
                  <a:rPr lang="en-CA" sz="3200" b="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CA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𝑠𝑦𝑚</m:t>
                        </m:r>
                      </m:sub>
                      <m:sup>
                        <m:d>
                          <m:dPr>
                            <m:ctrlPr>
                              <a:rPr lang="en-CA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sup>
                    </m:sSubSup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CA" sz="3200" b="0" dirty="0"/>
                  <a:t>Proj</a:t>
                </a:r>
                <a14:m>
                  <m:oMath xmlns:m="http://schemas.openxmlformats.org/officeDocument/2006/math">
                    <m:r>
                      <a:rPr lang="en-CA" sz="3200" b="0" i="1" dirty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CA" sz="32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3200" b="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sz="32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b="0" i="1" dirty="0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CA" sz="32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sz="3200" b="0" dirty="0"/>
                  <a:t> the orthogonal projection onto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</m:oMath>
                </a14:m>
                <a:endParaRPr lang="en-CA" sz="320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US" sz="32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CA" sz="3200" b="0" dirty="0"/>
                  <a:t> is a </a:t>
                </a:r>
                <a:r>
                  <a:rPr lang="en-CA" sz="3200" b="0" dirty="0">
                    <a:solidFill>
                      <a:srgbClr val="FF0000"/>
                    </a:solidFill>
                  </a:rPr>
                  <a:t>(conic) variety </a:t>
                </a:r>
                <a:r>
                  <a:rPr lang="en-CA" sz="3200" dirty="0"/>
                  <a:t>if it is </a:t>
                </a:r>
                <a:r>
                  <a:rPr lang="en-CA" sz="3200" dirty="0">
                    <a:solidFill>
                      <a:srgbClr val="FF0000"/>
                    </a:solidFill>
                  </a:rPr>
                  <a:t>cut out </a:t>
                </a:r>
                <a:r>
                  <a:rPr lang="en-CA" sz="3200" dirty="0"/>
                  <a:t>by some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b="0" i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3200" b="0" i="0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3200" b="0" i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en-CA" sz="3200" b="0" i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  <m:r>
                      <a:rPr lang="en-CA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CA" sz="3200" dirty="0"/>
                  <a:t> i.e.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2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CA" sz="32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CA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CA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CA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CA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32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CA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⊗</m:t>
                            </m:r>
                            <m:r>
                              <a:rPr lang="en-CA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sup>
                        </m:sSup>
                      </m:e>
                    </m:d>
                    <m:r>
                      <a:rPr lang="en-CA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CA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…</m:t>
                    </m:r>
                    <m:r>
                      <a:rPr lang="en-CA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CA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CA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32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CA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⊗</m:t>
                            </m:r>
                            <m:r>
                              <a:rPr lang="en-CA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sup>
                        </m:sSup>
                      </m:e>
                    </m:d>
                    <m:r>
                      <a:rPr lang="en-CA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=0}</m:t>
                    </m:r>
                  </m:oMath>
                </a14:m>
                <a:endParaRPr lang="en-CA" sz="3200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sz="3600" u="sng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Question:</a:t>
                </a:r>
                <a:r>
                  <a:rPr lang="en-CA" sz="3600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 Given a (linear) subspace </a:t>
                </a:r>
                <a14:m>
                  <m:oMath xmlns:m="http://schemas.openxmlformats.org/officeDocument/2006/math">
                    <m: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6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CA" sz="36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36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CA" sz="3600" b="0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 describe </a:t>
                </a:r>
                <a14:m>
                  <m:oMath xmlns:m="http://schemas.openxmlformats.org/officeDocument/2006/math">
                    <m: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CA" sz="3600" b="0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DF4AD0E-22DC-B802-40E1-26C2252E22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31648" y="1898777"/>
                <a:ext cx="11960352" cy="4351338"/>
              </a:xfrm>
              <a:blipFill>
                <a:blip r:embed="rId3"/>
                <a:stretch>
                  <a:fillRect l="-1591" t="-2907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5F2EB0B-6A28-6F22-0AE9-34B36D56FB48}"/>
              </a:ext>
            </a:extLst>
          </p:cNvPr>
          <p:cNvCxnSpPr>
            <a:cxnSpLocks/>
          </p:cNvCxnSpPr>
          <p:nvPr/>
        </p:nvCxnSpPr>
        <p:spPr>
          <a:xfrm flipV="1">
            <a:off x="10886736" y="4251343"/>
            <a:ext cx="0" cy="286151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8B8B0D5-A542-F2FD-A65E-A883D7CE6B51}"/>
                  </a:ext>
                </a:extLst>
              </p:cNvPr>
              <p:cNvSpPr txBox="1"/>
              <p:nvPr/>
            </p:nvSpPr>
            <p:spPr>
              <a:xfrm>
                <a:off x="9508378" y="4511480"/>
                <a:ext cx="2756715" cy="468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2400" dirty="0">
                    <a:solidFill>
                      <a:srgbClr val="FF0000"/>
                    </a:solidFill>
                  </a:rPr>
                  <a:t>Dual space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CA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8B8B0D5-A542-F2FD-A65E-A883D7CE6B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8378" y="4511480"/>
                <a:ext cx="2756715" cy="468205"/>
              </a:xfrm>
              <a:prstGeom prst="rect">
                <a:avLst/>
              </a:prstGeom>
              <a:blipFill>
                <a:blip r:embed="rId4"/>
                <a:stretch>
                  <a:fillRect l="-3211" t="-7895" r="-459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1981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692317-791E-E7C7-750F-DF170DFFA5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4676" y="442522"/>
                <a:ext cx="11701565" cy="620844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CA" sz="3200" u="sng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Question:</a:t>
                </a:r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Given a conic variety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CA" sz="32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200" i="1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32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CA" sz="32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sz="3200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CA" sz="3200" i="1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sz="3200" i="1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CA" sz="3200" dirty="0"/>
                      <m:t>Im</m:t>
                    </m:r>
                    <m:d>
                      <m:dPr>
                        <m:ctrlPr>
                          <a:rPr lang="en-CA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CA" sz="3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CA" sz="3200"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CA" sz="320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en-CA" sz="320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bSup>
                      </m:e>
                    </m:d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}⊆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CA" sz="32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and a basis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CA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CA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…</m:t>
                    </m:r>
                    <m:r>
                      <a:rPr lang="en-CA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m:rPr>
                        <m:lit/>
                      </m:rPr>
                      <a:rPr lang="en-CA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for a subspace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CA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CA" sz="32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en-CA" sz="3200" b="0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is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32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CA" sz="32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CA" sz="32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2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CA" sz="32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0}?</m:t>
                    </m:r>
                  </m:oMath>
                </a14:m>
                <a:endParaRPr lang="en-CA" sz="3200" b="0" dirty="0">
                  <a:solidFill>
                    <a:schemeClr val="accent6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sz="1050" b="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sz="3200" u="sng" dirty="0">
                    <a:ea typeface="Cambria Math" panose="02040503050406030204" pitchFamily="18" charset="0"/>
                  </a:rPr>
                  <a:t>Complete hierarchy</a:t>
                </a:r>
                <a:r>
                  <a:rPr lang="en-CA" sz="3200" b="0" u="sng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:</a:t>
                </a:r>
                <a:endParaRPr lang="en-CA" sz="3200" u="sng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3200" dirty="0"/>
                  <a:t>1. For </a:t>
                </a:r>
                <a14:m>
                  <m:oMath xmlns:m="http://schemas.openxmlformats.org/officeDocument/2006/math">
                    <m:r>
                      <a:rPr lang="en-CA" sz="32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CA" sz="3200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3200" dirty="0"/>
                  <a:t>, let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sz="3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CA" sz="32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  <m:sup>
                        <m: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bSup>
                    <m:r>
                      <a:rPr lang="en-CA" sz="32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CA" sz="3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CA" sz="3200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CA" sz="3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en-CA" sz="3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bSup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⊗</m:t>
                        </m:r>
                        <m:sSubSup>
                          <m:sSubSupPr>
                            <m:ctrlPr>
                              <a:rPr lang="en-CA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CA" sz="3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CA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sub>
                          <m:sup>
                            <m:r>
                              <a:rPr lang="en-CA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⊗</m:t>
                            </m:r>
                            <m:r>
                              <a:rPr lang="en-CA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CA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CA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bSup>
                      </m:e>
                    </m:d>
                    <m:r>
                      <a:rPr lang="en-CA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 : </m:t>
                    </m:r>
                    <m:sSup>
                      <m:sSupPr>
                        <m:ctrlP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  <m:r>
                      <a:rPr lang="en-CA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</m:oMath>
                </a14:m>
                <a:endParaRPr lang="en-US" sz="3200" dirty="0"/>
              </a:p>
              <a:p>
                <a:pPr marL="0" indent="0">
                  <a:buNone/>
                </a:pPr>
                <a:r>
                  <a:rPr lang="en-US" sz="3200" dirty="0"/>
                  <a:t>2. If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CA" sz="3200" dirty="0" smtClean="0">
                        <a:solidFill>
                          <a:schemeClr val="tx1"/>
                        </a:solidFill>
                      </a:rPr>
                      <m:t>Im</m:t>
                    </m:r>
                    <m:d>
                      <m:d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CA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CA" sz="3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CA" sz="32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en-CA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bSup>
                      </m:e>
                    </m:d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∩</m:t>
                    </m:r>
                    <m:sSup>
                      <m:sSupPr>
                        <m:ctrlP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  <m:d>
                      <m:dPr>
                        <m:ctrlP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d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3200" dirty="0"/>
                  <a:t> for some </a:t>
                </a:r>
                <a14:m>
                  <m:oMath xmlns:m="http://schemas.openxmlformats.org/officeDocument/2006/math">
                    <m:r>
                      <a:rPr lang="en-CA" sz="320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CA" sz="3200" i="1"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CA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32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CA" sz="320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sz="3200" dirty="0"/>
                  <a:t>, output </a:t>
                </a:r>
                <a:r>
                  <a:rPr lang="en-US" sz="3200" dirty="0">
                    <a:solidFill>
                      <a:schemeClr val="accent6"/>
                    </a:solidFill>
                  </a:rPr>
                  <a:t>YES</a:t>
                </a:r>
              </a:p>
              <a:p>
                <a:pPr marL="0" indent="0">
                  <a:buNone/>
                </a:pPr>
                <a:r>
                  <a:rPr lang="en-US" sz="3200" dirty="0"/>
                  <a:t>3. Otherwise, output </a:t>
                </a:r>
                <a:r>
                  <a:rPr lang="en-US" sz="3200" dirty="0">
                    <a:solidFill>
                      <a:srgbClr val="FF0000"/>
                    </a:solidFill>
                  </a:rPr>
                  <a:t>NO</a:t>
                </a:r>
              </a:p>
              <a:p>
                <a:pPr marL="0" indent="0">
                  <a:buNone/>
                </a:pPr>
                <a:endParaRPr lang="en-US" sz="10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US" sz="3200" u="sng" dirty="0"/>
                  <a:t>Correctness: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CA" sz="3200" dirty="0"/>
                      <m:t>Im</m:t>
                    </m:r>
                    <m:d>
                      <m:dPr>
                        <m:ctrlPr>
                          <a:rPr lang="en-CA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CA" sz="3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CA" sz="3200"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CA" sz="320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en-CA" sz="32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bSup>
                      </m:e>
                    </m:d>
                    <m:r>
                      <a:rPr lang="en-CA" sz="3200" i="1">
                        <a:latin typeface="Cambria Math" panose="02040503050406030204" pitchFamily="18" charset="0"/>
                      </a:rPr>
                      <m:t>∩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  <m:d>
                      <m:dPr>
                        <m:ctrlPr>
                          <a:rPr lang="en-CA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d>
                    <m:r>
                      <a:rPr lang="en-CA" sz="32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200" i="1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3200" i="1"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sz="3200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3200" dirty="0"/>
                  <a:t>  </a:t>
                </a:r>
                <a:r>
                  <a:rPr lang="en-CA" sz="3200" dirty="0"/>
                  <a:t>for some </a:t>
                </a:r>
                <a14:m>
                  <m:oMath xmlns:m="http://schemas.openxmlformats.org/officeDocument/2006/math">
                    <m:r>
                      <a:rPr lang="en-CA" sz="320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CA" sz="3200" i="1"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CA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32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CA" sz="320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CA" sz="3200" i="1">
                        <a:latin typeface="Cambria Math" panose="02040503050406030204" pitchFamily="18" charset="0"/>
                      </a:rPr>
                      <m:t>  ⟺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CA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CA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CA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CA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CA" sz="32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3200" dirty="0">
                    <a:solidFill>
                      <a:schemeClr val="accent1"/>
                    </a:solidFill>
                  </a:rPr>
                  <a:t>Proof: </a:t>
                </a:r>
                <a14:m>
                  <m:oMath xmlns:m="http://schemas.openxmlformats.org/officeDocument/2006/math">
                    <m:r>
                      <a:rPr lang="en-CA" sz="32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en-CA" sz="320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3200" dirty="0">
                    <a:solidFill>
                      <a:schemeClr val="accent1"/>
                    </a:solidFill>
                  </a:rPr>
                  <a:t>  For any </a:t>
                </a:r>
                <a14:m>
                  <m:oMath xmlns:m="http://schemas.openxmlformats.org/officeDocument/2006/math">
                    <m:r>
                      <a:rPr lang="en-CA" sz="32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CA" sz="32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sz="32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32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sz="32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2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3200" dirty="0">
                    <a:solidFill>
                      <a:schemeClr val="accent1"/>
                    </a:solidFill>
                  </a:rPr>
                  <a:t> it holds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3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  <m:r>
                      <a:rPr lang="en-CA" sz="32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CA" sz="3200" dirty="0">
                        <a:solidFill>
                          <a:schemeClr val="accent1"/>
                        </a:solidFill>
                      </a:rPr>
                      <m:t>Im</m:t>
                    </m:r>
                    <m:d>
                      <m:dPr>
                        <m:ctrlP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CA" sz="3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CA" sz="320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CA" sz="320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en-CA" sz="3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bSup>
                      </m:e>
                    </m:d>
                    <m:r>
                      <a:rPr lang="en-CA" sz="32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∩</m:t>
                    </m:r>
                    <m:sSup>
                      <m:sSupPr>
                        <m:ctrlP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  <m:d>
                      <m:dPr>
                        <m:ctrlP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d>
                  </m:oMath>
                </a14:m>
                <a:r>
                  <a:rPr lang="en-US" sz="3200" dirty="0">
                    <a:solidFill>
                      <a:schemeClr val="accent1"/>
                    </a:solidFill>
                  </a:rPr>
                  <a:t>.</a:t>
                </a:r>
              </a:p>
              <a:p>
                <a:pPr marL="0" indent="0">
                  <a:buNone/>
                </a:pPr>
                <a:r>
                  <a:rPr lang="en-US" sz="3200" dirty="0">
                    <a:solidFill>
                      <a:schemeClr val="accent1"/>
                    </a:solidFill>
                  </a:rPr>
                  <a:t>	  </a:t>
                </a:r>
                <a14:m>
                  <m:oMath xmlns:m="http://schemas.openxmlformats.org/officeDocument/2006/math">
                    <m:r>
                      <a:rPr lang="en-CA" sz="32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⇐:</m:t>
                    </m:r>
                  </m:oMath>
                </a14:m>
                <a:r>
                  <a:rPr lang="en-US" sz="3200" dirty="0">
                    <a:solidFill>
                      <a:schemeClr val="accent1"/>
                    </a:solidFill>
                  </a:rPr>
                  <a:t> Hilbert’s </a:t>
                </a:r>
                <a:r>
                  <a:rPr lang="en-US" sz="3200" dirty="0" err="1">
                    <a:solidFill>
                      <a:schemeClr val="accent1"/>
                    </a:solidFill>
                  </a:rPr>
                  <a:t>Nullstellensatz</a:t>
                </a:r>
                <a:r>
                  <a:rPr lang="en-US" sz="3200" dirty="0">
                    <a:solidFill>
                      <a:schemeClr val="accent1"/>
                    </a:solidFill>
                  </a:rPr>
                  <a:t> + degree bounds</a:t>
                </a:r>
              </a:p>
              <a:p>
                <a:pPr marL="0" indent="0">
                  <a:buNone/>
                </a:pPr>
                <a:endParaRPr lang="en-CA" sz="3200" b="0" u="sng" dirty="0">
                  <a:solidFill>
                    <a:schemeClr val="accent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sz="3200" b="0" u="sng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692317-791E-E7C7-750F-DF170DFFA5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4676" y="442522"/>
                <a:ext cx="11701565" cy="6208444"/>
              </a:xfrm>
              <a:blipFill>
                <a:blip r:embed="rId3"/>
                <a:stretch>
                  <a:fillRect l="-1300" t="-1636" b="-51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802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67186-C7AF-432E-3A7A-C101EC05E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B9184C-D0DA-BBEB-FA55-B1EB368AF67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3071" y="1825625"/>
                <a:ext cx="11483788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accent6"/>
                    </a:solidFill>
                  </a:rPr>
                  <a:t>Given a conic variety </a:t>
                </a:r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6"/>
                    </a:solidFill>
                  </a:rPr>
                  <a:t> and a linear subspace </a:t>
                </a:r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>
                    <a:solidFill>
                      <a:schemeClr val="accent6"/>
                    </a:solidFill>
                  </a:rPr>
                  <a:t> describe </a:t>
                </a:r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>
                  <a:solidFill>
                    <a:schemeClr val="accent6"/>
                  </a:solidFill>
                </a:endParaRPr>
              </a:p>
              <a:p>
                <a:pPr marL="0" indent="0">
                  <a:buNone/>
                </a:pPr>
                <a:r>
                  <a:rPr lang="en-US" u="sng" dirty="0"/>
                  <a:t>Algorithms to describe </a:t>
                </a:r>
                <a14:m>
                  <m:oMath xmlns:m="http://schemas.openxmlformats.org/officeDocument/2006/math">
                    <m:r>
                      <a:rPr lang="en-CA" b="0" i="1" u="sng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b="0" i="1" u="sng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b="0" i="1" u="sng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u="sng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Algorithm to certify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b="0" i="1" smtClean="0">
                        <a:latin typeface="Cambria Math" panose="02040503050406030204" pitchFamily="18" charset="0"/>
                      </a:rPr>
                      <m:t>}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Algorithm to determine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b="0" i="0" smtClean="0">
                        <a:latin typeface="Cambria Math" panose="02040503050406030204" pitchFamily="18" charset="0"/>
                      </a:rPr>
                      <m:t>dist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Algorithm to recover elements of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B9184C-D0DA-BBEB-FA55-B1EB368AF6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3071" y="1825625"/>
                <a:ext cx="11483788" cy="4351338"/>
              </a:xfrm>
              <a:blipFill>
                <a:blip r:embed="rId3"/>
                <a:stretch>
                  <a:fillRect l="-1105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305072E-BDE3-6921-CBC4-4F7A6EC4BCBC}"/>
              </a:ext>
            </a:extLst>
          </p:cNvPr>
          <p:cNvCxnSpPr>
            <a:cxnSpLocks/>
          </p:cNvCxnSpPr>
          <p:nvPr/>
        </p:nvCxnSpPr>
        <p:spPr>
          <a:xfrm>
            <a:off x="159167" y="3613013"/>
            <a:ext cx="679033" cy="0"/>
          </a:xfrm>
          <a:prstGeom prst="straightConnector1">
            <a:avLst/>
          </a:prstGeom>
          <a:ln w="1143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American Goldfinch">
            <a:extLst>
              <a:ext uri="{FF2B5EF4-FFF2-40B4-BE49-F238E27FC236}">
                <a16:creationId xmlns:a16="http://schemas.microsoft.com/office/drawing/2014/main" id="{8491B5E4-A8EF-B662-4F1F-E8E277213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128" y="3989252"/>
            <a:ext cx="4981731" cy="218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91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nut 5">
            <a:extLst>
              <a:ext uri="{FF2B5EF4-FFF2-40B4-BE49-F238E27FC236}">
                <a16:creationId xmlns:a16="http://schemas.microsoft.com/office/drawing/2014/main" id="{956BC4F3-034B-54A3-7B67-EFD71AE547F7}"/>
              </a:ext>
            </a:extLst>
          </p:cNvPr>
          <p:cNvSpPr/>
          <p:nvPr/>
        </p:nvSpPr>
        <p:spPr>
          <a:xfrm>
            <a:off x="857250" y="3078480"/>
            <a:ext cx="7047230" cy="2824480"/>
          </a:xfrm>
          <a:prstGeom prst="donu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02C1F85E-37D7-048E-1A36-473EF132EEB1}"/>
              </a:ext>
            </a:extLst>
          </p:cNvPr>
          <p:cNvSpPr/>
          <p:nvPr/>
        </p:nvSpPr>
        <p:spPr>
          <a:xfrm>
            <a:off x="6813550" y="533400"/>
            <a:ext cx="4038600" cy="2895600"/>
          </a:xfrm>
          <a:prstGeom prst="donut">
            <a:avLst>
              <a:gd name="adj" fmla="val 50000"/>
            </a:avLst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B9A13BA-C714-6367-FB81-248246587B52}"/>
                  </a:ext>
                </a:extLst>
              </p:cNvPr>
              <p:cNvSpPr txBox="1"/>
              <p:nvPr/>
            </p:nvSpPr>
            <p:spPr>
              <a:xfrm>
                <a:off x="3816985" y="4167554"/>
                <a:ext cx="11277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B9A13BA-C714-6367-FB81-248246587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6985" y="4167554"/>
                <a:ext cx="1127760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F4A4C9-3907-4272-4C10-B7BDDAEBE73D}"/>
                  </a:ext>
                </a:extLst>
              </p:cNvPr>
              <p:cNvSpPr txBox="1"/>
              <p:nvPr/>
            </p:nvSpPr>
            <p:spPr>
              <a:xfrm>
                <a:off x="8268970" y="1658034"/>
                <a:ext cx="11277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F4A4C9-3907-4272-4C10-B7BDDAEBE7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8970" y="1658034"/>
                <a:ext cx="112776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8D07153-61F4-7203-CFCB-398F15D08F5D}"/>
              </a:ext>
            </a:extLst>
          </p:cNvPr>
          <p:cNvCxnSpPr>
            <a:cxnSpLocks/>
          </p:cNvCxnSpPr>
          <p:nvPr/>
        </p:nvCxnSpPr>
        <p:spPr>
          <a:xfrm flipH="1">
            <a:off x="7203440" y="3104970"/>
            <a:ext cx="426720" cy="562790"/>
          </a:xfrm>
          <a:prstGeom prst="straightConnector1">
            <a:avLst/>
          </a:prstGeom>
          <a:ln w="476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128D97-1753-4CA1-8FFC-29D7DC3DAE36}"/>
                  </a:ext>
                </a:extLst>
              </p:cNvPr>
              <p:cNvSpPr txBox="1"/>
              <p:nvPr/>
            </p:nvSpPr>
            <p:spPr>
              <a:xfrm>
                <a:off x="4988561" y="3363714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CA" sz="180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dist</m:t>
                      </m:r>
                      <m:d>
                        <m:dPr>
                          <m:ctrlPr>
                            <a:rPr lang="en-CA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  <m:r>
                            <a:rPr lang="en-CA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128D97-1753-4CA1-8FFC-29D7DC3DAE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8561" y="3363714"/>
                <a:ext cx="609600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118476C-0FE9-79AB-FF58-48E45F4C2C13}"/>
                  </a:ext>
                </a:extLst>
              </p:cNvPr>
              <p:cNvSpPr txBox="1"/>
              <p:nvPr/>
            </p:nvSpPr>
            <p:spPr>
              <a:xfrm>
                <a:off x="4380865" y="6106827"/>
                <a:ext cx="79654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We have a complete hierarchy of </a:t>
                </a:r>
                <a:r>
                  <a:rPr lang="en-US" sz="2400" i="1" dirty="0">
                    <a:solidFill>
                      <a:srgbClr val="FF0000"/>
                    </a:solidFill>
                  </a:rPr>
                  <a:t>lower bounds </a:t>
                </a:r>
                <a:r>
                  <a:rPr lang="en-US" sz="2400" dirty="0">
                    <a:solidFill>
                      <a:srgbClr val="FF0000"/>
                    </a:solidFill>
                  </a:rPr>
                  <a:t>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24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dist</m:t>
                    </m:r>
                    <m:d>
                      <m:dPr>
                        <m:ctrlPr>
                          <a:rPr lang="en-CA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  <m:r>
                          <a:rPr lang="en-CA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CA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118476C-0FE9-79AB-FF58-48E45F4C2C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0865" y="6106827"/>
                <a:ext cx="7965440" cy="461665"/>
              </a:xfrm>
              <a:prstGeom prst="rect">
                <a:avLst/>
              </a:prstGeom>
              <a:blipFill>
                <a:blip r:embed="rId7"/>
                <a:stretch>
                  <a:fillRect l="-1274" t="-5263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17615A0-E83D-704D-F7F6-71C56675352C}"/>
                  </a:ext>
                </a:extLst>
              </p:cNvPr>
              <p:cNvSpPr txBox="1"/>
              <p:nvPr/>
            </p:nvSpPr>
            <p:spPr>
              <a:xfrm>
                <a:off x="141846" y="151516"/>
                <a:ext cx="823489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Part 2: Algorithm to determine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3600" b="0" i="0" smtClean="0">
                        <a:latin typeface="Cambria Math" panose="02040503050406030204" pitchFamily="18" charset="0"/>
                      </a:rPr>
                      <m:t>dist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17615A0-E83D-704D-F7F6-71C5667535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46" y="151516"/>
                <a:ext cx="8234899" cy="646331"/>
              </a:xfrm>
              <a:prstGeom prst="rect">
                <a:avLst/>
              </a:prstGeom>
              <a:blipFill>
                <a:blip r:embed="rId8"/>
                <a:stretch>
                  <a:fillRect l="-2311" t="-15686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2D7D27D-B41E-D672-2568-D3C8A2332251}"/>
                  </a:ext>
                </a:extLst>
              </p:cNvPr>
              <p:cNvSpPr txBox="1"/>
              <p:nvPr/>
            </p:nvSpPr>
            <p:spPr>
              <a:xfrm>
                <a:off x="293370" y="885754"/>
                <a:ext cx="7047230" cy="2279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u="sng" dirty="0"/>
                  <a:t>Input:</a:t>
                </a:r>
                <a:r>
                  <a:rPr lang="en-US" sz="2800" dirty="0"/>
                  <a:t> 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Polynomials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  <m:d>
                      <m:dPr>
                        <m:begChr m:val="["/>
                        <m:endChr m:val="]"/>
                        <m:ctrlPr>
                          <a:rPr lang="en-CA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8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CA" sz="28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CA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CA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…</m:t>
                        </m:r>
                        <m:r>
                          <a:rPr lang="en-CA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CA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8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800" dirty="0"/>
                  <a:t> that cut out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800" dirty="0"/>
                  <a:t> 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A basis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CA" sz="2800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m:rPr>
                        <m:lit/>
                      </m:rPr>
                      <a:rPr lang="en-CA" sz="28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800" dirty="0"/>
                  <a:t> for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sz="2800" dirty="0"/>
                  <a:t>.</a:t>
                </a:r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2D7D27D-B41E-D672-2568-D3C8A23322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370" y="885754"/>
                <a:ext cx="7047230" cy="2279983"/>
              </a:xfrm>
              <a:prstGeom prst="rect">
                <a:avLst/>
              </a:prstGeom>
              <a:blipFill>
                <a:blip r:embed="rId9"/>
                <a:stretch>
                  <a:fillRect l="-1982" t="-2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C0F05C8-94BF-A3D8-E5A5-8645F872419E}"/>
                  </a:ext>
                </a:extLst>
              </p:cNvPr>
              <p:cNvSpPr txBox="1"/>
              <p:nvPr/>
            </p:nvSpPr>
            <p:spPr>
              <a:xfrm>
                <a:off x="6813550" y="5184760"/>
                <a:ext cx="6400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u="sng" dirty="0"/>
                  <a:t>Output:</a:t>
                </a:r>
                <a:r>
                  <a:rPr lang="en-US" sz="2800" dirty="0"/>
                  <a:t> Lower bound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2800" b="0" i="0" smtClean="0">
                        <a:latin typeface="Cambria Math" panose="02040503050406030204" pitchFamily="18" charset="0"/>
                      </a:rPr>
                      <m:t>dist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C0F05C8-94BF-A3D8-E5A5-8645F8724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3550" y="5184760"/>
                <a:ext cx="6400800" cy="523220"/>
              </a:xfrm>
              <a:prstGeom prst="rect">
                <a:avLst/>
              </a:prstGeom>
              <a:blipFill>
                <a:blip r:embed="rId10"/>
                <a:stretch>
                  <a:fillRect l="-1980" t="-11905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974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65935-454B-714B-72B2-C64E4A4C2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Genericity guarantee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0EE783-E75A-6EE2-F49A-6BEA7314AC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u="sng" dirty="0"/>
                  <a:t>Theorem [JLV]:</a:t>
                </a:r>
                <a:r>
                  <a:rPr lang="en-US" dirty="0"/>
                  <a:t> For a symmetric linear subspace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dirty="0"/>
                  <a:t>, a generic linear subspace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⊗2</m:t>
                        </m:r>
                      </m:sup>
                    </m:sSup>
                  </m:oMath>
                </a14:m>
                <a:r>
                  <a:rPr lang="en-US" dirty="0"/>
                  <a:t> of dimension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0EE783-E75A-6EE2-F49A-6BEA7314AC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06" t="-2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00225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8686FA5-AE6F-5CD6-B98F-8863F81D6BF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Applications of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-entangled subspaces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8686FA5-AE6F-5CD6-B98F-8863F81D6B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EF75CE-9F15-E67A-A141-C5E726E687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5043" y="1765240"/>
                <a:ext cx="11281913" cy="4351338"/>
              </a:xfrm>
            </p:spPr>
            <p:txBody>
              <a:bodyPr/>
              <a:lstStyle/>
              <a:p>
                <a:r>
                  <a:rPr lang="en-US" dirty="0"/>
                  <a:t>A POVM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0≤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sSup>
                          <m:sSup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dirty="0"/>
                  <a:t>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 is an </a:t>
                </a:r>
                <a:r>
                  <a:rPr lang="en-US" dirty="0">
                    <a:solidFill>
                      <a:srgbClr val="FF0000"/>
                    </a:solidFill>
                  </a:rPr>
                  <a:t>entanglement witness</a:t>
                </a:r>
                <a:r>
                  <a:rPr lang="en-US" dirty="0"/>
                  <a:t> if and only if </a:t>
                </a:r>
                <a:r>
                  <a:rPr lang="en-US" dirty="0" err="1"/>
                  <a:t>Im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-entangled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Given a state </a:t>
                </a:r>
                <a14:m>
                  <m:oMath xmlns:m="http://schemas.openxmlformats.org/officeDocument/2006/math">
                    <m:r>
                      <a:rPr lang="en-CA" b="0" i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⟩∈</m:t>
                    </m:r>
                  </m:oMath>
                </a14:m>
                <a:r>
                  <a:rPr lang="en-CA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, the following are equivalent:</a:t>
                </a:r>
              </a:p>
              <a:p>
                <a:pPr marL="514350" indent="-514350">
                  <a:buFont typeface="+mj-lt"/>
                  <a:buAutoNum type="arabicPeriod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⟩</m:t>
                            </m:r>
                          </m:e>
                        </m:d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𝑖𝑛𝑗</m:t>
                        </m:r>
                      </m:sub>
                      <m:sup>
                        <m:r>
                          <a:rPr lang="en-CA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CA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≔</m:t>
                    </m:r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𝑔𝑒𝑜𝑚</m:t>
                            </m:r>
                          </m:sub>
                        </m:s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(|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⟩)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CA"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lim>
                        <m:d>
                          <m:dPr>
                            <m:begChr m:val="|"/>
                            <m:endChr m:val="⟩"/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d>
                        <m:r>
                          <a:rPr lang="en-CA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|"/>
                            <m:endChr m:val="⟩"/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  <m:r>
                          <a:rPr lang="en-CA" i="1"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|"/>
                            <m:endChr m:val="⟩"/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  <m:r>
                          <a:rPr lang="en-CA" i="1"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ℂ</m:t>
                            </m:r>
                          </m:e>
                          <m:sup>
                            <m:r>
                              <a:rPr lang="en-CA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lim>
                    </m:limLow>
                    <m:func>
                      <m:func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CA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⊗</m:t>
                                    </m:r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⟨</m:t>
                                    </m:r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⊗</m:t>
                                    </m:r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⟨</m:t>
                                    </m:r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en-CA" b="0" i="1" smtClean="0">
                                        <a:latin typeface="Cambria Math" panose="02040503050406030204" pitchFamily="18" charset="0"/>
                                      </a:rPr>
                                      <m:t>|)</m:t>
                                    </m:r>
                                  </m:e>
                                  <m:e>
                                    <m:r>
                                      <a:rPr lang="en-CA" i="1">
                                        <a:latin typeface="Cambria Math" panose="02040503050406030204" pitchFamily="18" charset="0"/>
                                      </a:rPr>
                                      <m:t>𝜓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&lt;1</m:t>
                        </m:r>
                      </m:e>
                    </m:func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 </a:t>
                </a:r>
                <a:r>
                  <a:rPr lang="en-US" dirty="0" err="1"/>
                  <a:t>Im</a:t>
                </a:r>
                <a14:m>
                  <m:oMath xmlns:m="http://schemas.openxmlformats.org/officeDocument/2006/math">
                    <m:r>
                      <a:rPr lang="en-CA" b="0" i="0" smtClean="0">
                        <a:latin typeface="Cambria Math" panose="02040503050406030204" pitchFamily="18" charset="0"/>
                      </a:rPr>
                      <m:t>(|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⟩: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1-entangled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EF75CE-9F15-E67A-A141-C5E726E687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5043" y="1765240"/>
                <a:ext cx="11281913" cy="4351338"/>
              </a:xfrm>
              <a:blipFill>
                <a:blip r:embed="rId4"/>
                <a:stretch>
                  <a:fillRect l="-1237" t="-2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96E0083-0300-AB5C-EE1C-9E76517DDAC8}"/>
              </a:ext>
            </a:extLst>
          </p:cNvPr>
          <p:cNvCxnSpPr>
            <a:cxnSpLocks/>
          </p:cNvCxnSpPr>
          <p:nvPr/>
        </p:nvCxnSpPr>
        <p:spPr>
          <a:xfrm flipV="1">
            <a:off x="8409829" y="2286056"/>
            <a:ext cx="0" cy="516525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0C8801-D4C5-AB47-3147-219E7A0CC2CE}"/>
                  </a:ext>
                </a:extLst>
              </p:cNvPr>
              <p:cNvSpPr txBox="1"/>
              <p:nvPr/>
            </p:nvSpPr>
            <p:spPr>
              <a:xfrm>
                <a:off x="7084139" y="2801347"/>
                <a:ext cx="562009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Tr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CA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CA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for every separable state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0C8801-D4C5-AB47-3147-219E7A0CC2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4139" y="2801347"/>
                <a:ext cx="5620099" cy="461665"/>
              </a:xfrm>
              <a:prstGeom prst="rect">
                <a:avLst/>
              </a:prstGeom>
              <a:blipFill>
                <a:blip r:embed="rId5"/>
                <a:stretch>
                  <a:fillRect l="-1577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21C5913-61EC-B038-05FE-E6314D46C5A3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2351211" y="4707202"/>
            <a:ext cx="438519" cy="409694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4EAEE42-E9F3-223B-9F8A-5940E63E2DC3}"/>
              </a:ext>
            </a:extLst>
          </p:cNvPr>
          <p:cNvSpPr txBox="1"/>
          <p:nvPr/>
        </p:nvSpPr>
        <p:spPr>
          <a:xfrm>
            <a:off x="2789730" y="4886063"/>
            <a:ext cx="5620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rgbClr val="FF0000"/>
                </a:solidFill>
              </a:rPr>
              <a:t>Geometric measure of entanglement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5691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4A56BD0-CC1C-70FE-6B8C-18968C2618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6348" y="1929797"/>
                <a:ext cx="10999304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CA" u="sng" dirty="0">
                    <a:ea typeface="Cambria Math" panose="02040503050406030204" pitchFamily="18" charset="0"/>
                  </a:rPr>
                  <a:t>Question:</a:t>
                </a:r>
                <a:r>
                  <a:rPr lang="en-CA" dirty="0">
                    <a:ea typeface="Cambria Math" panose="02040503050406030204" pitchFamily="18" charset="0"/>
                  </a:rPr>
                  <a:t> Given a conic variety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i="1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CA" i="1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i="1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CA" dirty="0"/>
                      <m:t>Im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CA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en-CA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bSup>
                      </m:e>
                    </m:d>
                    <m:r>
                      <a:rPr lang="en-CA" i="1">
                        <a:latin typeface="Cambria Math" panose="02040503050406030204" pitchFamily="18" charset="0"/>
                      </a:rPr>
                      <m:t>}⊆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CA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dirty="0">
                    <a:ea typeface="Cambria Math" panose="02040503050406030204" pitchFamily="18" charset="0"/>
                  </a:rPr>
                  <a:t>and a basis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CA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…</m:t>
                    </m:r>
                    <m:r>
                      <a:rPr lang="en-CA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m:rPr>
                        <m:lit/>
                      </m:rPr>
                      <a:rPr lang="en-CA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CA" dirty="0">
                    <a:ea typeface="Cambria Math" panose="02040503050406030204" pitchFamily="18" charset="0"/>
                  </a:rPr>
                  <a:t> for a subspace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CA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CA" dirty="0">
                    <a:ea typeface="Cambria Math" panose="02040503050406030204" pitchFamily="18" charset="0"/>
                  </a:rPr>
                  <a:t> </a:t>
                </a:r>
                <a:r>
                  <a:rPr lang="en-CA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what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dist</m:t>
                    </m:r>
                    <m:d>
                      <m:dPr>
                        <m:ctrlP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  <m: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?</m:t>
                    </m:r>
                  </m:oMath>
                </a14:m>
                <a:endParaRPr lang="en-CA" dirty="0">
                  <a:solidFill>
                    <a:schemeClr val="accent6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dirty="0">
                  <a:solidFill>
                    <a:schemeClr val="accent6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4A56BD0-CC1C-70FE-6B8C-18968C2618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6348" y="1929797"/>
                <a:ext cx="10999304" cy="4351338"/>
              </a:xfrm>
              <a:blipFill>
                <a:blip r:embed="rId2"/>
                <a:stretch>
                  <a:fillRect l="-1270" t="-17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33618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26A2F-E49E-6CA6-5F2D-B91D6FC15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the algorithm robust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4A56BD0-CC1C-70FE-6B8C-18968C2618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999304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u="sng" dirty="0">
                    <a:solidFill>
                      <a:schemeClr val="tx1"/>
                    </a:solidFill>
                  </a:rPr>
                  <a:t>Observation: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CA" sz="2800" dirty="0" smtClean="0">
                          <a:solidFill>
                            <a:schemeClr val="tx1"/>
                          </a:solidFill>
                        </a:rPr>
                        <m:t>Im</m:t>
                      </m:r>
                      <m:d>
                        <m:dPr>
                          <m:ctrlPr>
                            <a:rPr lang="en-CA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CA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CA" sz="28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CA" sz="28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  <m:sup>
                              <m: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bSup>
                        </m:e>
                      </m:d>
                      <m:r>
                        <a:rPr lang="en-CA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∩</m:t>
                      </m:r>
                      <m:sSup>
                        <m:sSupPr>
                          <m:ctrlP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p>
                      <m:d>
                        <m:dPr>
                          <m:ctrlP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</m:d>
                      <m:r>
                        <a:rPr lang="en-CA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lit/>
                        </m:rPr>
                        <a:rPr lang="en-CA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CA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m:rPr>
                          <m:lit/>
                        </m:rPr>
                        <a:rPr lang="en-CA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  <m:r>
                        <a:rPr lang="en-CA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⟺   </m:t>
                      </m:r>
                      <m:sSub>
                        <m:sSubPr>
                          <m:ctrlP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d>
                        <m:dPr>
                          <m:ctrlP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sSubSup>
                                <m:sSubSupPr>
                                  <m:ctrlPr>
                                    <a:rPr lang="en-CA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CA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CA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CA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CA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sub>
                                <m:sup>
                                  <m:r>
                                    <a:rPr lang="en-CA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∨</m:t>
                                  </m:r>
                                </m:sup>
                              </m:sSubSup>
                              <m:r>
                                <m:rPr>
                                  <m:sty m:val="p"/>
                                </m:rPr>
                                <a:rPr lang="en-CA" sz="28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CA" sz="28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  <m:sup>
                              <m:r>
                                <a:rPr lang="en-CA" sz="28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sub>
                          </m:sSub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⊗</m:t>
                          </m:r>
                          <m:sSubSup>
                            <m:sSubSup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  <m:sup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⊗</m:t>
                              </m:r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CA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CA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&lt;1  </m:t>
                      </m:r>
                    </m:oMath>
                  </m:oMathPara>
                </a14:m>
                <a:endParaRPr lang="en-US" u="sng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u="sng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US" u="sng" dirty="0">
                    <a:solidFill>
                      <a:schemeClr val="accent1"/>
                    </a:solidFill>
                  </a:rPr>
                  <a:t>Proof:</a:t>
                </a:r>
                <a:endParaRPr lang="en-US" dirty="0">
                  <a:solidFill>
                    <a:schemeClr val="accent1"/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1"/>
                    </a:solidFill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d>
                      <m:dPr>
                        <m:ctrlP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CA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sSubSup>
                              <m:sSubSupPr>
                                <m:ctrlPr>
                                  <a:rPr lang="en-CA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CA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CA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CA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CA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sub>
                              <m:sup>
                                <m:r>
                                  <a:rPr lang="en-CA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∨</m:t>
                                </m:r>
                              </m:sup>
                            </m:sSubSup>
                            <m:r>
                              <m:rPr>
                                <m:sty m:val="p"/>
                              </m:rPr>
                              <a:rPr lang="en-CA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CA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en-CA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bSup>
                        <m:sSub>
                          <m:sSubPr>
                            <m:ctrlPr>
                              <a:rPr lang="en-CA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CA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CA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</m:sub>
                        </m:sSub>
                        <m: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⊗</m:t>
                        </m:r>
                        <m:sSubSup>
                          <m:sSubSupPr>
                            <m:ctrlPr>
                              <a:rPr lang="en-CA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CA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CA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sub>
                          <m:sup>
                            <m:r>
                              <a:rPr lang="en-CA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⊗</m:t>
                            </m:r>
                            <m:r>
                              <a:rPr lang="en-CA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CA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  <m: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CA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CA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CA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CA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b="0" dirty="0">
                    <a:solidFill>
                      <a:schemeClr val="accent1"/>
                    </a:solidFill>
                  </a:rPr>
                  <a:t>                                           </a:t>
                </a:r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⟺</m:t>
                    </m:r>
                    <m:sSup>
                      <m:sSupPr>
                        <m:ctrlP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∩</m:t>
                    </m:r>
                    <m:r>
                      <m:rPr>
                        <m:nor/>
                      </m:rPr>
                      <a:rPr lang="en-CA" dirty="0">
                        <a:solidFill>
                          <a:schemeClr val="accent1"/>
                        </a:solidFill>
                      </a:rPr>
                      <m:t>Im</m:t>
                    </m:r>
                    <m:d>
                      <m:dPr>
                        <m:ctrlP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CA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CA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en-CA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bSup>
                      </m:e>
                    </m:d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∩</m:t>
                    </m:r>
                    <m:d>
                      <m:dPr>
                        <m:ctrlP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⊗</m:t>
                        </m:r>
                        <m:sSup>
                          <m:sSupPr>
                            <m:ctrlPr>
                              <a:rPr lang="en-CA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en-CA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⊗</m:t>
                            </m:r>
                            <m:r>
                              <a:rPr lang="en-CA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CA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e>
                    </m:d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={0}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pPr marL="0" indent="0">
                  <a:buNone/>
                </a:pPr>
                <a:r>
                  <a:rPr lang="en-CA" b="0" dirty="0">
                    <a:solidFill>
                      <a:schemeClr val="accent1"/>
                    </a:solidFill>
                  </a:rPr>
                  <a:t>                                           </a:t>
                </a:r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⟺</m:t>
                    </m:r>
                    <m:r>
                      <m:rPr>
                        <m:nor/>
                      </m:rPr>
                      <a:rPr lang="en-CA" dirty="0">
                        <a:solidFill>
                          <a:schemeClr val="accent1"/>
                        </a:solidFill>
                      </a:rPr>
                      <m:t>Im</m:t>
                    </m:r>
                    <m:d>
                      <m:dPr>
                        <m:ctrlP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CA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CA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en-CA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bSup>
                      </m:e>
                    </m:d>
                    <m:r>
                      <a:rPr lang="en-CA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∩</m:t>
                    </m:r>
                    <m:sSup>
                      <m:sSupPr>
                        <m:ctrlP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  <m:d>
                      <m:dPr>
                        <m:ctrlP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d>
                    <m:r>
                      <a:rPr lang="en-CA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4A56BD0-CC1C-70FE-6B8C-18968C2618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999304" cy="4351338"/>
              </a:xfrm>
              <a:blipFill>
                <a:blip r:embed="rId2"/>
                <a:stretch>
                  <a:fillRect l="-1153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63047824-A2B3-EA1A-ABCF-86B5DF03E46D}"/>
              </a:ext>
            </a:extLst>
          </p:cNvPr>
          <p:cNvSpPr/>
          <p:nvPr/>
        </p:nvSpPr>
        <p:spPr>
          <a:xfrm>
            <a:off x="10803768" y="5037018"/>
            <a:ext cx="511307" cy="457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57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26A2F-E49E-6CA6-5F2D-B91D6FC15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the algorithm robust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4A56BD0-CC1C-70FE-6B8C-18968C2618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2240" y="1825625"/>
                <a:ext cx="11695264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u="sng" dirty="0">
                    <a:solidFill>
                      <a:schemeClr val="tx1"/>
                    </a:solidFill>
                  </a:rPr>
                  <a:t>Observation: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CA" sz="2800" dirty="0" smtClean="0">
                          <a:solidFill>
                            <a:schemeClr val="tx1"/>
                          </a:solidFill>
                        </a:rPr>
                        <m:t>Im</m:t>
                      </m:r>
                      <m:d>
                        <m:dPr>
                          <m:ctrlPr>
                            <a:rPr lang="en-CA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CA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CA" sz="28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CA" sz="28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  <m:sup>
                              <m: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bSup>
                        </m:e>
                      </m:d>
                      <m:r>
                        <a:rPr lang="en-CA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∩</m:t>
                      </m:r>
                      <m:sSup>
                        <m:sSupPr>
                          <m:ctrlP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p>
                      <m:d>
                        <m:dPr>
                          <m:ctrlP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</m:d>
                      <m:r>
                        <a:rPr lang="en-CA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lit/>
                        </m:rPr>
                        <a:rPr lang="en-CA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CA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m:rPr>
                          <m:lit/>
                        </m:rPr>
                        <a:rPr lang="en-CA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  <m:r>
                        <a:rPr lang="en-CA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⟺   </m:t>
                      </m:r>
                      <m:sSub>
                        <m:sSubPr>
                          <m:ctrlPr>
                            <a:rPr lang="en-CA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CA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CA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sSub>
                        <m:sSubPr>
                          <m:ctrlP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d>
                        <m:dPr>
                          <m:ctrlP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sSubSup>
                                <m:sSubSupPr>
                                  <m:ctrlPr>
                                    <a:rPr lang="en-CA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CA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CA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CA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CA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sub>
                                <m:sup>
                                  <m:r>
                                    <a:rPr lang="en-CA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∨</m:t>
                                  </m:r>
                                </m:sup>
                              </m:sSubSup>
                              <m:r>
                                <m:rPr>
                                  <m:sty m:val="p"/>
                                </m:rPr>
                                <a:rPr lang="en-CA" sz="28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CA" sz="28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  <m:sup>
                              <m:r>
                                <a:rPr lang="en-CA" sz="28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sub>
                          </m:sSub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⊗</m:t>
                          </m:r>
                          <m:sSubSup>
                            <m:sSubSup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  <m:sup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⊗</m:t>
                              </m:r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sSubSup>
                            <m:sSubSupPr>
                              <m:ctrlPr>
                                <a:rPr lang="en-CA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CA" b="0" i="0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CA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  <m:sup>
                              <m:r>
                                <a:rPr lang="en-CA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CA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CA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CA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  <m:sup>
                              <m:r>
                                <a:rPr lang="en-CA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∨</m:t>
                              </m:r>
                            </m:sup>
                          </m:sSubSup>
                          <m:r>
                            <a:rPr lang="en-CA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CA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&lt;1  </m:t>
                      </m:r>
                    </m:oMath>
                  </m:oMathPara>
                </a14:m>
                <a:endParaRPr lang="en-US" u="sng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u="sng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US" u="sng" dirty="0">
                    <a:solidFill>
                      <a:schemeClr val="accent1"/>
                    </a:solidFill>
                  </a:rPr>
                  <a:t>Proof:</a:t>
                </a:r>
                <a:endParaRPr lang="en-US" dirty="0">
                  <a:solidFill>
                    <a:schemeClr val="accent1"/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1"/>
                    </a:solidFill>
                  </a:rPr>
                  <a:t>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CA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CA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CA" i="1" dirty="0">
                  <a:solidFill>
                    <a:schemeClr val="accent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b="0" dirty="0">
                    <a:solidFill>
                      <a:schemeClr val="accent1"/>
                    </a:solidFill>
                  </a:rPr>
                  <a:t>                                           </a:t>
                </a:r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⟺</m:t>
                    </m:r>
                    <m:sSup>
                      <m:sSupPr>
                        <m:ctrlP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∩</m:t>
                    </m:r>
                    <m:r>
                      <m:rPr>
                        <m:nor/>
                      </m:rPr>
                      <a:rPr lang="en-CA" dirty="0">
                        <a:solidFill>
                          <a:schemeClr val="accent1"/>
                        </a:solidFill>
                      </a:rPr>
                      <m:t>Im</m:t>
                    </m:r>
                    <m:d>
                      <m:dPr>
                        <m:ctrlP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CA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CA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en-CA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bSup>
                      </m:e>
                    </m:d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∩</m:t>
                    </m:r>
                    <m:d>
                      <m:dPr>
                        <m:ctrlP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⊗</m:t>
                        </m:r>
                        <m:sSup>
                          <m:sSupPr>
                            <m:ctrlPr>
                              <a:rPr lang="en-CA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en-CA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⊗</m:t>
                            </m:r>
                            <m:r>
                              <a:rPr lang="en-CA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CA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e>
                    </m:d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={0}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pPr marL="0" indent="0">
                  <a:buNone/>
                </a:pPr>
                <a:r>
                  <a:rPr lang="en-CA" b="0" dirty="0">
                    <a:solidFill>
                      <a:schemeClr val="accent1"/>
                    </a:solidFill>
                  </a:rPr>
                  <a:t>                                           </a:t>
                </a:r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⟺</m:t>
                    </m:r>
                    <m:r>
                      <m:rPr>
                        <m:nor/>
                      </m:rPr>
                      <a:rPr lang="en-CA" dirty="0">
                        <a:solidFill>
                          <a:schemeClr val="accent1"/>
                        </a:solidFill>
                      </a:rPr>
                      <m:t>Im</m:t>
                    </m:r>
                    <m:d>
                      <m:dPr>
                        <m:ctrlP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CA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CA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en-CA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bSup>
                      </m:e>
                    </m:d>
                    <m:r>
                      <a:rPr lang="en-CA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∩</m:t>
                    </m:r>
                    <m:sSup>
                      <m:sSupPr>
                        <m:ctrlP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  <m:d>
                      <m:dPr>
                        <m:ctrlP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d>
                    <m:r>
                      <a:rPr lang="en-CA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4A56BD0-CC1C-70FE-6B8C-18968C2618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2240" y="1825625"/>
                <a:ext cx="11695264" cy="4351338"/>
              </a:xfrm>
              <a:blipFill>
                <a:blip r:embed="rId2"/>
                <a:stretch>
                  <a:fillRect l="-1193" t="-2326" r="-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1B1CF6CE-7306-1E98-D3EE-7D9D728F4289}"/>
              </a:ext>
            </a:extLst>
          </p:cNvPr>
          <p:cNvSpPr/>
          <p:nvPr/>
        </p:nvSpPr>
        <p:spPr>
          <a:xfrm>
            <a:off x="10803768" y="5037018"/>
            <a:ext cx="511307" cy="457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83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2DF55C4-3604-EA5C-6DD8-40A739C08D00}"/>
              </a:ext>
            </a:extLst>
          </p:cNvPr>
          <p:cNvCxnSpPr>
            <a:cxnSpLocks/>
          </p:cNvCxnSpPr>
          <p:nvPr/>
        </p:nvCxnSpPr>
        <p:spPr>
          <a:xfrm flipH="1">
            <a:off x="1483360" y="2084980"/>
            <a:ext cx="2966720" cy="790300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692317-791E-E7C7-750F-DF170DFFA5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4676" y="442522"/>
                <a:ext cx="11701565" cy="620844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CA" sz="3200" u="sng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Question:</a:t>
                </a:r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Given a conic variety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CA" sz="32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200" i="1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32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CA" sz="32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sz="3200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CA" sz="3200" i="1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sz="3200" i="1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CA" sz="3200" dirty="0"/>
                      <m:t>Im</m:t>
                    </m:r>
                    <m:d>
                      <m:dPr>
                        <m:ctrlPr>
                          <a:rPr lang="en-CA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CA" sz="3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CA" sz="3200"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CA" sz="320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en-CA" sz="320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bSup>
                      </m:e>
                    </m:d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}⊆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CA" sz="32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and a basis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CA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CA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…</m:t>
                    </m:r>
                    <m:r>
                      <a:rPr lang="en-CA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m:rPr>
                        <m:lit/>
                      </m:rPr>
                      <a:rPr lang="en-CA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for a subspace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CA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CA" sz="32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en-CA" sz="3200" b="0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is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32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CA" sz="32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CA" sz="32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2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CA" sz="32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0}?</m:t>
                    </m:r>
                  </m:oMath>
                </a14:m>
                <a:endParaRPr lang="en-CA" sz="3200" b="0" dirty="0">
                  <a:solidFill>
                    <a:schemeClr val="accent6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sz="105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sz="1050" b="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sz="3200" u="sng" dirty="0">
                    <a:ea typeface="Cambria Math" panose="02040503050406030204" pitchFamily="18" charset="0"/>
                  </a:rPr>
                  <a:t>Complete hierarchy</a:t>
                </a:r>
                <a:r>
                  <a:rPr lang="en-CA" sz="3200" b="0" u="sng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:</a:t>
                </a:r>
                <a:endParaRPr lang="en-CA" sz="3200" u="sng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3200" dirty="0"/>
                  <a:t>1.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en-US" sz="3200" dirty="0"/>
                  <a:t> for some </a:t>
                </a:r>
                <a14:m>
                  <m:oMath xmlns:m="http://schemas.openxmlformats.org/officeDocument/2006/math">
                    <m:r>
                      <a:rPr lang="en-CA" sz="320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CA" sz="3200" i="1"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CA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32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CA" sz="320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sz="3200" dirty="0"/>
                  <a:t>, output </a:t>
                </a:r>
                <a:r>
                  <a:rPr lang="en-US" sz="3200" dirty="0">
                    <a:solidFill>
                      <a:schemeClr val="accent6"/>
                    </a:solidFill>
                  </a:rPr>
                  <a:t>YES</a:t>
                </a:r>
              </a:p>
              <a:p>
                <a:pPr marL="0" indent="0">
                  <a:buNone/>
                </a:pPr>
                <a:r>
                  <a:rPr lang="en-US" sz="3200" dirty="0"/>
                  <a:t>2. Otherwise, output </a:t>
                </a:r>
                <a:r>
                  <a:rPr lang="en-US" sz="3200" dirty="0">
                    <a:solidFill>
                      <a:srgbClr val="FF0000"/>
                    </a:solidFill>
                  </a:rPr>
                  <a:t>NO</a:t>
                </a:r>
              </a:p>
              <a:p>
                <a:pPr marL="0" indent="0">
                  <a:buNone/>
                </a:pPr>
                <a:endParaRPr lang="en-US" sz="10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en-US" sz="10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en-US" sz="10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en-US" sz="10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en-US" sz="10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en-US" sz="10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US" sz="3200" u="sng" dirty="0">
                    <a:solidFill>
                      <a:schemeClr val="accent1"/>
                    </a:solidFill>
                  </a:rPr>
                  <a:t>Correctness: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CA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en-CA" sz="3200" dirty="0">
                    <a:solidFill>
                      <a:schemeClr val="accent1"/>
                    </a:solidFill>
                  </a:rPr>
                  <a:t>      </a:t>
                </a:r>
                <a14:m>
                  <m:oMath xmlns:m="http://schemas.openxmlformats.org/officeDocument/2006/math">
                    <m:r>
                      <a:rPr lang="en-CA" sz="32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⟺</m:t>
                    </m:r>
                    <m:r>
                      <m:rPr>
                        <m:nor/>
                      </m:rPr>
                      <a:rPr lang="en-CA" sz="3200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    </m:t>
                    </m:r>
                    <m:r>
                      <m:rPr>
                        <m:nor/>
                      </m:rPr>
                      <a:rPr lang="en-CA" sz="3200" dirty="0">
                        <a:solidFill>
                          <a:schemeClr val="accent1"/>
                        </a:solidFill>
                      </a:rPr>
                      <m:t>Im</m:t>
                    </m:r>
                    <m:d>
                      <m:dPr>
                        <m:ctrlP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CA" sz="3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CA" sz="320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CA" sz="320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en-CA" sz="3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bSup>
                      </m:e>
                    </m:d>
                    <m:r>
                      <a:rPr lang="en-CA" sz="32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∩</m:t>
                    </m:r>
                    <m:sSup>
                      <m:sSupPr>
                        <m:ctrlP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  <m:d>
                      <m:dPr>
                        <m:ctrlP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d>
                    <m:r>
                      <a:rPr lang="en-CA" sz="32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2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32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sz="32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CA" sz="3200" b="0" u="sng" dirty="0">
                  <a:solidFill>
                    <a:schemeClr val="accent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sz="3200" b="0" u="sng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692317-791E-E7C7-750F-DF170DFFA5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4676" y="442522"/>
                <a:ext cx="11701565" cy="6208444"/>
              </a:xfrm>
              <a:blipFill>
                <a:blip r:embed="rId3"/>
                <a:stretch>
                  <a:fillRect l="-1300" t="-1636" b="-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7D73ED8-60AD-9CEF-017C-FF036AA53613}"/>
                  </a:ext>
                </a:extLst>
              </p:cNvPr>
              <p:cNvSpPr txBox="1"/>
              <p:nvPr/>
            </p:nvSpPr>
            <p:spPr>
              <a:xfrm>
                <a:off x="3718560" y="1869440"/>
                <a:ext cx="5659120" cy="431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CA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CA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sSub>
                        <m:sSubPr>
                          <m:ctrlPr>
                            <a:rPr lang="en-CA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CA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d>
                        <m:dPr>
                          <m:ctrlPr>
                            <a:rPr lang="en-CA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CA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sSubSup>
                                <m:sSubSupPr>
                                  <m:ctrlPr>
                                    <a:rPr lang="en-CA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CA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CA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CA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CA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sub>
                                <m:sup>
                                  <m:r>
                                    <a:rPr lang="en-CA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∨</m:t>
                                  </m:r>
                                </m:sup>
                              </m:sSubSup>
                              <m:r>
                                <m:rPr>
                                  <m:sty m:val="p"/>
                                </m:rPr>
                                <a:rPr lang="en-CA" sz="18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CA" sz="18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  <m:sup>
                              <m:r>
                                <a:rPr lang="en-CA" sz="18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CA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CA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CA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sub>
                          </m:sSub>
                          <m:r>
                            <a:rPr lang="en-CA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⊗</m:t>
                          </m:r>
                          <m:sSubSup>
                            <m:sSubSupPr>
                              <m:ctrlPr>
                                <a:rPr lang="en-CA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CA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  <m:sup>
                              <m:r>
                                <a:rPr lang="en-CA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⊗</m:t>
                              </m:r>
                              <m:r>
                                <a:rPr lang="en-CA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CA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r>
                            <a:rPr lang="en-CA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bSup>
                            <m:sSubSupPr>
                              <m:ctrlPr>
                                <a:rPr lang="en-CA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CA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CA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  <m:sup>
                              <m:r>
                                <a:rPr lang="en-CA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CA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CA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CA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  <m:sup>
                              <m:r>
                                <a:rPr lang="en-CA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∨</m:t>
                              </m:r>
                            </m:sup>
                          </m:sSubSup>
                          <m:r>
                            <a:rPr lang="en-CA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7D73ED8-60AD-9CEF-017C-FF036AA536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8560" y="1869440"/>
                <a:ext cx="5659120" cy="431080"/>
              </a:xfrm>
              <a:prstGeom prst="rect">
                <a:avLst/>
              </a:prstGeom>
              <a:blipFill>
                <a:blip r:embed="rId4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0312906C-447B-038D-8575-FDCFA72DB578}"/>
              </a:ext>
            </a:extLst>
          </p:cNvPr>
          <p:cNvSpPr/>
          <p:nvPr/>
        </p:nvSpPr>
        <p:spPr>
          <a:xfrm>
            <a:off x="10878719" y="6017950"/>
            <a:ext cx="511307" cy="457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44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26A2F-E49E-6CA6-5F2D-B91D6FC15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version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4A56BD0-CC1C-70FE-6B8C-18968C2618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21627"/>
                <a:ext cx="10999304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CA" u="sng" dirty="0">
                    <a:ea typeface="Cambria Math" panose="02040503050406030204" pitchFamily="18" charset="0"/>
                  </a:rPr>
                  <a:t>Question:</a:t>
                </a:r>
                <a:r>
                  <a:rPr lang="en-CA" dirty="0">
                    <a:ea typeface="Cambria Math" panose="02040503050406030204" pitchFamily="18" charset="0"/>
                  </a:rPr>
                  <a:t> Given a conic variety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i="1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CA" i="1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i="1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CA" dirty="0"/>
                      <m:t>Im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CA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en-CA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bSup>
                      </m:e>
                    </m:d>
                    <m:r>
                      <a:rPr lang="en-CA" i="1">
                        <a:latin typeface="Cambria Math" panose="02040503050406030204" pitchFamily="18" charset="0"/>
                      </a:rPr>
                      <m:t>}⊆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CA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dirty="0">
                    <a:ea typeface="Cambria Math" panose="02040503050406030204" pitchFamily="18" charset="0"/>
                  </a:rPr>
                  <a:t>and a basis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CA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…</m:t>
                    </m:r>
                    <m:r>
                      <a:rPr lang="en-CA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m:rPr>
                        <m:lit/>
                      </m:rPr>
                      <a:rPr lang="en-CA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CA" dirty="0">
                    <a:ea typeface="Cambria Math" panose="02040503050406030204" pitchFamily="18" charset="0"/>
                  </a:rPr>
                  <a:t> for a subspace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CA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CA" dirty="0">
                    <a:ea typeface="Cambria Math" panose="02040503050406030204" pitchFamily="18" charset="0"/>
                  </a:rPr>
                  <a:t> </a:t>
                </a:r>
                <a:r>
                  <a:rPr lang="en-CA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what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dist</m:t>
                    </m:r>
                    <m:d>
                      <m:dPr>
                        <m:ctrlP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  <m: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?</m:t>
                    </m:r>
                  </m:oMath>
                </a14:m>
                <a:endParaRPr lang="en-CA" dirty="0">
                  <a:solidFill>
                    <a:schemeClr val="accent6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dirty="0">
                  <a:solidFill>
                    <a:schemeClr val="accent6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b="0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                        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dist</m:t>
                    </m:r>
                    <m:d>
                      <m:dPr>
                        <m:ctrlP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  <m: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CA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CA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f>
                          <m:fPr>
                            <m:ctrlPr>
                              <a:rPr lang="en-CA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CA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CA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limLow>
                          <m:limLowPr>
                            <m:ctrlPr>
                              <a:rPr lang="en-CA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CA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min</m:t>
                            </m:r>
                            <m:r>
                              <a:rPr lang="en-CA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⁡⁡</m:t>
                            </m:r>
                          </m:e>
                          <m:lim>
                            <m:f>
                              <m:fPr>
                                <m:type m:val="noBar"/>
                                <m:ctrlPr>
                                  <a:rPr lang="en-CA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CA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CA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CA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num>
                              <m:den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CA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CA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=1</m:t>
                                </m:r>
                              </m:den>
                            </m:f>
                          </m:lim>
                        </m:limLow>
                      </m:fName>
                      <m:e>
                        <m:limLow>
                          <m:limLowPr>
                            <m:ctrlPr>
                              <a:rPr lang="en-CA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min</m:t>
                            </m:r>
                            <m:r>
                              <a:rPr lang="en-CA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⁡⁡</m:t>
                            </m:r>
                          </m:e>
                          <m:lim>
                            <m:f>
                              <m:fPr>
                                <m:type m:val="noBar"/>
                                <m:ctrlPr>
                                  <a:rPr lang="en-CA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CA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en-CA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CA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num>
                              <m:den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CA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d>
                                <m:r>
                                  <a:rPr lang="en-CA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=1</m:t>
                                </m:r>
                              </m:den>
                            </m:f>
                          </m:lim>
                        </m:limLow>
                      </m:e>
                    </m:func>
                    <m:sSubSup>
                      <m:sSubSupPr>
                        <m:ctrlPr>
                          <a:rPr lang="en-CA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CA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sSup>
                              <m:sSupPr>
                                <m:ctrlPr>
                                  <a:rPr lang="en-CA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CA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CA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CA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  <m:sSup>
                              <m:sSupPr>
                                <m:ctrlPr>
                                  <a:rPr lang="en-CA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p>
                                <m:r>
                                  <a:rPr lang="en-CA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CA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CA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CA" b="0" i="1" dirty="0">
                  <a:solidFill>
                    <a:schemeClr val="accent6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b="0" i="1" dirty="0">
                  <a:solidFill>
                    <a:schemeClr val="accent6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b="0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                                                      </a:t>
                </a:r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=1−</m:t>
                    </m:r>
                    <m:func>
                      <m:funcPr>
                        <m:ctrlP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CA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CA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max</m:t>
                            </m:r>
                            <m:r>
                              <a:rPr lang="en-CA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⁡</m:t>
                            </m:r>
                          </m:e>
                          <m:lim>
                            <m:f>
                              <m:fPr>
                                <m:type m:val="noBar"/>
                                <m:ctrlPr>
                                  <a:rPr lang="en-CA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CA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CA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CA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num>
                              <m:den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CA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CA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=1</m:t>
                                </m:r>
                              </m:den>
                            </m:f>
                          </m:lim>
                        </m:limLow>
                      </m:fName>
                      <m:e>
                        <m:limLow>
                          <m:limLowPr>
                            <m:ctrlPr>
                              <a:rPr lang="en-CA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CA" b="0" i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max</m:t>
                            </m:r>
                            <m:r>
                              <a:rPr lang="en-CA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⁡</m:t>
                            </m:r>
                          </m:e>
                          <m:lim>
                            <m:f>
                              <m:fPr>
                                <m:type m:val="noBar"/>
                                <m:ctrlPr>
                                  <a:rPr lang="en-CA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CA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en-CA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CA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num>
                              <m:den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CA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CA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</m:d>
                                <m:r>
                                  <a:rPr lang="en-CA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=1</m:t>
                                </m:r>
                              </m:den>
                            </m:f>
                          </m:lim>
                        </m:limLow>
                      </m:e>
                    </m:func>
                    <m:sSup>
                      <m:sSupPr>
                        <m:ctrlP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CA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CA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CA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CA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CA" b="0" i="1" dirty="0">
                  <a:solidFill>
                    <a:schemeClr val="accent6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b="0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                                                     </a:t>
                </a:r>
              </a:p>
              <a:p>
                <a:pPr marL="0" indent="0">
                  <a:buNone/>
                </a:pPr>
                <a:r>
                  <a:rPr lang="en-CA" b="0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                                                        </a:t>
                </a:r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=1−</m:t>
                    </m:r>
                  </m:oMath>
                </a14:m>
                <a:r>
                  <a:rPr lang="en-CA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CA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CA" b="0" i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max</m:t>
                        </m:r>
                        <m: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⁡</m:t>
                        </m:r>
                      </m:e>
                      <m:lim>
                        <m:f>
                          <m:fPr>
                            <m:type m:val="noBar"/>
                            <m:ctrlPr>
                              <a:rPr lang="en-CA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CA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CA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CA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num>
                          <m:den>
                            <m:d>
                              <m:dPr>
                                <m:begChr m:val="‖"/>
                                <m:endChr m:val="‖"/>
                                <m:ctrlPr>
                                  <a:rPr lang="en-CA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CA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=1</m:t>
                            </m:r>
                          </m:den>
                        </m:f>
                      </m:lim>
                    </m:limLow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⟨</m:t>
                    </m:r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sub>
                    </m:sSub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⟩</m:t>
                    </m:r>
                  </m:oMath>
                </a14:m>
                <a:endParaRPr lang="en-CA" b="0" dirty="0">
                  <a:solidFill>
                    <a:schemeClr val="accent6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4A56BD0-CC1C-70FE-6B8C-18968C2618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21627"/>
                <a:ext cx="10999304" cy="4351338"/>
              </a:xfrm>
              <a:blipFill>
                <a:blip r:embed="rId2"/>
                <a:stretch>
                  <a:fillRect l="-1153" t="-1749" b="-16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A3513AE-EF6C-9C2E-44DF-17E8B9B094EF}"/>
              </a:ext>
            </a:extLst>
          </p:cNvPr>
          <p:cNvSpPr txBox="1"/>
          <p:nvPr/>
        </p:nvSpPr>
        <p:spPr>
          <a:xfrm>
            <a:off x="722453" y="4001294"/>
            <a:ext cx="2911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Hausdorff</a:t>
            </a:r>
            <a:r>
              <a:rPr lang="en-US" sz="2400" dirty="0">
                <a:solidFill>
                  <a:srgbClr val="FF0000"/>
                </a:solidFill>
              </a:rPr>
              <a:t> distance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142B671-B473-64C0-FB0E-F9076D18913B}"/>
              </a:ext>
            </a:extLst>
          </p:cNvPr>
          <p:cNvCxnSpPr>
            <a:cxnSpLocks/>
          </p:cNvCxnSpPr>
          <p:nvPr/>
        </p:nvCxnSpPr>
        <p:spPr>
          <a:xfrm flipV="1">
            <a:off x="3136739" y="3697296"/>
            <a:ext cx="497711" cy="411717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743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EF75CE-9F15-E67A-A141-C5E726E687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5043" y="2506662"/>
                <a:ext cx="11281913" cy="4351338"/>
              </a:xfrm>
            </p:spPr>
            <p:txBody>
              <a:bodyPr/>
              <a:lstStyle/>
              <a:p>
                <a:r>
                  <a:rPr lang="en-US" dirty="0"/>
                  <a:t>A PVM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0≤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sSup>
                          <m:sSup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dirty="0"/>
                  <a:t>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 is an </a:t>
                </a:r>
                <a:r>
                  <a:rPr lang="en-US" dirty="0">
                    <a:solidFill>
                      <a:srgbClr val="FF0000"/>
                    </a:solidFill>
                  </a:rPr>
                  <a:t>entanglement witness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⟺</m:t>
                        </m:r>
                      </m:e>
                      <m:sup/>
                    </m:sSup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Im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-entangled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For a density operator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0" indent="0" algn="ctr">
                  <a:buNone/>
                </a:pPr>
                <a:r>
                  <a:rPr lang="en-US" dirty="0"/>
                  <a:t> </a:t>
                </a:r>
                <a:r>
                  <a:rPr lang="en-US" dirty="0" err="1"/>
                  <a:t>Im</a:t>
                </a:r>
                <a14:m>
                  <m:oMath xmlns:m="http://schemas.openxmlformats.org/officeDocument/2006/math">
                    <m:r>
                      <a:rPr lang="en-CA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1-entangled 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/>
                  <a:t> is entangled</a:t>
                </a:r>
              </a:p>
              <a:p>
                <a:pPr marL="0" indent="0" algn="ctr">
                  <a:buNone/>
                </a:pPr>
                <a:endParaRPr lang="en-US" dirty="0"/>
              </a:p>
              <a:p>
                <a:r>
                  <a:rPr lang="en-US" dirty="0"/>
                  <a:t>Quantum error correction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EF75CE-9F15-E67A-A141-C5E726E687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5043" y="2506662"/>
                <a:ext cx="11281913" cy="4351338"/>
              </a:xfrm>
              <a:blipFill>
                <a:blip r:embed="rId3"/>
                <a:stretch>
                  <a:fillRect l="-1012" t="-1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96E0083-0300-AB5C-EE1C-9E76517DDAC8}"/>
              </a:ext>
            </a:extLst>
          </p:cNvPr>
          <p:cNvCxnSpPr>
            <a:cxnSpLocks/>
          </p:cNvCxnSpPr>
          <p:nvPr/>
        </p:nvCxnSpPr>
        <p:spPr>
          <a:xfrm flipV="1">
            <a:off x="8409829" y="3027478"/>
            <a:ext cx="0" cy="516525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0C8801-D4C5-AB47-3147-219E7A0CC2CE}"/>
                  </a:ext>
                </a:extLst>
              </p:cNvPr>
              <p:cNvSpPr txBox="1"/>
              <p:nvPr/>
            </p:nvSpPr>
            <p:spPr>
              <a:xfrm>
                <a:off x="6357669" y="3541599"/>
                <a:ext cx="600151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</a:rPr>
                  <a:t>Tr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for every separable state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0C8801-D4C5-AB47-3147-219E7A0CC2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7669" y="3541599"/>
                <a:ext cx="6001513" cy="523220"/>
              </a:xfrm>
              <a:prstGeom prst="rect">
                <a:avLst/>
              </a:prstGeom>
              <a:blipFill>
                <a:blip r:embed="rId4"/>
                <a:stretch>
                  <a:fillRect l="-2114" t="-11628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E0CA24A0-AFE3-C766-F474-5E1862E0A14A}"/>
              </a:ext>
            </a:extLst>
          </p:cNvPr>
          <p:cNvSpPr txBox="1"/>
          <p:nvPr/>
        </p:nvSpPr>
        <p:spPr>
          <a:xfrm>
            <a:off x="9695608" y="4925234"/>
            <a:ext cx="2424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range criterion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A487AD0-7626-330C-B19E-1547F01B3EB8}"/>
                  </a:ext>
                </a:extLst>
              </p:cNvPr>
              <p:cNvSpPr txBox="1"/>
              <p:nvPr/>
            </p:nvSpPr>
            <p:spPr>
              <a:xfrm>
                <a:off x="455043" y="783217"/>
                <a:ext cx="1089875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3200" b="0" u="sng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Def:</a:t>
                </a:r>
                <a:r>
                  <a:rPr lang="en-CA" sz="32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is </a:t>
                </a:r>
                <a:r>
                  <a:rPr lang="en-CA" sz="32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1-entangled</a:t>
                </a:r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if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sSub>
                      <m:sSubPr>
                        <m:ctrlP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0}.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A487AD0-7626-330C-B19E-1547F01B3E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043" y="783217"/>
                <a:ext cx="10898757" cy="584775"/>
              </a:xfrm>
              <a:prstGeom prst="rect">
                <a:avLst/>
              </a:prstGeom>
              <a:blipFill>
                <a:blip r:embed="rId5"/>
                <a:stretch>
                  <a:fillRect l="-1397" t="-12766" b="-31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2906AEE-CF5A-2377-8DE3-5099D3452136}"/>
              </a:ext>
            </a:extLst>
          </p:cNvPr>
          <p:cNvCxnSpPr>
            <a:cxnSpLocks/>
          </p:cNvCxnSpPr>
          <p:nvPr/>
        </p:nvCxnSpPr>
        <p:spPr>
          <a:xfrm flipH="1">
            <a:off x="7493079" y="639450"/>
            <a:ext cx="532326" cy="330244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5D050F5-A82D-DAB2-6ABC-B804915F1D94}"/>
                  </a:ext>
                </a:extLst>
              </p:cNvPr>
              <p:cNvSpPr txBox="1"/>
              <p:nvPr/>
            </p:nvSpPr>
            <p:spPr>
              <a:xfrm>
                <a:off x="6357669" y="123309"/>
                <a:ext cx="61485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CA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CA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lit/>
                        </m:rPr>
                        <a:rPr lang="en-CA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CA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CA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⊗</m:t>
                      </m:r>
                      <m:r>
                        <a:rPr lang="en-CA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CA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CA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CA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CA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CA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CA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ℂ</m:t>
                          </m:r>
                        </m:e>
                        <m:sup>
                          <m:r>
                            <a:rPr lang="en-CA" sz="2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m:rPr>
                          <m:lit/>
                        </m:rPr>
                        <a:rPr lang="en-CA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}</m:t>
                      </m:r>
                      <m:r>
                        <a:rPr lang="en-CA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⊆</m:t>
                      </m:r>
                      <m:sSup>
                        <m:sSupPr>
                          <m:ctrlPr>
                            <a:rPr lang="en-CA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ℂ</m:t>
                          </m:r>
                        </m:e>
                        <m:sup>
                          <m:r>
                            <a:rPr lang="en-CA" sz="2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CA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sSup>
                        <m:sSupPr>
                          <m:ctrlPr>
                            <a:rPr lang="en-CA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ℂ</m:t>
                          </m:r>
                        </m:e>
                        <m:sup>
                          <m:r>
                            <a:rPr lang="en-CA" sz="2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5D050F5-A82D-DAB2-6ABC-B804915F1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7669" y="123309"/>
                <a:ext cx="6148552" cy="523220"/>
              </a:xfrm>
              <a:prstGeom prst="rect">
                <a:avLst/>
              </a:prstGeom>
              <a:blipFill>
                <a:blip r:embed="rId6"/>
                <a:stretch>
                  <a:fillRect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0288485C-B741-56BE-03C8-CB72F96D4D68}"/>
              </a:ext>
            </a:extLst>
          </p:cNvPr>
          <p:cNvSpPr txBox="1"/>
          <p:nvPr/>
        </p:nvSpPr>
        <p:spPr>
          <a:xfrm>
            <a:off x="455042" y="1547278"/>
            <a:ext cx="10898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u="sng" dirty="0">
                <a:ea typeface="Cambria Math" panose="02040503050406030204" pitchFamily="18" charset="0"/>
              </a:rPr>
              <a:t>Applications:</a:t>
            </a:r>
            <a:endParaRPr lang="en-US" sz="3200" u="sng" dirty="0"/>
          </a:p>
        </p:txBody>
      </p:sp>
    </p:spTree>
    <p:extLst>
      <p:ext uri="{BB962C8B-B14F-4D97-AF65-F5344CB8AC3E}">
        <p14:creationId xmlns:p14="http://schemas.microsoft.com/office/powerpoint/2010/main" val="388964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7" grpId="0"/>
      <p:bldP spid="1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692317-791E-E7C7-750F-DF170DFFA5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4676" y="442522"/>
                <a:ext cx="11701565" cy="620844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CA" sz="3200" u="sng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Question:</a:t>
                </a:r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Given a conic variety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CA" sz="32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200" i="1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32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CA" sz="32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sz="3200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CA" sz="3200" i="1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sz="3200" i="1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CA" sz="3200" dirty="0"/>
                      <m:t>Im</m:t>
                    </m:r>
                    <m:d>
                      <m:dPr>
                        <m:ctrlPr>
                          <a:rPr lang="en-CA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CA" sz="3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CA" sz="3200"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CA" sz="320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en-CA" sz="320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bSup>
                      </m:e>
                    </m:d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}⊆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CA" sz="32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and a basis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CA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CA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…</m:t>
                    </m:r>
                    <m:r>
                      <a:rPr lang="en-CA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m:rPr>
                        <m:lit/>
                      </m:rPr>
                      <a:rPr lang="en-CA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for a subspace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CA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CA" sz="32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en-CA" sz="3200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what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32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dist</m:t>
                    </m:r>
                    <m:d>
                      <m:dPr>
                        <m:ctrlPr>
                          <a:rPr lang="en-CA" sz="32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  <m:r>
                          <a:rPr lang="en-CA" sz="32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CA" sz="32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CA" sz="32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?</m:t>
                    </m:r>
                  </m:oMath>
                </a14:m>
                <a:endParaRPr lang="en-CA" sz="3200" dirty="0">
                  <a:solidFill>
                    <a:schemeClr val="accent6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sz="105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sz="1050" b="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sz="3200" u="sng" dirty="0">
                    <a:ea typeface="Cambria Math" panose="02040503050406030204" pitchFamily="18" charset="0"/>
                  </a:rPr>
                  <a:t>Theorem [JLV]:</a:t>
                </a:r>
                <a:endParaRPr lang="en-CA" sz="3200" b="0" u="sng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</a:rPr>
                  <a:t> for all </a:t>
                </a:r>
                <a14:m>
                  <m:oMath xmlns:m="http://schemas.openxmlformats.org/officeDocument/2006/math">
                    <m:r>
                      <a:rPr lang="en-CA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CA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CA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CA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CA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⟺    </m:t>
                    </m:r>
                    <m:r>
                      <m:rPr>
                        <m:sty m:val="p"/>
                      </m:rPr>
                      <a:rPr lang="en-CA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dist</m:t>
                    </m:r>
                    <m:d>
                      <m:d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  <m: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CA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CA" sz="320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+2</m:t>
                        </m:r>
                      </m:sub>
                    </m:sSub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≥…</m:t>
                    </m:r>
                  </m:oMath>
                </a14:m>
                <a:endParaRPr lang="en-CA" sz="320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3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dist</m:t>
                    </m:r>
                    <m:d>
                      <m:d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  <m: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limLow>
                          <m:limLowPr>
                            <m:ctrlPr>
                              <a:rPr lang="en-CA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CA" sz="32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CA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CA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CA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CA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</m:func>
                  </m:oMath>
                </a14:m>
                <a:endParaRPr lang="en-CA" sz="320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sz="3200" b="0" u="sng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692317-791E-E7C7-750F-DF170DFFA5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4676" y="442522"/>
                <a:ext cx="11701565" cy="6208444"/>
              </a:xfrm>
              <a:blipFill>
                <a:blip r:embed="rId3"/>
                <a:stretch>
                  <a:fillRect l="-1300" t="-1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7D73ED8-60AD-9CEF-017C-FF036AA53613}"/>
                  </a:ext>
                </a:extLst>
              </p:cNvPr>
              <p:cNvSpPr txBox="1"/>
              <p:nvPr/>
            </p:nvSpPr>
            <p:spPr>
              <a:xfrm>
                <a:off x="4840941" y="1824327"/>
                <a:ext cx="5659120" cy="543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CA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sSub>
                        <m:sSubPr>
                          <m:ctrlP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d>
                        <m:dPr>
                          <m:ctrlP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sSubSup>
                                <m:sSubSupPr>
                                  <m:ctrlPr>
                                    <a:rPr lang="en-CA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CA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CA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CA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CA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sub>
                                <m:sup>
                                  <m:r>
                                    <a:rPr lang="en-CA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∨</m:t>
                                  </m:r>
                                </m:sup>
                              </m:sSubSup>
                              <m:r>
                                <m:rPr>
                                  <m:sty m:val="p"/>
                                </m:rPr>
                                <a:rPr lang="en-CA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CA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  <m:sup>
                              <m:r>
                                <a:rPr lang="en-CA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sub>
                          </m:sSub>
                          <m: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⊗</m:t>
                          </m:r>
                          <m:sSubSup>
                            <m:sSubSupPr>
                              <m:ctrlPr>
                                <a:rPr lang="en-CA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CA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  <m:sup>
                              <m:r>
                                <a:rPr lang="en-CA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⊗</m:t>
                              </m:r>
                              <m:r>
                                <a:rPr lang="en-CA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CA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bSup>
                            <m:sSubSupPr>
                              <m:ctrlP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CA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  <m:sup>
                              <m: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  <m:sup>
                              <m: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∨</m:t>
                              </m:r>
                            </m:sup>
                          </m:sSubSup>
                          <m:r>
                            <a:rPr lang="en-CA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7D73ED8-60AD-9CEF-017C-FF036AA536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0941" y="1824327"/>
                <a:ext cx="5659120" cy="543995"/>
              </a:xfrm>
              <a:prstGeom prst="rect">
                <a:avLst/>
              </a:prstGeom>
              <a:blipFill>
                <a:blip r:embed="rId4"/>
                <a:stretch>
                  <a:fillRect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2DF55C4-3604-EA5C-6DD8-40A739C08D00}"/>
              </a:ext>
            </a:extLst>
          </p:cNvPr>
          <p:cNvCxnSpPr>
            <a:cxnSpLocks/>
          </p:cNvCxnSpPr>
          <p:nvPr/>
        </p:nvCxnSpPr>
        <p:spPr>
          <a:xfrm flipH="1">
            <a:off x="1183341" y="2191871"/>
            <a:ext cx="3657600" cy="726141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FD5F3D-CB22-A7B7-4ABF-704A1154D1C9}"/>
                  </a:ext>
                </a:extLst>
              </p:cNvPr>
              <p:cNvSpPr txBox="1"/>
              <p:nvPr/>
            </p:nvSpPr>
            <p:spPr>
              <a:xfrm>
                <a:off x="975410" y="5124932"/>
                <a:ext cx="1206998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</a:rPr>
                  <a:t>In particular,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32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dist</m:t>
                    </m:r>
                    <m:d>
                      <m:dPr>
                        <m:ctrlPr>
                          <a:rPr lang="en-CA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  <m:r>
                          <a:rPr lang="en-CA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CA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CA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≥1−</m:t>
                    </m:r>
                    <m:sSub>
                      <m:sSubPr>
                        <m:ctrlPr>
                          <a:rPr lang="en-CA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CA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for all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(inner approximation)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8FD5F3D-CB22-A7B7-4ABF-704A1154D1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410" y="5124932"/>
                <a:ext cx="12069984" cy="584775"/>
              </a:xfrm>
              <a:prstGeom prst="rect">
                <a:avLst/>
              </a:prstGeom>
              <a:blipFill>
                <a:blip r:embed="rId5"/>
                <a:stretch>
                  <a:fillRect l="-1261" t="-12766" b="-31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508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nut 5">
            <a:extLst>
              <a:ext uri="{FF2B5EF4-FFF2-40B4-BE49-F238E27FC236}">
                <a16:creationId xmlns:a16="http://schemas.microsoft.com/office/drawing/2014/main" id="{956BC4F3-034B-54A3-7B67-EFD71AE547F7}"/>
              </a:ext>
            </a:extLst>
          </p:cNvPr>
          <p:cNvSpPr/>
          <p:nvPr/>
        </p:nvSpPr>
        <p:spPr>
          <a:xfrm>
            <a:off x="857250" y="3078480"/>
            <a:ext cx="7047230" cy="2824480"/>
          </a:xfrm>
          <a:prstGeom prst="donu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02C1F85E-37D7-048E-1A36-473EF132EEB1}"/>
              </a:ext>
            </a:extLst>
          </p:cNvPr>
          <p:cNvSpPr/>
          <p:nvPr/>
        </p:nvSpPr>
        <p:spPr>
          <a:xfrm>
            <a:off x="6813550" y="533400"/>
            <a:ext cx="4038600" cy="2895600"/>
          </a:xfrm>
          <a:prstGeom prst="donut">
            <a:avLst>
              <a:gd name="adj" fmla="val 50000"/>
            </a:avLst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B9A13BA-C714-6367-FB81-248246587B52}"/>
                  </a:ext>
                </a:extLst>
              </p:cNvPr>
              <p:cNvSpPr txBox="1"/>
              <p:nvPr/>
            </p:nvSpPr>
            <p:spPr>
              <a:xfrm>
                <a:off x="3816985" y="4167554"/>
                <a:ext cx="11277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B9A13BA-C714-6367-FB81-248246587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6985" y="4167554"/>
                <a:ext cx="1127760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F4A4C9-3907-4272-4C10-B7BDDAEBE73D}"/>
                  </a:ext>
                </a:extLst>
              </p:cNvPr>
              <p:cNvSpPr txBox="1"/>
              <p:nvPr/>
            </p:nvSpPr>
            <p:spPr>
              <a:xfrm>
                <a:off x="8268970" y="1658034"/>
                <a:ext cx="11277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F4A4C9-3907-4272-4C10-B7BDDAEBE7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8970" y="1658034"/>
                <a:ext cx="112776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8D07153-61F4-7203-CFCB-398F15D08F5D}"/>
              </a:ext>
            </a:extLst>
          </p:cNvPr>
          <p:cNvCxnSpPr>
            <a:cxnSpLocks/>
          </p:cNvCxnSpPr>
          <p:nvPr/>
        </p:nvCxnSpPr>
        <p:spPr>
          <a:xfrm flipH="1">
            <a:off x="7203440" y="3104970"/>
            <a:ext cx="426720" cy="562790"/>
          </a:xfrm>
          <a:prstGeom prst="straightConnector1">
            <a:avLst/>
          </a:prstGeom>
          <a:ln w="476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128D97-1753-4CA1-8FFC-29D7DC3DAE36}"/>
                  </a:ext>
                </a:extLst>
              </p:cNvPr>
              <p:cNvSpPr txBox="1"/>
              <p:nvPr/>
            </p:nvSpPr>
            <p:spPr>
              <a:xfrm>
                <a:off x="4988561" y="3363714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CA" sz="180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dist</m:t>
                      </m:r>
                      <m:d>
                        <m:dPr>
                          <m:ctrlPr>
                            <a:rPr lang="en-CA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  <m:r>
                            <a:rPr lang="en-CA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128D97-1753-4CA1-8FFC-29D7DC3DAE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8561" y="3363714"/>
                <a:ext cx="609600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ADE5E4B-2620-F731-CFFC-87538B4FBFBD}"/>
                  </a:ext>
                </a:extLst>
              </p:cNvPr>
              <p:cNvSpPr txBox="1"/>
              <p:nvPr/>
            </p:nvSpPr>
            <p:spPr>
              <a:xfrm>
                <a:off x="149860" y="827037"/>
                <a:ext cx="653542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Computing upper bounds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24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dist</m:t>
                    </m:r>
                    <m:d>
                      <m:dPr>
                        <m:ctrlPr>
                          <a:rPr lang="en-CA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  <m:r>
                          <a:rPr lang="en-CA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CA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is easy… </a:t>
                </a:r>
              </a:p>
              <a:p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24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dist</m:t>
                    </m:r>
                    <m:d>
                      <m:dPr>
                        <m:ctrlPr>
                          <a:rPr lang="en-CA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  <m:r>
                          <a:rPr lang="en-CA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CA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CA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n-CA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dist</m:t>
                    </m:r>
                    <m:r>
                      <a:rPr lang="en-CA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CA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en-CA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CA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CA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for any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CA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CA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CA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ADE5E4B-2620-F731-CFFC-87538B4FBF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60" y="827037"/>
                <a:ext cx="6535420" cy="830997"/>
              </a:xfrm>
              <a:prstGeom prst="rect">
                <a:avLst/>
              </a:prstGeom>
              <a:blipFill>
                <a:blip r:embed="rId6"/>
                <a:stretch>
                  <a:fillRect l="-1553" t="-4545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118476C-0FE9-79AB-FF58-48E45F4C2C13}"/>
                  </a:ext>
                </a:extLst>
              </p:cNvPr>
              <p:cNvSpPr txBox="1"/>
              <p:nvPr/>
            </p:nvSpPr>
            <p:spPr>
              <a:xfrm>
                <a:off x="4380865" y="6106827"/>
                <a:ext cx="79654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We have a complete hierarchy of </a:t>
                </a:r>
                <a:r>
                  <a:rPr lang="en-US" sz="2400" i="1" dirty="0">
                    <a:solidFill>
                      <a:srgbClr val="FF0000"/>
                    </a:solidFill>
                  </a:rPr>
                  <a:t>lower bounds </a:t>
                </a:r>
                <a:r>
                  <a:rPr lang="en-US" sz="2400" dirty="0">
                    <a:solidFill>
                      <a:srgbClr val="FF0000"/>
                    </a:solidFill>
                  </a:rPr>
                  <a:t>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24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dist</m:t>
                    </m:r>
                    <m:d>
                      <m:dPr>
                        <m:ctrlPr>
                          <a:rPr lang="en-CA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  <m:r>
                          <a:rPr lang="en-CA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CA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118476C-0FE9-79AB-FF58-48E45F4C2C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0865" y="6106827"/>
                <a:ext cx="7965440" cy="461665"/>
              </a:xfrm>
              <a:prstGeom prst="rect">
                <a:avLst/>
              </a:prstGeom>
              <a:blipFill>
                <a:blip r:embed="rId7"/>
                <a:stretch>
                  <a:fillRect l="-1274" t="-5263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735020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nut 5">
            <a:extLst>
              <a:ext uri="{FF2B5EF4-FFF2-40B4-BE49-F238E27FC236}">
                <a16:creationId xmlns:a16="http://schemas.microsoft.com/office/drawing/2014/main" id="{956BC4F3-034B-54A3-7B67-EFD71AE547F7}"/>
              </a:ext>
            </a:extLst>
          </p:cNvPr>
          <p:cNvSpPr/>
          <p:nvPr/>
        </p:nvSpPr>
        <p:spPr>
          <a:xfrm>
            <a:off x="857250" y="3078480"/>
            <a:ext cx="7047230" cy="2824480"/>
          </a:xfrm>
          <a:prstGeom prst="donu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02C1F85E-37D7-048E-1A36-473EF132EEB1}"/>
              </a:ext>
            </a:extLst>
          </p:cNvPr>
          <p:cNvSpPr/>
          <p:nvPr/>
        </p:nvSpPr>
        <p:spPr>
          <a:xfrm>
            <a:off x="7477759" y="2129385"/>
            <a:ext cx="1127761" cy="1169043"/>
          </a:xfrm>
          <a:prstGeom prst="donut">
            <a:avLst>
              <a:gd name="adj" fmla="val 50000"/>
            </a:avLst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B9A13BA-C714-6367-FB81-248246587B52}"/>
                  </a:ext>
                </a:extLst>
              </p:cNvPr>
              <p:cNvSpPr txBox="1"/>
              <p:nvPr/>
            </p:nvSpPr>
            <p:spPr>
              <a:xfrm>
                <a:off x="457833" y="4080778"/>
                <a:ext cx="837501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={</m:t>
                      </m:r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⊗</m:t>
                      </m:r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⊗</m:t>
                      </m:r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CA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ℂ</m:t>
                          </m:r>
                        </m:e>
                        <m:sup>
                          <m:r>
                            <a:rPr lang="en-CA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CA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B9A13BA-C714-6367-FB81-248246587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833" y="4080778"/>
                <a:ext cx="8375015" cy="646331"/>
              </a:xfrm>
              <a:prstGeom prst="rect">
                <a:avLst/>
              </a:prstGeom>
              <a:blipFill>
                <a:blip r:embed="rId3"/>
                <a:stretch>
                  <a:fillRect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F4A4C9-3907-4272-4C10-B7BDDAEBE73D}"/>
                  </a:ext>
                </a:extLst>
              </p:cNvPr>
              <p:cNvSpPr txBox="1"/>
              <p:nvPr/>
            </p:nvSpPr>
            <p:spPr>
              <a:xfrm>
                <a:off x="7477761" y="2433181"/>
                <a:ext cx="11277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F4A4C9-3907-4272-4C10-B7BDDAEBE7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7761" y="2433181"/>
                <a:ext cx="112776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8D07153-61F4-7203-CFCB-398F15D08F5D}"/>
              </a:ext>
            </a:extLst>
          </p:cNvPr>
          <p:cNvCxnSpPr>
            <a:cxnSpLocks/>
          </p:cNvCxnSpPr>
          <p:nvPr/>
        </p:nvCxnSpPr>
        <p:spPr>
          <a:xfrm flipH="1">
            <a:off x="7203440" y="3104970"/>
            <a:ext cx="426720" cy="562790"/>
          </a:xfrm>
          <a:prstGeom prst="straightConnector1">
            <a:avLst/>
          </a:prstGeom>
          <a:ln w="476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128D97-1753-4CA1-8FFC-29D7DC3DAE36}"/>
                  </a:ext>
                </a:extLst>
              </p:cNvPr>
              <p:cNvSpPr txBox="1"/>
              <p:nvPr/>
            </p:nvSpPr>
            <p:spPr>
              <a:xfrm>
                <a:off x="4988561" y="3363714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CA" sz="180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dist</m:t>
                      </m:r>
                      <m:d>
                        <m:dPr>
                          <m:ctrlPr>
                            <a:rPr lang="en-CA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18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en-CA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CA" sz="18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CA" sz="18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128D97-1753-4CA1-8FFC-29D7DC3DAE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8561" y="3363714"/>
                <a:ext cx="609600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AAA6855B-5991-D91B-C94D-76BD8BB70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12194"/>
            <a:ext cx="11353800" cy="1325563"/>
          </a:xfrm>
        </p:spPr>
        <p:txBody>
          <a:bodyPr/>
          <a:lstStyle/>
          <a:p>
            <a:r>
              <a:rPr lang="en-US" dirty="0"/>
              <a:t>Application: Computing the Geometric measure of entanglement/Injective tensor norm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93FE6E-640E-9AB6-9BBA-AA93B185C0CE}"/>
                  </a:ext>
                </a:extLst>
              </p:cNvPr>
              <p:cNvSpPr txBox="1"/>
              <p:nvPr/>
            </p:nvSpPr>
            <p:spPr>
              <a:xfrm>
                <a:off x="8293003" y="2483073"/>
                <a:ext cx="377334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CA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CA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ℂ</m:t>
                          </m:r>
                        </m:e>
                        <m:sup>
                          <m:r>
                            <a:rPr lang="en-CA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CA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sSup>
                        <m:sSupPr>
                          <m:ctrlPr>
                            <a:rPr lang="en-CA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ℂ</m:t>
                          </m:r>
                        </m:e>
                        <m:sup>
                          <m:r>
                            <a:rPr lang="en-CA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CA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sSup>
                        <m:sSupPr>
                          <m:ctrlPr>
                            <a:rPr lang="en-CA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ℂ</m:t>
                          </m:r>
                        </m:e>
                        <m:sup>
                          <m:r>
                            <a:rPr lang="en-CA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93FE6E-640E-9AB6-9BBA-AA93B185C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3003" y="2483073"/>
                <a:ext cx="3773348" cy="461665"/>
              </a:xfrm>
              <a:prstGeom prst="rect">
                <a:avLst/>
              </a:prstGeom>
              <a:blipFill>
                <a:blip r:embed="rId6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772317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692317-791E-E7C7-750F-DF170DFFA5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4676" y="442522"/>
                <a:ext cx="11701565" cy="620844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CA" sz="3200" u="sng" dirty="0">
                    <a:ea typeface="Cambria Math" panose="02040503050406030204" pitchFamily="18" charset="0"/>
                  </a:rPr>
                  <a:t>Theorem [JLV]:</a:t>
                </a:r>
                <a:endParaRPr lang="en-CA" sz="3200" b="0" u="sng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</a:rPr>
                  <a:t> for all </a:t>
                </a:r>
                <a14:m>
                  <m:oMath xmlns:m="http://schemas.openxmlformats.org/officeDocument/2006/math">
                    <m:r>
                      <a:rPr lang="en-CA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CA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CA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CA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CA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⟺    </m:t>
                    </m:r>
                    <m:r>
                      <m:rPr>
                        <m:sty m:val="p"/>
                      </m:rPr>
                      <a:rPr lang="en-CA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dist</m:t>
                    </m:r>
                    <m:d>
                      <m:d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  <m: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CA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CA" sz="320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+2</m:t>
                        </m:r>
                      </m:sub>
                    </m:sSub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≥…</m:t>
                    </m:r>
                  </m:oMath>
                </a14:m>
                <a:endParaRPr lang="en-CA" sz="3200" b="0" i="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CA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1−</m:t>
                    </m:r>
                    <m:r>
                      <m:rPr>
                        <m:sty m:val="p"/>
                      </m:rPr>
                      <a:rPr lang="en-CA" sz="32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dist</m:t>
                    </m:r>
                    <m:d>
                      <m:d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  <m: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CA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CA" sz="32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CA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CA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CA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CA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</m:func>
                  </m:oMath>
                </a14:m>
                <a:endParaRPr lang="en-CA" sz="320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sz="3200" b="0" u="sng" dirty="0">
                  <a:solidFill>
                    <a:schemeClr val="accent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u="sng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Proof:</a:t>
                </a:r>
              </a:p>
              <a:p>
                <a:pPr marL="0" indent="0">
                  <a:buNone/>
                </a:pPr>
                <a:r>
                  <a:rPr lang="en-CA" dirty="0">
                    <a:solidFill>
                      <a:schemeClr val="accent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Im</m:t>
                    </m:r>
                    <m:d>
                      <m:dPr>
                        <m:ctrlP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CA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CA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CA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CA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CA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sub>
                          <m:sup>
                            <m:r>
                              <a:rPr lang="en-CA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∨</m:t>
                            </m:r>
                          </m:sup>
                        </m:sSubSup>
                        <m:sSubSup>
                          <m:sSubSupPr>
                            <m:ctrlPr>
                              <a:rPr lang="en-CA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CA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CA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en-CA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p>
                        </m:sSubSup>
                      </m:e>
                    </m:d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⊇</m:t>
                    </m:r>
                    <m:r>
                      <m:rPr>
                        <m:sty m:val="p"/>
                      </m:rPr>
                      <a:rPr lang="en-CA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span</m:t>
                    </m:r>
                    <m:r>
                      <m:rPr>
                        <m:lit/>
                      </m:rPr>
                      <a:rPr lang="en-CA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sSup>
                      <m:sSupPr>
                        <m:ctrlP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⊗</m:t>
                        </m:r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p>
                    </m:sSup>
                    <m:r>
                      <a:rPr lang="en-CA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CA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CA" b="0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,           so for all </a:t>
                </a:r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CA" b="0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,</a:t>
                </a:r>
              </a:p>
              <a:p>
                <a:pPr marL="0" indent="0">
                  <a:buNone/>
                </a:pPr>
                <a:r>
                  <a:rPr lang="en-CA" b="0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≥⟨</m:t>
                    </m:r>
                    <m:sSup>
                      <m:sSupPr>
                        <m:ctrlP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⊗</m:t>
                        </m:r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p>
                    </m:sSup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CA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Sup>
                          <m:sSubSupPr>
                            <m:ctrlPr>
                              <a:rPr lang="en-CA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CA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CA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CA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CA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sub>
                          <m:sup>
                            <m:r>
                              <a:rPr lang="en-CA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∨</m:t>
                            </m:r>
                          </m:sup>
                        </m:sSubSup>
                        <m:r>
                          <m:rPr>
                            <m:sty m:val="p"/>
                          </m:rPr>
                          <a:rPr lang="en-CA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CA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  <m:sup>
                        <m:r>
                          <a:rPr lang="en-CA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bSup>
                    <m:sSub>
                      <m:sSubPr>
                        <m:ctrlP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sub>
                    </m:sSub>
                    <m:r>
                      <a:rPr lang="en-CA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⊗</m:t>
                    </m:r>
                    <m:sSubSup>
                      <m:sSubSupPr>
                        <m:ctrlP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r>
                      <a:rPr lang="en-CA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)</m:t>
                    </m:r>
                    <m:sSubSup>
                      <m:sSubSupPr>
                        <m:ctrlP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CA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  <m:sup>
                        <m: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bSup>
                    <m:sSubSup>
                      <m:sSubSupPr>
                        <m:ctrlP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∨</m:t>
                        </m:r>
                      </m:sup>
                    </m:sSubSup>
                    <m:sSup>
                      <m:sSupPr>
                        <m:ctrlP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⊗</m:t>
                        </m:r>
                        <m: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p>
                    </m:sSup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CA" b="0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 </a:t>
                </a:r>
              </a:p>
              <a:p>
                <a:pPr marL="0" indent="0">
                  <a:buNone/>
                </a:pPr>
                <a:r>
                  <a:rPr lang="en-CA" b="0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=⟨</m:t>
                    </m:r>
                    <m:sSup>
                      <m:sSupPr>
                        <m:ctrlP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⊗</m:t>
                        </m:r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p>
                    </m:sSup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d>
                      <m:dPr>
                        <m:ctrlP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CA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sub>
                        </m:sSub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⊗</m:t>
                        </m:r>
                        <m:sSubSup>
                          <m:sSubSupPr>
                            <m:ctrlPr>
                              <a:rPr lang="en-CA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CA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CA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sub>
                          <m:sup>
                            <m:r>
                              <a:rPr lang="en-CA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⊗</m:t>
                            </m:r>
                            <m:r>
                              <a:rPr lang="en-CA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CA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</m:e>
                    </m:d>
                    <m:sSup>
                      <m:sSupPr>
                        <m:ctrlP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⊗</m:t>
                        </m:r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p>
                    </m:sSup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⟩</m:t>
                    </m:r>
                  </m:oMath>
                </a14:m>
                <a:endParaRPr lang="en-CA" b="0" dirty="0">
                  <a:solidFill>
                    <a:schemeClr val="accent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=⟨</m:t>
                    </m:r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sub>
                    </m:sSub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⟩</m:t>
                    </m:r>
                  </m:oMath>
                </a14:m>
                <a:endParaRPr lang="en-CA" b="0" dirty="0">
                  <a:solidFill>
                    <a:schemeClr val="accent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                                  … So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limLow>
                      <m:limLowPr>
                        <m:ctrlP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CA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max</m:t>
                        </m:r>
                      </m:e>
                      <m:lim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lim>
                    </m:limLow>
                    <m:d>
                      <m:dPr>
                        <m:begChr m:val="⟨"/>
                        <m:endChr m:val="⟩"/>
                        <m:ctrlP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  <m: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CA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CA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sub>
                        </m:sSub>
                        <m: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=1−</m:t>
                    </m:r>
                    <m:r>
                      <m:rPr>
                        <m:sty m:val="p"/>
                      </m:rPr>
                      <a:rPr lang="en-CA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dist</m:t>
                    </m:r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CA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CA" dirty="0">
                  <a:solidFill>
                    <a:schemeClr val="accent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sz="3200" b="0" dirty="0">
                  <a:solidFill>
                    <a:schemeClr val="accent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692317-791E-E7C7-750F-DF170DFFA5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4676" y="442522"/>
                <a:ext cx="11701565" cy="6208444"/>
              </a:xfrm>
              <a:blipFill>
                <a:blip r:embed="rId3"/>
                <a:stretch>
                  <a:fillRect l="-1300" t="-2249" b="-2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7D73ED8-60AD-9CEF-017C-FF036AA53613}"/>
                  </a:ext>
                </a:extLst>
              </p:cNvPr>
              <p:cNvSpPr txBox="1"/>
              <p:nvPr/>
            </p:nvSpPr>
            <p:spPr>
              <a:xfrm>
                <a:off x="4988560" y="441240"/>
                <a:ext cx="5659120" cy="543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CA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sSub>
                        <m:sSubPr>
                          <m:ctrlP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d>
                        <m:dPr>
                          <m:ctrlP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sSubSup>
                                <m:sSubSupPr>
                                  <m:ctrlPr>
                                    <a:rPr lang="en-CA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CA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CA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CA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CA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sub>
                                <m:sup>
                                  <m:r>
                                    <a:rPr lang="en-CA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∨</m:t>
                                  </m:r>
                                </m:sup>
                              </m:sSubSup>
                              <m:r>
                                <m:rPr>
                                  <m:sty m:val="p"/>
                                </m:rPr>
                                <a:rPr lang="en-CA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CA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  <m:sup>
                              <m:r>
                                <a:rPr lang="en-CA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sub>
                          </m:sSub>
                          <m: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⊗</m:t>
                          </m:r>
                          <m:sSubSup>
                            <m:sSubSupPr>
                              <m:ctrlPr>
                                <a:rPr lang="en-CA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CA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  <m:sup>
                              <m:r>
                                <a:rPr lang="en-CA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⊗</m:t>
                              </m:r>
                              <m:r>
                                <a:rPr lang="en-CA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CA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bSup>
                            <m:sSubSupPr>
                              <m:ctrlP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CA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  <m:sup>
                              <m: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  <m:sup>
                              <m: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∨</m:t>
                              </m:r>
                            </m:sup>
                          </m:sSubSup>
                          <m:r>
                            <a:rPr lang="en-CA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7D73ED8-60AD-9CEF-017C-FF036AA536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8560" y="441240"/>
                <a:ext cx="5659120" cy="543995"/>
              </a:xfrm>
              <a:prstGeom prst="rect">
                <a:avLst/>
              </a:prstGeom>
              <a:blipFill>
                <a:blip r:embed="rId4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2DF55C4-3604-EA5C-6DD8-40A739C08D00}"/>
              </a:ext>
            </a:extLst>
          </p:cNvPr>
          <p:cNvCxnSpPr>
            <a:cxnSpLocks/>
          </p:cNvCxnSpPr>
          <p:nvPr/>
        </p:nvCxnSpPr>
        <p:spPr>
          <a:xfrm flipH="1">
            <a:off x="1089212" y="713237"/>
            <a:ext cx="3976774" cy="414523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37B154BD-D11A-036B-C5C8-4F10B55C74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9410" y="756285"/>
            <a:ext cx="792480" cy="7429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4E0B10E-580E-B10A-F3B6-768C5FD40AB5}"/>
                  </a:ext>
                </a:extLst>
              </p:cNvPr>
              <p:cNvSpPr txBox="1"/>
              <p:nvPr/>
            </p:nvSpPr>
            <p:spPr>
              <a:xfrm>
                <a:off x="404676" y="2797127"/>
                <a:ext cx="1206998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</a:rPr>
                  <a:t>In particular,  </a:t>
                </a:r>
                <a14:m>
                  <m:oMath xmlns:m="http://schemas.openxmlformats.org/officeDocument/2006/math">
                    <m:r>
                      <a:rPr lang="en-CA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1−</m:t>
                    </m:r>
                    <m:r>
                      <m:rPr>
                        <m:sty m:val="p"/>
                      </m:rPr>
                      <a:rPr lang="en-CA" sz="32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dist</m:t>
                    </m:r>
                    <m:d>
                      <m:dPr>
                        <m:ctrlPr>
                          <a:rPr lang="en-CA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  <m:r>
                          <a:rPr lang="en-CA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CA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CA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CA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CA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for all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(inner approximation)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4E0B10E-580E-B10A-F3B6-768C5FD40A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676" y="2797127"/>
                <a:ext cx="12069984" cy="584775"/>
              </a:xfrm>
              <a:prstGeom prst="rect">
                <a:avLst/>
              </a:prstGeom>
              <a:blipFill>
                <a:blip r:embed="rId6"/>
                <a:stretch>
                  <a:fillRect l="-1261" t="-12766" b="-31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19A00C5-894E-A6CD-4A4F-06CA2EB2467E}"/>
              </a:ext>
            </a:extLst>
          </p:cNvPr>
          <p:cNvCxnSpPr>
            <a:cxnSpLocks/>
            <a:stCxn id="21" idx="1"/>
            <a:endCxn id="3" idx="1"/>
          </p:cNvCxnSpPr>
          <p:nvPr/>
        </p:nvCxnSpPr>
        <p:spPr>
          <a:xfrm rot="10800000" flipV="1">
            <a:off x="404676" y="3089514"/>
            <a:ext cx="12700" cy="457229"/>
          </a:xfrm>
          <a:prstGeom prst="curvedConnector3">
            <a:avLst>
              <a:gd name="adj1" fmla="val 1800000"/>
            </a:avLst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1820946F-17F9-A542-3FD9-D2FF2A9600DD}"/>
              </a:ext>
            </a:extLst>
          </p:cNvPr>
          <p:cNvSpPr/>
          <p:nvPr/>
        </p:nvSpPr>
        <p:spPr>
          <a:xfrm>
            <a:off x="10831890" y="6101715"/>
            <a:ext cx="511307" cy="457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99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692317-791E-E7C7-750F-DF170DFFA5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4676" y="442522"/>
                <a:ext cx="11701565" cy="620844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CA" sz="3200" u="sng" dirty="0">
                    <a:ea typeface="Cambria Math" panose="02040503050406030204" pitchFamily="18" charset="0"/>
                  </a:rPr>
                  <a:t>Theorem [JLV]:</a:t>
                </a:r>
                <a:endParaRPr lang="en-CA" sz="320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r>
                  <a:rPr lang="en-CA" sz="3200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</a:rPr>
                  <a:t> for all </a:t>
                </a:r>
                <a14:m>
                  <m:oMath xmlns:m="http://schemas.openxmlformats.org/officeDocument/2006/math">
                    <m:r>
                      <a:rPr lang="en-CA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CA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CA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CA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CA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⟺    </m:t>
                    </m:r>
                    <m:r>
                      <m:rPr>
                        <m:sty m:val="p"/>
                      </m:rPr>
                      <a:rPr lang="en-CA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dist</m:t>
                    </m:r>
                    <m:d>
                      <m:d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  <m: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CA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3200" dirty="0">
                  <a:solidFill>
                    <a:schemeClr val="tx1"/>
                  </a:solidFill>
                </a:endParaRPr>
              </a:p>
              <a:p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+2</m:t>
                        </m:r>
                      </m:sub>
                    </m:sSub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≥…</m:t>
                    </m:r>
                  </m:oMath>
                </a14:m>
                <a:endParaRPr lang="en-CA" sz="3200" b="0" u="sng" dirty="0">
                  <a:solidFill>
                    <a:schemeClr val="accent1"/>
                  </a:solidFill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CA" sz="3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1−</m:t>
                    </m:r>
                    <m:r>
                      <m:rPr>
                        <m:sty m:val="p"/>
                      </m:rPr>
                      <a:rPr lang="en-CA" sz="3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dist</m:t>
                    </m:r>
                    <m:d>
                      <m:d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CA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CA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CA" sz="32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CA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CA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CA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CA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</m:func>
                  </m:oMath>
                </a14:m>
                <a:endParaRPr lang="en-CA" sz="3200" b="0" u="sng" dirty="0">
                  <a:solidFill>
                    <a:schemeClr val="accent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sz="3200" u="sng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Proof:</a:t>
                </a:r>
              </a:p>
              <a:p>
                <a:pPr marL="0" indent="0">
                  <a:buNone/>
                </a:pPr>
                <a:endParaRPr lang="en-CA" sz="3200" b="0" u="sng" dirty="0">
                  <a:solidFill>
                    <a:schemeClr val="accent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sz="3200" b="0" u="sng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692317-791E-E7C7-750F-DF170DFFA5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4676" y="442522"/>
                <a:ext cx="11701565" cy="6208444"/>
              </a:xfrm>
              <a:blipFill>
                <a:blip r:embed="rId3"/>
                <a:stretch>
                  <a:fillRect l="-1300" t="-2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7D73ED8-60AD-9CEF-017C-FF036AA53613}"/>
                  </a:ext>
                </a:extLst>
              </p:cNvPr>
              <p:cNvSpPr txBox="1"/>
              <p:nvPr/>
            </p:nvSpPr>
            <p:spPr>
              <a:xfrm>
                <a:off x="4988560" y="441240"/>
                <a:ext cx="5659120" cy="543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CA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sSub>
                        <m:sSubPr>
                          <m:ctrlP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d>
                        <m:dPr>
                          <m:ctrlP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sSubSup>
                                <m:sSubSupPr>
                                  <m:ctrlPr>
                                    <a:rPr lang="en-CA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CA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CA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CA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CA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sub>
                                <m:sup>
                                  <m:r>
                                    <a:rPr lang="en-CA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∨</m:t>
                                  </m:r>
                                </m:sup>
                              </m:sSubSup>
                              <m:r>
                                <m:rPr>
                                  <m:sty m:val="p"/>
                                </m:rPr>
                                <a:rPr lang="en-CA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CA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  <m:sup>
                              <m:r>
                                <a:rPr lang="en-CA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sub>
                          </m:sSub>
                          <m: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⊗</m:t>
                          </m:r>
                          <m:sSubSup>
                            <m:sSubSupPr>
                              <m:ctrlPr>
                                <a:rPr lang="en-CA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CA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  <m:sup>
                              <m:r>
                                <a:rPr lang="en-CA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⊗</m:t>
                              </m:r>
                              <m:r>
                                <a:rPr lang="en-CA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CA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bSup>
                            <m:sSubSupPr>
                              <m:ctrlP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CA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  <m:sup>
                              <m: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  <m:sup>
                              <m: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∨</m:t>
                              </m:r>
                            </m:sup>
                          </m:sSubSup>
                          <m:r>
                            <a:rPr lang="en-CA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7D73ED8-60AD-9CEF-017C-FF036AA536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8560" y="441240"/>
                <a:ext cx="5659120" cy="543995"/>
              </a:xfrm>
              <a:prstGeom prst="rect">
                <a:avLst/>
              </a:prstGeom>
              <a:blipFill>
                <a:blip r:embed="rId4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2DF55C4-3604-EA5C-6DD8-40A739C08D00}"/>
              </a:ext>
            </a:extLst>
          </p:cNvPr>
          <p:cNvCxnSpPr>
            <a:cxnSpLocks/>
          </p:cNvCxnSpPr>
          <p:nvPr/>
        </p:nvCxnSpPr>
        <p:spPr>
          <a:xfrm flipH="1">
            <a:off x="4643120" y="843280"/>
            <a:ext cx="447040" cy="284480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37B154BD-D11A-036B-C5C8-4F10B55C74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2161" y="786921"/>
            <a:ext cx="792480" cy="7429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B11E9A39-F440-369A-29F6-650802F531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56742" y="3311256"/>
                <a:ext cx="12305484" cy="620844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CA" sz="3200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3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CA" sz="32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CA" sz="3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sz="320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max</m:t>
                        </m:r>
                        <m:r>
                          <a:rPr lang="en-CA" sz="3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 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en-CA" sz="320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e>
                    </m:func>
                    <m:r>
                      <m:rPr>
                        <m:sty m:val="p"/>
                      </m:rPr>
                      <a:rPr lang="en-CA" sz="320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</m:t>
                    </m:r>
                    <m:d>
                      <m:dPr>
                        <m:ctrlPr>
                          <a:rPr lang="en-CA" sz="3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CA" sz="32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sz="32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32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CA" sz="32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sub>
                            </m:sSub>
                            <m:r>
                              <a:rPr lang="en-CA" sz="32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⊗</m:t>
                            </m:r>
                            <m:sSubSup>
                              <m:sSubSupPr>
                                <m:ctrlPr>
                                  <a:rPr lang="en-CA" sz="32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CA" sz="32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CA" sz="32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𝑉</m:t>
                                </m:r>
                              </m:sub>
                              <m:sup>
                                <m:r>
                                  <a:rPr lang="en-CA" sz="32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⊗</m:t>
                                </m:r>
                                <m:r>
                                  <a:rPr lang="en-CA" sz="32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CA" sz="32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bSup>
                          </m:e>
                        </m:d>
                        <m:r>
                          <a:rPr lang="en-CA" sz="3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</m:d>
                  </m:oMath>
                </a14:m>
                <a:endParaRPr lang="en-CA" sz="3200" dirty="0">
                  <a:solidFill>
                    <a:schemeClr val="accent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CA" sz="3200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sz="32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  </m:t>
                    </m:r>
                    <m:r>
                      <m:rPr>
                        <m:sty m:val="p"/>
                      </m:rPr>
                      <a:rPr lang="en-CA" sz="320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subject</m:t>
                    </m:r>
                    <m:r>
                      <a:rPr lang="en-CA" sz="320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  </m:t>
                    </m:r>
                    <m:r>
                      <m:rPr>
                        <m:sty m:val="p"/>
                      </m:rPr>
                      <a:rPr lang="en-CA" sz="320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to</m:t>
                    </m:r>
                    <m:r>
                      <a:rPr lang="en-CA" sz="320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 </m:t>
                    </m:r>
                    <m:r>
                      <m:rPr>
                        <m:sty m:val="p"/>
                      </m:rPr>
                      <a:rPr lang="en-CA" sz="320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Im</m:t>
                    </m:r>
                    <m:d>
                      <m:dPr>
                        <m:ctrlPr>
                          <a:rPr lang="en-CA" sz="3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CA" sz="32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3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sz="3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CA" sz="32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m:rPr>
                        <m:sty m:val="p"/>
                      </m:rPr>
                      <a:rPr lang="en-CA" sz="320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Im</m:t>
                    </m:r>
                    <m:r>
                      <a:rPr lang="en-CA" sz="32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CA" sz="3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CA" sz="320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CA" sz="320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sub>
                      <m:sup>
                        <m:r>
                          <a:rPr lang="en-CA" sz="320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p>
                    </m:sSubSup>
                    <m:r>
                      <a:rPr lang="en-CA" sz="320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CA" sz="3200" dirty="0">
                  <a:solidFill>
                    <a:schemeClr val="accent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CA" sz="3200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                     </a:t>
                </a:r>
                <a14:m>
                  <m:oMath xmlns:m="http://schemas.openxmlformats.org/officeDocument/2006/math">
                    <m:r>
                      <a:rPr lang="en-CA" sz="32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   </m:t>
                    </m:r>
                    <m:r>
                      <m:rPr>
                        <m:sty m:val="p"/>
                      </m:rPr>
                      <a:rPr lang="en-CA" sz="320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Tr</m:t>
                    </m:r>
                    <m:d>
                      <m:dPr>
                        <m:ctrlPr>
                          <a:rPr lang="en-CA" sz="3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CA" sz="32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endParaRPr lang="en-CA" sz="3200" dirty="0">
                  <a:solidFill>
                    <a:schemeClr val="accent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CA" sz="3200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                                      </a:t>
                </a:r>
                <a14:m>
                  <m:oMath xmlns:m="http://schemas.openxmlformats.org/officeDocument/2006/math">
                    <m:r>
                      <a:rPr lang="en-CA" sz="32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 </m:t>
                    </m:r>
                    <m:r>
                      <a:rPr lang="en-CA" sz="32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CA" sz="32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≥0</m:t>
                    </m:r>
                  </m:oMath>
                </a14:m>
                <a:endParaRPr lang="en-CA" sz="3200" u="sng" dirty="0">
                  <a:solidFill>
                    <a:schemeClr val="accent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B11E9A39-F440-369A-29F6-650802F531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6742" y="3311256"/>
                <a:ext cx="12305484" cy="6208444"/>
              </a:xfrm>
              <a:prstGeom prst="rect">
                <a:avLst/>
              </a:prstGeom>
              <a:blipFill>
                <a:blip r:embed="rId6"/>
                <a:stretch>
                  <a:fillRect l="-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A3FA6D6-FC3E-FFB5-DAB1-B7B5A618F46F}"/>
              </a:ext>
            </a:extLst>
          </p:cNvPr>
          <p:cNvCxnSpPr>
            <a:cxnSpLocks/>
          </p:cNvCxnSpPr>
          <p:nvPr/>
        </p:nvCxnSpPr>
        <p:spPr>
          <a:xfrm flipH="1">
            <a:off x="6719424" y="5355784"/>
            <a:ext cx="574040" cy="746790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57AAF13-DC3F-5C8E-A1E1-211B2850DDA7}"/>
                  </a:ext>
                </a:extLst>
              </p:cNvPr>
              <p:cNvSpPr txBox="1"/>
              <p:nvPr/>
            </p:nvSpPr>
            <p:spPr>
              <a:xfrm>
                <a:off x="7293464" y="4954318"/>
                <a:ext cx="40680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Trace out last copy of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57AAF13-DC3F-5C8E-A1E1-211B2850DD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3464" y="4954318"/>
                <a:ext cx="4068083" cy="461665"/>
              </a:xfrm>
              <a:prstGeom prst="rect">
                <a:avLst/>
              </a:prstGeom>
              <a:blipFill>
                <a:blip r:embed="rId7"/>
                <a:stretch>
                  <a:fillRect l="-2492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9ECDF8A-A143-31D0-8E82-C6AFF41FB6D7}"/>
                  </a:ext>
                </a:extLst>
              </p:cNvPr>
              <p:cNvSpPr txBox="1"/>
              <p:nvPr/>
            </p:nvSpPr>
            <p:spPr>
              <a:xfrm>
                <a:off x="10943" y="6014720"/>
                <a:ext cx="122377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3200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CA" sz="3200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 is a feasible point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CA" sz="3200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, then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3200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</m:t>
                    </m:r>
                    <m:sSub>
                      <m:sSubPr>
                        <m:ctrlP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 sz="32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r</m:t>
                        </m:r>
                      </m:e>
                      <m:sub>
                        <m:acc>
                          <m:accPr>
                            <m:chr m:val="̂"/>
                            <m:ctrlPr>
                              <a:rPr lang="en-CA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CA" sz="3200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sub>
                    </m:sSub>
                    <m:d>
                      <m:dPr>
                        <m:ctrlP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</m:d>
                  </m:oMath>
                </a14:m>
                <a:r>
                  <a:rPr lang="en-CA" sz="3200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 is a feasible point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endParaRPr lang="en-CA" sz="3200" dirty="0">
                  <a:solidFill>
                    <a:schemeClr val="accent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9ECDF8A-A143-31D0-8E82-C6AFF41FB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3" y="6014720"/>
                <a:ext cx="12237799" cy="584775"/>
              </a:xfrm>
              <a:prstGeom prst="rect">
                <a:avLst/>
              </a:prstGeom>
              <a:blipFill>
                <a:blip r:embed="rId8"/>
                <a:stretch>
                  <a:fillRect l="-1244" t="-12766" b="-31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A176684D-035C-3908-51F9-D317B55CB6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8972" y="1297431"/>
            <a:ext cx="79248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7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692317-791E-E7C7-750F-DF170DFFA5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4676" y="442522"/>
                <a:ext cx="11701565" cy="620844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CA" sz="3200" u="sng" dirty="0">
                    <a:ea typeface="Cambria Math" panose="02040503050406030204" pitchFamily="18" charset="0"/>
                  </a:rPr>
                  <a:t>Theorem [JLV]:</a:t>
                </a:r>
                <a:endParaRPr lang="en-CA" sz="3200" b="0" u="sng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CA" sz="3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1−</m:t>
                    </m:r>
                    <m:r>
                      <m:rPr>
                        <m:sty m:val="p"/>
                      </m:rPr>
                      <a:rPr lang="en-CA" sz="3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dist</m:t>
                    </m:r>
                    <m:d>
                      <m:d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CA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CA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CA" sz="32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CA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CA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CA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CA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</m:func>
                  </m:oMath>
                </a14:m>
                <a:endParaRPr lang="en-CA" sz="320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r>
                  <a:rPr lang="en-CA" sz="3200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</a:rPr>
                  <a:t> for all </a:t>
                </a:r>
                <a14:m>
                  <m:oMath xmlns:m="http://schemas.openxmlformats.org/officeDocument/2006/math">
                    <m:r>
                      <a:rPr lang="en-CA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CA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CA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CA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CA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⟺    </m:t>
                    </m:r>
                    <m:r>
                      <m:rPr>
                        <m:sty m:val="p"/>
                      </m:rPr>
                      <a:rPr lang="en-CA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dist</m:t>
                    </m:r>
                    <m:d>
                      <m:d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  <m: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CA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3200" dirty="0">
                  <a:solidFill>
                    <a:schemeClr val="tx1"/>
                  </a:solidFill>
                </a:endParaRPr>
              </a:p>
              <a:p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CA" sz="3200" b="0" i="1" smtClean="0">
                            <a:latin typeface="Cambria Math" panose="02040503050406030204" pitchFamily="18" charset="0"/>
                          </a:rPr>
                          <m:t>+2</m:t>
                        </m:r>
                      </m:sub>
                    </m:sSub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≤…</m:t>
                    </m:r>
                  </m:oMath>
                </a14:m>
                <a:endParaRPr lang="en-CA" sz="3200" b="0" u="sng" dirty="0">
                  <a:solidFill>
                    <a:schemeClr val="accent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sz="3200" u="sng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Proof:</a:t>
                </a:r>
              </a:p>
              <a:p>
                <a:pPr marL="0" indent="0">
                  <a:buNone/>
                </a:pPr>
                <a:endParaRPr lang="en-CA" sz="3200" b="0" u="sng" dirty="0">
                  <a:solidFill>
                    <a:schemeClr val="accent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sz="3200" b="0" u="sng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692317-791E-E7C7-750F-DF170DFFA5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4676" y="442522"/>
                <a:ext cx="11701565" cy="6208444"/>
              </a:xfrm>
              <a:blipFill>
                <a:blip r:embed="rId3"/>
                <a:stretch>
                  <a:fillRect l="-1300" t="-2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7D73ED8-60AD-9CEF-017C-FF036AA53613}"/>
                  </a:ext>
                </a:extLst>
              </p:cNvPr>
              <p:cNvSpPr txBox="1"/>
              <p:nvPr/>
            </p:nvSpPr>
            <p:spPr>
              <a:xfrm>
                <a:off x="4988560" y="441240"/>
                <a:ext cx="5659120" cy="543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CA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sSub>
                        <m:sSubPr>
                          <m:ctrlP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d>
                        <m:dPr>
                          <m:ctrlP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sSubSup>
                                <m:sSubSupPr>
                                  <m:ctrlPr>
                                    <a:rPr lang="en-CA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CA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CA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CA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CA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sub>
                                <m:sup>
                                  <m:r>
                                    <a:rPr lang="en-CA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∨</m:t>
                                  </m:r>
                                </m:sup>
                              </m:sSubSup>
                              <m:r>
                                <m:rPr>
                                  <m:sty m:val="p"/>
                                </m:rPr>
                                <a:rPr lang="en-CA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CA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  <m:sup>
                              <m:r>
                                <a:rPr lang="en-CA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sub>
                          </m:sSub>
                          <m: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⊗</m:t>
                          </m:r>
                          <m:sSubSup>
                            <m:sSubSupPr>
                              <m:ctrlPr>
                                <a:rPr lang="en-CA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CA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  <m:sup>
                              <m:r>
                                <a:rPr lang="en-CA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⊗</m:t>
                              </m:r>
                              <m:r>
                                <a:rPr lang="en-CA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CA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bSup>
                            <m:sSubSupPr>
                              <m:ctrlP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CA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  <m:sup>
                              <m: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  <m:sup>
                              <m: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∨</m:t>
                              </m:r>
                            </m:sup>
                          </m:sSubSup>
                          <m:r>
                            <a:rPr lang="en-CA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7D73ED8-60AD-9CEF-017C-FF036AA536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8560" y="441240"/>
                <a:ext cx="5659120" cy="543995"/>
              </a:xfrm>
              <a:prstGeom prst="rect">
                <a:avLst/>
              </a:prstGeom>
              <a:blipFill>
                <a:blip r:embed="rId4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2DF55C4-3604-EA5C-6DD8-40A739C08D00}"/>
              </a:ext>
            </a:extLst>
          </p:cNvPr>
          <p:cNvCxnSpPr>
            <a:cxnSpLocks/>
          </p:cNvCxnSpPr>
          <p:nvPr/>
        </p:nvCxnSpPr>
        <p:spPr>
          <a:xfrm flipH="1">
            <a:off x="4643120" y="843280"/>
            <a:ext cx="447040" cy="284480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37B154BD-D11A-036B-C5C8-4F10B55C74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7040" y="1399730"/>
            <a:ext cx="792480" cy="7429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B11E9A39-F440-369A-29F6-650802F531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56742" y="3311256"/>
                <a:ext cx="12305484" cy="620844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CA" sz="3200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3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CA" sz="32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CA" sz="3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sz="320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max</m:t>
                        </m:r>
                        <m:r>
                          <a:rPr lang="en-CA" sz="3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 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en-CA" sz="320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e>
                    </m:func>
                    <m:r>
                      <m:rPr>
                        <m:sty m:val="p"/>
                      </m:rPr>
                      <a:rPr lang="en-CA" sz="320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</m:t>
                    </m:r>
                    <m:d>
                      <m:dPr>
                        <m:ctrlPr>
                          <a:rPr lang="en-CA" sz="3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CA" sz="32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sz="32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32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CA" sz="32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sub>
                            </m:sSub>
                            <m:r>
                              <a:rPr lang="en-CA" sz="32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⊗</m:t>
                            </m:r>
                            <m:sSubSup>
                              <m:sSubSupPr>
                                <m:ctrlPr>
                                  <a:rPr lang="en-CA" sz="32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CA" sz="32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CA" sz="32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𝑉</m:t>
                                </m:r>
                              </m:sub>
                              <m:sup>
                                <m:r>
                                  <a:rPr lang="en-CA" sz="32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⊗</m:t>
                                </m:r>
                                <m:r>
                                  <a:rPr lang="en-CA" sz="32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CA" sz="32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bSup>
                          </m:e>
                        </m:d>
                        <m:r>
                          <a:rPr lang="en-CA" sz="3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CA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CA" sz="3200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Tr</m:t>
                    </m:r>
                    <m:r>
                      <a:rPr lang="en-CA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 </m:t>
                    </m:r>
                    <m:d>
                      <m:dPr>
                        <m:ctrlP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CA" sz="3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sz="32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32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CA" sz="32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sub>
                            </m:sSub>
                            <m:r>
                              <a:rPr lang="en-CA" sz="3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⊗</m:t>
                            </m:r>
                            <m:sSubSup>
                              <m:sSubSupPr>
                                <m:ctrlPr>
                                  <a:rPr lang="en-CA" sz="32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CA" sz="32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CA" sz="32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𝑉</m:t>
                                </m:r>
                              </m:sub>
                              <m:sup>
                                <m:r>
                                  <a:rPr lang="en-CA" sz="32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⊗</m:t>
                                </m:r>
                                <m:r>
                                  <a:rPr lang="en-CA" sz="32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CA" sz="32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bSup>
                          </m:e>
                        </m:d>
                        <m:sSub>
                          <m:sSubPr>
                            <m:ctrlPr>
                              <a:rPr lang="en-CA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CA" sz="3200" i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</m:t>
                            </m:r>
                            <m:r>
                              <m:rPr>
                                <m:sty m:val="p"/>
                              </m:rPr>
                              <a:rPr lang="en-CA" sz="3200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</m:t>
                            </m:r>
                          </m:e>
                          <m:sub>
                            <m:r>
                              <a:rPr lang="en-CA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CA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CA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d>
                          <m:dPr>
                            <m:ctrlPr>
                              <a:rPr lang="en-CA" sz="3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3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</m:d>
                      </m:e>
                    </m:d>
                  </m:oMath>
                </a14:m>
                <a:endParaRPr lang="en-CA" sz="3200" dirty="0">
                  <a:solidFill>
                    <a:schemeClr val="accent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CA" sz="3200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sz="32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  </m:t>
                    </m:r>
                    <m:r>
                      <m:rPr>
                        <m:sty m:val="p"/>
                      </m:rPr>
                      <a:rPr lang="en-CA" sz="320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subject</m:t>
                    </m:r>
                    <m:r>
                      <a:rPr lang="en-CA" sz="320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  </m:t>
                    </m:r>
                    <m:r>
                      <m:rPr>
                        <m:sty m:val="p"/>
                      </m:rPr>
                      <a:rPr lang="en-CA" sz="320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to</m:t>
                    </m:r>
                    <m:r>
                      <a:rPr lang="en-CA" sz="320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 </m:t>
                    </m:r>
                    <m:r>
                      <m:rPr>
                        <m:sty m:val="p"/>
                      </m:rPr>
                      <a:rPr lang="en-CA" sz="320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Im</m:t>
                    </m:r>
                    <m:d>
                      <m:dPr>
                        <m:ctrlPr>
                          <a:rPr lang="en-CA" sz="3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CA" sz="32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3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sz="3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CA" sz="32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m:rPr>
                        <m:sty m:val="p"/>
                      </m:rPr>
                      <a:rPr lang="en-CA" sz="320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Im</m:t>
                    </m:r>
                    <m:r>
                      <a:rPr lang="en-CA" sz="32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CA" sz="3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CA" sz="320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CA" sz="320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sub>
                      <m:sup>
                        <m:r>
                          <a:rPr lang="en-CA" sz="320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p>
                    </m:sSubSup>
                    <m:r>
                      <a:rPr lang="en-CA" sz="320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CA" sz="3200" dirty="0">
                  <a:solidFill>
                    <a:schemeClr val="accent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CA" sz="3200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                     </a:t>
                </a:r>
                <a14:m>
                  <m:oMath xmlns:m="http://schemas.openxmlformats.org/officeDocument/2006/math">
                    <m:r>
                      <a:rPr lang="en-CA" sz="32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   </m:t>
                    </m:r>
                    <m:r>
                      <m:rPr>
                        <m:sty m:val="p"/>
                      </m:rPr>
                      <a:rPr lang="en-CA" sz="320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Tr</m:t>
                    </m:r>
                    <m:d>
                      <m:dPr>
                        <m:ctrlPr>
                          <a:rPr lang="en-CA" sz="3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CA" sz="32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endParaRPr lang="en-CA" sz="3200" dirty="0">
                  <a:solidFill>
                    <a:schemeClr val="accent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CA" sz="3200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                                      </a:t>
                </a:r>
                <a14:m>
                  <m:oMath xmlns:m="http://schemas.openxmlformats.org/officeDocument/2006/math">
                    <m:r>
                      <a:rPr lang="en-CA" sz="32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 </m:t>
                    </m:r>
                    <m:r>
                      <a:rPr lang="en-CA" sz="32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CA" sz="32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≥0</m:t>
                    </m:r>
                  </m:oMath>
                </a14:m>
                <a:endParaRPr lang="en-CA" sz="3200" u="sng" dirty="0">
                  <a:solidFill>
                    <a:schemeClr val="accent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B11E9A39-F440-369A-29F6-650802F531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6742" y="3311256"/>
                <a:ext cx="12305484" cy="6208444"/>
              </a:xfrm>
              <a:prstGeom prst="rect">
                <a:avLst/>
              </a:prstGeom>
              <a:blipFill>
                <a:blip r:embed="rId6"/>
                <a:stretch>
                  <a:fillRect l="-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A3FA6D6-FC3E-FFB5-DAB1-B7B5A618F46F}"/>
              </a:ext>
            </a:extLst>
          </p:cNvPr>
          <p:cNvCxnSpPr>
            <a:cxnSpLocks/>
          </p:cNvCxnSpPr>
          <p:nvPr/>
        </p:nvCxnSpPr>
        <p:spPr>
          <a:xfrm flipV="1">
            <a:off x="9814560" y="4036849"/>
            <a:ext cx="0" cy="514831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57AAF13-DC3F-5C8E-A1E1-211B2850DDA7}"/>
                  </a:ext>
                </a:extLst>
              </p:cNvPr>
              <p:cNvSpPr txBox="1"/>
              <p:nvPr/>
            </p:nvSpPr>
            <p:spPr>
              <a:xfrm>
                <a:off x="7987358" y="4606712"/>
                <a:ext cx="40680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Trace out last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CA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CA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copies of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57AAF13-DC3F-5C8E-A1E1-211B2850DD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7358" y="4606712"/>
                <a:ext cx="4068083" cy="461665"/>
              </a:xfrm>
              <a:prstGeom prst="rect">
                <a:avLst/>
              </a:prstGeom>
              <a:blipFill>
                <a:blip r:embed="rId7"/>
                <a:stretch>
                  <a:fillRect l="-2174" t="-5405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9ECDF8A-A143-31D0-8E82-C6AFF41FB6D7}"/>
                  </a:ext>
                </a:extLst>
              </p:cNvPr>
              <p:cNvSpPr txBox="1"/>
              <p:nvPr/>
            </p:nvSpPr>
            <p:spPr>
              <a:xfrm>
                <a:off x="10943" y="6014720"/>
                <a:ext cx="122377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3200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For each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CA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CA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CA" sz="3200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, 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CA" sz="3200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 achieve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CA" sz="3200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, and let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9ECDF8A-A143-31D0-8E82-C6AFF41FB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3" y="6014720"/>
                <a:ext cx="12237799" cy="584775"/>
              </a:xfrm>
              <a:prstGeom prst="rect">
                <a:avLst/>
              </a:prstGeom>
              <a:blipFill>
                <a:blip r:embed="rId8"/>
                <a:stretch>
                  <a:fillRect l="-1244" t="-12766" b="-31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A176684D-035C-3908-51F9-D317B55CB6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0160" y="2186545"/>
            <a:ext cx="79248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7655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692317-791E-E7C7-750F-DF170DFFA5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4676" y="442522"/>
                <a:ext cx="11701565" cy="620844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CA" sz="3200" u="sng" dirty="0">
                    <a:ea typeface="Cambria Math" panose="02040503050406030204" pitchFamily="18" charset="0"/>
                  </a:rPr>
                  <a:t>Theorem [JLV]:</a:t>
                </a:r>
                <a:endParaRPr lang="en-CA" sz="3200" b="0" u="sng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CA" sz="3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1−</m:t>
                    </m:r>
                    <m:r>
                      <m:rPr>
                        <m:sty m:val="p"/>
                      </m:rPr>
                      <a:rPr lang="en-CA" sz="32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dist</m:t>
                    </m:r>
                    <m:d>
                      <m:d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CA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CA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CA" sz="32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CA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CA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CA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CA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</m:func>
                  </m:oMath>
                </a14:m>
                <a:endParaRPr lang="en-CA" sz="320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endParaRPr lang="en-CA" sz="320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sz="3200" u="sng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Proof:</a:t>
                </a:r>
                <a:endParaRPr lang="en-CA" sz="3200" dirty="0">
                  <a:solidFill>
                    <a:schemeClr val="accent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sz="3200" dirty="0">
                  <a:solidFill>
                    <a:schemeClr val="accent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sz="3200" b="0" u="sng" dirty="0">
                  <a:solidFill>
                    <a:schemeClr val="accent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sz="3200" b="0" u="sng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692317-791E-E7C7-750F-DF170DFFA5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4676" y="442522"/>
                <a:ext cx="11701565" cy="6208444"/>
              </a:xfrm>
              <a:blipFill>
                <a:blip r:embed="rId3"/>
                <a:stretch>
                  <a:fillRect l="-1300" t="-2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7D73ED8-60AD-9CEF-017C-FF036AA53613}"/>
                  </a:ext>
                </a:extLst>
              </p:cNvPr>
              <p:cNvSpPr txBox="1"/>
              <p:nvPr/>
            </p:nvSpPr>
            <p:spPr>
              <a:xfrm>
                <a:off x="4988560" y="441240"/>
                <a:ext cx="5659120" cy="543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CA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sSub>
                        <m:sSubPr>
                          <m:ctrlP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d>
                        <m:dPr>
                          <m:ctrlP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sSubSup>
                                <m:sSubSupPr>
                                  <m:ctrlPr>
                                    <a:rPr lang="en-CA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CA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CA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CA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CA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sub>
                                <m:sup>
                                  <m:r>
                                    <a:rPr lang="en-CA" sz="2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∨</m:t>
                                  </m:r>
                                </m:sup>
                              </m:sSubSup>
                              <m:r>
                                <m:rPr>
                                  <m:sty m:val="p"/>
                                </m:rPr>
                                <a:rPr lang="en-CA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CA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  <m:sup>
                              <m:r>
                                <a:rPr lang="en-CA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sub>
                          </m:sSub>
                          <m: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⊗</m:t>
                          </m:r>
                          <m:sSubSup>
                            <m:sSubSupPr>
                              <m:ctrlPr>
                                <a:rPr lang="en-CA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CA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  <m:sup>
                              <m:r>
                                <a:rPr lang="en-CA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⊗</m:t>
                              </m:r>
                              <m:r>
                                <a:rPr lang="en-CA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CA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r>
                            <a:rPr lang="en-CA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bSup>
                            <m:sSubSupPr>
                              <m:ctrlP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CA" sz="2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  <m:sup>
                              <m: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  <m:sup>
                              <m:r>
                                <a:rPr lang="en-CA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∨</m:t>
                              </m:r>
                            </m:sup>
                          </m:sSubSup>
                          <m:r>
                            <a:rPr lang="en-CA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7D73ED8-60AD-9CEF-017C-FF036AA536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8560" y="441240"/>
                <a:ext cx="5659120" cy="543995"/>
              </a:xfrm>
              <a:prstGeom prst="rect">
                <a:avLst/>
              </a:prstGeom>
              <a:blipFill>
                <a:blip r:embed="rId4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2DF55C4-3604-EA5C-6DD8-40A739C08D00}"/>
              </a:ext>
            </a:extLst>
          </p:cNvPr>
          <p:cNvCxnSpPr>
            <a:cxnSpLocks/>
          </p:cNvCxnSpPr>
          <p:nvPr/>
        </p:nvCxnSpPr>
        <p:spPr>
          <a:xfrm flipH="1">
            <a:off x="4643120" y="843280"/>
            <a:ext cx="447040" cy="284480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B11E9A39-F440-369A-29F6-650802F531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261025" y="2223678"/>
                <a:ext cx="12305484" cy="620844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CA" sz="3200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CA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CA" sz="24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CA" sz="2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sz="240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max</m:t>
                        </m:r>
                        <m:r>
                          <a:rPr lang="en-CA" sz="2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 </m:t>
                        </m:r>
                      </m:fName>
                      <m:e>
                        <m:r>
                          <m:rPr>
                            <m:sty m:val="p"/>
                          </m:rPr>
                          <a:rPr lang="en-CA" sz="240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</m:t>
                        </m:r>
                      </m:e>
                    </m:func>
                    <m:r>
                      <m:rPr>
                        <m:sty m:val="p"/>
                      </m:rPr>
                      <a:rPr lang="en-CA" sz="240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</m:t>
                    </m:r>
                    <m:d>
                      <m:dPr>
                        <m:ctrlPr>
                          <a:rPr lang="en-CA" sz="2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CA" sz="24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sz="24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4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CA" sz="24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sub>
                            </m:sSub>
                            <m:r>
                              <a:rPr lang="en-CA" sz="24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⊗</m:t>
                            </m:r>
                            <m:sSubSup>
                              <m:sSubSupPr>
                                <m:ctrlPr>
                                  <a:rPr lang="en-CA" sz="24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CA" sz="24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CA" sz="24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𝑉</m:t>
                                </m:r>
                              </m:sub>
                              <m:sup>
                                <m:r>
                                  <a:rPr lang="en-CA" sz="24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⊗</m:t>
                                </m:r>
                                <m:r>
                                  <a:rPr lang="en-CA" sz="24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CA" sz="24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bSup>
                          </m:e>
                        </m:d>
                        <m:r>
                          <a:rPr lang="en-CA" sz="2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CA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CA" sz="2400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Tr</m:t>
                    </m:r>
                    <m:r>
                      <a:rPr lang="en-CA" sz="24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 </m:t>
                    </m:r>
                    <m:d>
                      <m:dPr>
                        <m:ctrlPr>
                          <a:rPr lang="en-CA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CA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sz="24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4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CA" sz="24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sub>
                            </m:sSub>
                            <m:r>
                              <a:rPr lang="en-CA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⊗</m:t>
                            </m:r>
                            <m:sSubSup>
                              <m:sSubSupPr>
                                <m:ctrlPr>
                                  <a:rPr lang="en-CA" sz="24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CA" sz="24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CA" sz="24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𝑉</m:t>
                                </m:r>
                              </m:sub>
                              <m:sup>
                                <m:r>
                                  <a:rPr lang="en-CA" sz="24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⊗</m:t>
                                </m:r>
                                <m:r>
                                  <a:rPr lang="en-CA" sz="24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CA" sz="24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bSup>
                          </m:e>
                        </m:d>
                        <m:sSub>
                          <m:sSubPr>
                            <m:ctrlPr>
                              <a:rPr lang="en-CA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CA" sz="2400" i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</m:t>
                            </m:r>
                            <m:r>
                              <m:rPr>
                                <m:sty m:val="p"/>
                              </m:rPr>
                              <a:rPr lang="en-CA" sz="2400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r</m:t>
                            </m:r>
                          </m:e>
                          <m:sub>
                            <m:r>
                              <a:rPr lang="en-CA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CA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CA" sz="24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d>
                          <m:dPr>
                            <m:ctrlPr>
                              <a:rPr lang="en-CA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</m:d>
                      </m:e>
                    </m:d>
                  </m:oMath>
                </a14:m>
                <a:endParaRPr lang="en-CA" sz="2400" dirty="0">
                  <a:solidFill>
                    <a:schemeClr val="accent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CA" sz="2400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sz="24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  </m:t>
                    </m:r>
                    <m:r>
                      <m:rPr>
                        <m:sty m:val="p"/>
                      </m:rPr>
                      <a:rPr lang="en-CA" sz="240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subject</m:t>
                    </m:r>
                    <m:r>
                      <a:rPr lang="en-CA" sz="240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  </m:t>
                    </m:r>
                    <m:r>
                      <m:rPr>
                        <m:sty m:val="p"/>
                      </m:rPr>
                      <a:rPr lang="en-CA" sz="240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to</m:t>
                    </m:r>
                    <m:r>
                      <a:rPr lang="en-CA" sz="240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 </m:t>
                    </m:r>
                    <m:r>
                      <m:rPr>
                        <m:sty m:val="p"/>
                      </m:rPr>
                      <a:rPr lang="en-CA" sz="240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Im</m:t>
                    </m:r>
                    <m:d>
                      <m:dPr>
                        <m:ctrlPr>
                          <a:rPr lang="en-CA" sz="2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CA" sz="24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2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2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  <m:d>
                      <m:dPr>
                        <m:ctrlPr>
                          <a:rPr lang="en-CA" sz="2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CA" sz="24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m:rPr>
                        <m:sty m:val="p"/>
                      </m:rPr>
                      <a:rPr lang="en-CA" sz="240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Im</m:t>
                    </m:r>
                    <m:r>
                      <a:rPr lang="en-CA" sz="24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CA" sz="2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CA" sz="240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CA" sz="240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sub>
                      <m:sup>
                        <m:r>
                          <a:rPr lang="en-CA" sz="240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p>
                    </m:sSubSup>
                    <m:r>
                      <a:rPr lang="en-CA" sz="240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CA" sz="2400" dirty="0">
                  <a:solidFill>
                    <a:schemeClr val="accent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CA" sz="2400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                     </a:t>
                </a:r>
                <a14:m>
                  <m:oMath xmlns:m="http://schemas.openxmlformats.org/officeDocument/2006/math">
                    <m:r>
                      <a:rPr lang="en-CA" sz="24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   </m:t>
                    </m:r>
                    <m:r>
                      <m:rPr>
                        <m:sty m:val="p"/>
                      </m:rPr>
                      <a:rPr lang="en-CA" sz="240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Tr</m:t>
                    </m:r>
                    <m:d>
                      <m:dPr>
                        <m:ctrlPr>
                          <a:rPr lang="en-CA" sz="2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CA" sz="24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endParaRPr lang="en-CA" sz="2400" dirty="0">
                  <a:solidFill>
                    <a:schemeClr val="accent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CA" sz="2400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                                      </a:t>
                </a:r>
                <a14:m>
                  <m:oMath xmlns:m="http://schemas.openxmlformats.org/officeDocument/2006/math">
                    <m:r>
                      <a:rPr lang="en-CA" sz="24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 </m:t>
                    </m:r>
                    <m:r>
                      <a:rPr lang="en-CA" sz="24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CA" sz="24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≥0</m:t>
                    </m:r>
                  </m:oMath>
                </a14:m>
                <a:endParaRPr lang="en-CA" sz="2400" u="sng" dirty="0">
                  <a:solidFill>
                    <a:schemeClr val="accent1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B11E9A39-F440-369A-29F6-650802F531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1025" y="2223678"/>
                <a:ext cx="12305484" cy="6208444"/>
              </a:xfrm>
              <a:prstGeom prst="rect">
                <a:avLst/>
              </a:prstGeom>
              <a:blipFill>
                <a:blip r:embed="rId5"/>
                <a:stretch>
                  <a:fillRect l="-2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A3FA6D6-FC3E-FFB5-DAB1-B7B5A618F46F}"/>
              </a:ext>
            </a:extLst>
          </p:cNvPr>
          <p:cNvCxnSpPr>
            <a:cxnSpLocks/>
          </p:cNvCxnSpPr>
          <p:nvPr/>
        </p:nvCxnSpPr>
        <p:spPr>
          <a:xfrm flipV="1">
            <a:off x="9865360" y="2825708"/>
            <a:ext cx="0" cy="514831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57AAF13-DC3F-5C8E-A1E1-211B2850DDA7}"/>
                  </a:ext>
                </a:extLst>
              </p:cNvPr>
              <p:cNvSpPr txBox="1"/>
              <p:nvPr/>
            </p:nvSpPr>
            <p:spPr>
              <a:xfrm>
                <a:off x="8038158" y="3395571"/>
                <a:ext cx="406808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Trace out last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CA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CA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copies of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57AAF13-DC3F-5C8E-A1E1-211B2850DD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8158" y="3395571"/>
                <a:ext cx="4068083" cy="461665"/>
              </a:xfrm>
              <a:prstGeom prst="rect">
                <a:avLst/>
              </a:prstGeom>
              <a:blipFill>
                <a:blip r:embed="rId6"/>
                <a:stretch>
                  <a:fillRect l="-2492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9ECDF8A-A143-31D0-8E82-C6AFF41FB6D7}"/>
                  </a:ext>
                </a:extLst>
              </p:cNvPr>
              <p:cNvSpPr txBox="1"/>
              <p:nvPr/>
            </p:nvSpPr>
            <p:spPr>
              <a:xfrm>
                <a:off x="68279" y="4342784"/>
                <a:ext cx="12374357" cy="21826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2800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For each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CA" sz="2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CA" sz="2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CA" sz="2800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, 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CA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CA" sz="2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CA" sz="2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CA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sz="2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2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en-CA" sz="2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⊗</m:t>
                            </m:r>
                            <m:r>
                              <a:rPr lang="en-CA" sz="2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p>
                        </m:sSup>
                      </m:e>
                    </m:d>
                  </m:oMath>
                </a14:m>
                <a:r>
                  <a:rPr lang="en-CA" sz="2800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 achieve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CA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CA" sz="2800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, and 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CA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CA" sz="2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CA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 sz="280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Tr</m:t>
                        </m:r>
                      </m:e>
                      <m:sub>
                        <m:r>
                          <a:rPr lang="en-CA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  <m:r>
                          <a:rPr lang="en-CA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CA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  <m:d>
                      <m:dPr>
                        <m:ctrlPr>
                          <a:rPr lang="en-CA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CA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</m:d>
                    <m:r>
                      <a:rPr lang="en-CA" sz="2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CA" sz="2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r>
                      <a:rPr lang="en-CA" sz="2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CA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CA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⊗</m:t>
                        </m:r>
                        <m:r>
                          <a:rPr lang="en-CA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sz="2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).</m:t>
                    </m:r>
                  </m:oMath>
                </a14:m>
                <a:endParaRPr lang="en-CA" sz="2800" dirty="0">
                  <a:solidFill>
                    <a:schemeClr val="accent1"/>
                  </a:solidFill>
                  <a:ea typeface="Cambria Math" panose="02040503050406030204" pitchFamily="18" charset="0"/>
                </a:endParaRPr>
              </a:p>
              <a:p>
                <a:r>
                  <a:rPr lang="en-CA" sz="2800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Let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CA" sz="2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CA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CA" sz="2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CA" sz="2800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CA" sz="2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CA" sz="2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CA" sz="2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CA" sz="2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</m:func>
                  </m:oMath>
                </a14:m>
                <a:r>
                  <a:rPr lang="en-CA" sz="2800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, so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CA" sz="2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≔ </m:t>
                    </m:r>
                    <m:func>
                      <m:funcPr>
                        <m:ctrlPr>
                          <a:rPr lang="en-CA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CA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CA" sz="280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CA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CA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CA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CA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</m:func>
                    <m:r>
                      <a:rPr lang="en-CA" sz="2800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CA" sz="2800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Tr</m:t>
                    </m:r>
                    <m:d>
                      <m:dPr>
                        <m:ctrlPr>
                          <a:rPr lang="en-CA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CA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sz="28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sz="28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CA" sz="28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𝑈</m:t>
                                </m:r>
                              </m:sub>
                            </m:sSub>
                            <m:r>
                              <a:rPr lang="en-CA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⊗</m:t>
                            </m:r>
                            <m:sSubSup>
                              <m:sSubSupPr>
                                <m:ctrlPr>
                                  <a:rPr lang="en-CA" sz="28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CA" sz="28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CA" sz="28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𝑉</m:t>
                                </m:r>
                              </m:sub>
                              <m:sup>
                                <m:r>
                                  <a:rPr lang="en-CA" sz="28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⊗</m:t>
                                </m:r>
                                <m:r>
                                  <a:rPr lang="en-CA" sz="28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CA" sz="2800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bSup>
                          </m:e>
                        </m:d>
                        <m:r>
                          <a:rPr lang="en-CA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</m:d>
                  </m:oMath>
                </a14:m>
                <a:r>
                  <a:rPr lang="en-CA" sz="2800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CA" sz="2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CA" sz="2800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 has symmetric extensions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CA" sz="2800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CA" sz="2800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 fully separable in </a:t>
                </a:r>
                <a14:m>
                  <m:oMath xmlns:m="http://schemas.openxmlformats.org/officeDocument/2006/math">
                    <m:r>
                      <a:rPr lang="en-CA" sz="28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d>
                      <m:dPr>
                        <m:ctrlPr>
                          <a:rPr lang="en-CA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en-CA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⊗</m:t>
                            </m:r>
                            <m:r>
                              <a:rPr lang="en-CA" sz="28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p>
                        </m:sSup>
                      </m:e>
                    </m:d>
                    <m:r>
                      <a:rPr lang="en-CA" sz="2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 ⇒ </m:t>
                    </m:r>
                    <m:r>
                      <a:rPr lang="en-CA" sz="2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CA" sz="2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CA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CA" sz="2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  <m:sSup>
                              <m:sSupPr>
                                <m:ctrlPr>
                                  <a:rPr lang="en-CA" sz="2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sz="2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CA" sz="2800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CA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⊗</m:t>
                        </m:r>
                        <m:r>
                          <a:rPr lang="en-CA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endParaRPr lang="en-CA" sz="2800" dirty="0">
                  <a:solidFill>
                    <a:schemeClr val="accent1"/>
                  </a:solidFill>
                  <a:ea typeface="Cambria Math" panose="02040503050406030204" pitchFamily="18" charset="0"/>
                </a:endParaRPr>
              </a:p>
              <a:p>
                <a:r>
                  <a:rPr lang="en-CA" sz="2800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CA" sz="2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CA" sz="2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CA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  <m:r>
                          <a:rPr lang="en-CA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CA" sz="2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CA" sz="2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𝑈</m:t>
                            </m:r>
                          </m:sub>
                        </m:sSub>
                        <m:r>
                          <a:rPr lang="en-CA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CA" sz="2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≤1−</m:t>
                    </m:r>
                    <m:r>
                      <m:rPr>
                        <m:sty m:val="p"/>
                      </m:rPr>
                      <a:rPr lang="en-CA" sz="280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dist</m:t>
                    </m:r>
                    <m:d>
                      <m:dPr>
                        <m:ctrlPr>
                          <a:rPr lang="en-CA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  <m:r>
                          <a:rPr lang="en-CA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CA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CA" sz="2800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                                          WLOG, by convexity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9ECDF8A-A143-31D0-8E82-C6AFF41FB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79" y="4342784"/>
                <a:ext cx="12374357" cy="2182649"/>
              </a:xfrm>
              <a:prstGeom prst="rect">
                <a:avLst/>
              </a:prstGeom>
              <a:blipFill>
                <a:blip r:embed="rId7"/>
                <a:stretch>
                  <a:fillRect l="-1026" t="-1156" b="-69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E52C33F-160E-8715-0CF3-3D35854ECBF5}"/>
                  </a:ext>
                </a:extLst>
              </p:cNvPr>
              <p:cNvSpPr txBox="1"/>
              <p:nvPr/>
            </p:nvSpPr>
            <p:spPr>
              <a:xfrm>
                <a:off x="372652" y="1626659"/>
                <a:ext cx="1206998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</a:rPr>
                  <a:t>In particular,  </a:t>
                </a:r>
                <a14:m>
                  <m:oMath xmlns:m="http://schemas.openxmlformats.org/officeDocument/2006/math">
                    <m:r>
                      <a:rPr lang="en-CA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1−</m:t>
                    </m:r>
                    <m:r>
                      <m:rPr>
                        <m:sty m:val="p"/>
                      </m:rPr>
                      <a:rPr lang="en-CA" sz="32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dist</m:t>
                    </m:r>
                    <m:d>
                      <m:dPr>
                        <m:ctrlPr>
                          <a:rPr lang="en-CA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  <m:r>
                          <a:rPr lang="en-CA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CA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CA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CA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CA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for all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(inner approximation)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E52C33F-160E-8715-0CF3-3D35854ECB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652" y="1626659"/>
                <a:ext cx="12069984" cy="584775"/>
              </a:xfrm>
              <a:prstGeom prst="rect">
                <a:avLst/>
              </a:prstGeom>
              <a:blipFill>
                <a:blip r:embed="rId8"/>
                <a:stretch>
                  <a:fillRect l="-1262" t="-14894" b="-31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C0EEFD4-BF2B-9B45-40E6-1D141081EB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52161" y="786921"/>
            <a:ext cx="79248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9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692317-791E-E7C7-750F-DF170DFFA5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4676" y="442522"/>
                <a:ext cx="11701565" cy="620844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CA" sz="3200" u="sng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Question:</a:t>
                </a:r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Given a conic variety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CA" sz="3200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200" i="1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32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CA" sz="32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sz="3200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CA" sz="3200" i="1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sz="3200" i="1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CA" sz="3200" dirty="0"/>
                      <m:t>Im</m:t>
                    </m:r>
                    <m:d>
                      <m:dPr>
                        <m:ctrlPr>
                          <a:rPr lang="en-CA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CA" sz="3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CA" sz="3200"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CA" sz="320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en-CA" sz="320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bSup>
                      </m:e>
                    </m:d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}⊆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CA" sz="32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and a basis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CA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CA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…</m:t>
                    </m:r>
                    <m:r>
                      <a:rPr lang="en-CA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sz="3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m:rPr>
                        <m:lit/>
                      </m:rPr>
                      <a:rPr lang="en-CA" sz="3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for a subspace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CA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CA" sz="32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en-CA" sz="3200" b="0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is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32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CA" sz="32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CA" sz="32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2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CA" sz="32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0}?</m:t>
                    </m:r>
                  </m:oMath>
                </a14:m>
                <a:endParaRPr lang="en-CA" sz="3200" b="0" dirty="0">
                  <a:solidFill>
                    <a:schemeClr val="accent6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sz="1050" b="0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sz="3200" u="sng" dirty="0">
                    <a:ea typeface="Cambria Math" panose="02040503050406030204" pitchFamily="18" charset="0"/>
                  </a:rPr>
                  <a:t>Complete hierarchy</a:t>
                </a:r>
                <a:r>
                  <a:rPr lang="en-CA" sz="3200" b="0" u="sng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:</a:t>
                </a:r>
                <a:endParaRPr lang="en-CA" sz="3200" u="sng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3200" dirty="0"/>
                  <a:t>1. For </a:t>
                </a:r>
                <a14:m>
                  <m:oMath xmlns:m="http://schemas.openxmlformats.org/officeDocument/2006/math">
                    <m:r>
                      <a:rPr lang="en-CA" sz="32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CA" sz="3200" i="1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CA" sz="3200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3200" dirty="0"/>
                  <a:t>, let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sz="32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CA" sz="32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e>
                      <m:sub>
                        <m: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  <m:sup>
                        <m: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bSup>
                    <m:r>
                      <a:rPr lang="en-CA" sz="320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CA" sz="3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CA" sz="3200" b="0" i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CA" sz="3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en-CA" sz="3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bSup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⊗</m:t>
                        </m:r>
                        <m:sSubSup>
                          <m:sSubSupPr>
                            <m:ctrlPr>
                              <a:rPr lang="en-CA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CA" sz="3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CA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sub>
                          <m:sup>
                            <m:r>
                              <a:rPr lang="en-CA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⊗</m:t>
                            </m:r>
                            <m:r>
                              <a:rPr lang="en-CA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CA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CA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bSup>
                      </m:e>
                    </m:d>
                    <m:r>
                      <a:rPr lang="en-CA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 : </m:t>
                    </m:r>
                    <m:sSup>
                      <m:sSupPr>
                        <m:ctrlP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  <m:r>
                      <a:rPr lang="en-CA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</m:oMath>
                </a14:m>
                <a:endParaRPr lang="en-US" sz="3200" dirty="0"/>
              </a:p>
              <a:p>
                <a:pPr marL="0" indent="0">
                  <a:buNone/>
                </a:pPr>
                <a:r>
                  <a:rPr lang="en-US" sz="2400" dirty="0"/>
                  <a:t>2.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CA" sz="24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CA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≔</m:t>
                    </m:r>
                    <m:sSub>
                      <m:sSubPr>
                        <m:ctrlPr>
                          <a:rPr lang="en-CA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CA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d>
                      <m:dPr>
                        <m:ctrlPr>
                          <a:rPr lang="en-CA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CA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sSubSup>
                              <m:sSubSupPr>
                                <m:ctrlPr>
                                  <a:rPr lang="en-CA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CA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CA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CA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CA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sub>
                              <m:sup>
                                <m:r>
                                  <a:rPr lang="en-CA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∨</m:t>
                                </m:r>
                              </m:sup>
                            </m:sSubSup>
                            <m:r>
                              <m:rPr>
                                <m:sty m:val="p"/>
                              </m:rPr>
                              <a:rPr lang="en-CA" sz="2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CA" sz="2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en-CA" sz="2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bSup>
                        <m:sSub>
                          <m:sSubPr>
                            <m:ctrlPr>
                              <a:rPr lang="en-CA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CA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CA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</m:sub>
                        </m:sSub>
                        <m:r>
                          <a:rPr lang="en-CA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⊗</m:t>
                        </m:r>
                        <m:sSubSup>
                          <m:sSubSupPr>
                            <m:ctrlPr>
                              <a:rPr lang="en-CA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CA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CA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sub>
                          <m:sup>
                            <m:r>
                              <a:rPr lang="en-CA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⊗</m:t>
                            </m:r>
                            <m:r>
                              <a:rPr lang="en-CA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CA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  <m:r>
                          <a:rPr lang="en-CA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sSubSup>
                          <m:sSubSupPr>
                            <m:ctrlPr>
                              <a:rPr lang="en-CA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CA" sz="2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CA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en-CA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bSup>
                        <m:sSubSup>
                          <m:sSubSupPr>
                            <m:ctrlPr>
                              <a:rPr lang="en-CA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CA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CA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CA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CA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sub>
                          <m:sup>
                            <m:r>
                              <a:rPr lang="en-CA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∨</m:t>
                            </m:r>
                          </m:sup>
                        </m:sSubSup>
                        <m:r>
                          <a:rPr lang="en-CA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CA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&lt;1 </m:t>
                    </m:r>
                  </m:oMath>
                </a14:m>
                <a:r>
                  <a:rPr lang="en-US" sz="2400" dirty="0"/>
                  <a:t>for some </a:t>
                </a:r>
                <a14:m>
                  <m:oMath xmlns:m="http://schemas.openxmlformats.org/officeDocument/2006/math">
                    <m:r>
                      <a:rPr lang="en-CA" sz="240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CA" sz="2400" i="1"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CA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CA" sz="24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sz="2400" dirty="0"/>
                  <a:t>, output </a:t>
                </a:r>
                <a:r>
                  <a:rPr lang="en-US" sz="2400" dirty="0">
                    <a:solidFill>
                      <a:schemeClr val="accent6"/>
                    </a:solidFill>
                  </a:rPr>
                  <a:t>YES</a:t>
                </a:r>
              </a:p>
              <a:p>
                <a:pPr marL="0" indent="0">
                  <a:buNone/>
                </a:pPr>
                <a:r>
                  <a:rPr lang="en-US" sz="3200" dirty="0"/>
                  <a:t>3. Otherwise, output </a:t>
                </a:r>
                <a:r>
                  <a:rPr lang="en-US" sz="3200" dirty="0">
                    <a:solidFill>
                      <a:srgbClr val="FF0000"/>
                    </a:solidFill>
                  </a:rPr>
                  <a:t>NO</a:t>
                </a:r>
              </a:p>
              <a:p>
                <a:pPr marL="0" indent="0">
                  <a:buNone/>
                </a:pPr>
                <a:endParaRPr lang="en-US" sz="10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US" sz="2400" u="sng" dirty="0"/>
                  <a:t>Correctness: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CA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CA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en-CA" sz="2400" dirty="0"/>
                  <a:t>  for some </a:t>
                </a:r>
                <a14:m>
                  <m:oMath xmlns:m="http://schemas.openxmlformats.org/officeDocument/2006/math">
                    <m:r>
                      <a:rPr lang="en-CA" sz="240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CA" sz="2400" i="1"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CA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CA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CA" sz="240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en-CA" sz="24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CA" sz="2400" i="1">
                        <a:latin typeface="Cambria Math" panose="02040503050406030204" pitchFamily="18" charset="0"/>
                      </a:rPr>
                      <m:t>  ⟺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CA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CA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CA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CA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CA" sz="24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2400" dirty="0">
                    <a:solidFill>
                      <a:schemeClr val="accent1"/>
                    </a:solidFill>
                  </a:rPr>
                  <a:t>Proof: </a:t>
                </a:r>
                <a14:m>
                  <m:oMath xmlns:m="http://schemas.openxmlformats.org/officeDocument/2006/math">
                    <m:r>
                      <a:rPr lang="en-CA" sz="2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en-CA" sz="240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400" dirty="0">
                    <a:solidFill>
                      <a:schemeClr val="accent1"/>
                    </a:solidFill>
                  </a:rPr>
                  <a:t>  For any </a:t>
                </a:r>
                <a14:m>
                  <m:oMath xmlns:m="http://schemas.openxmlformats.org/officeDocument/2006/math">
                    <m:r>
                      <a:rPr lang="en-CA" sz="2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CA" sz="2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sz="2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2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sz="2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2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dirty="0">
                    <a:solidFill>
                      <a:schemeClr val="accent1"/>
                    </a:solidFill>
                  </a:rPr>
                  <a:t> it holds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24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CA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sz="24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  <m:r>
                      <a:rPr lang="en-CA" sz="2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CA" sz="2400" dirty="0">
                        <a:solidFill>
                          <a:schemeClr val="accent1"/>
                        </a:solidFill>
                      </a:rPr>
                      <m:t>Im</m:t>
                    </m:r>
                    <m:d>
                      <m:dPr>
                        <m:ctrlPr>
                          <a:rPr lang="en-CA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CA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CA" sz="240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CA" sz="240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en-CA" sz="24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bSup>
                      </m:e>
                    </m:d>
                    <m:r>
                      <a:rPr lang="en-CA" sz="2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∩</m:t>
                    </m:r>
                    <m:sSup>
                      <m:sSupPr>
                        <m:ctrlPr>
                          <a:rPr lang="en-CA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CA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p>
                    </m:sSup>
                    <m:d>
                      <m:dPr>
                        <m:ctrlPr>
                          <a:rPr lang="en-CA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chemeClr val="accent1"/>
                    </a:solidFill>
                  </a:rPr>
                  <a:t>.</a:t>
                </a:r>
              </a:p>
              <a:p>
                <a:pPr marL="0" indent="0">
                  <a:buNone/>
                </a:pPr>
                <a:r>
                  <a:rPr lang="en-US" sz="2400" dirty="0">
                    <a:solidFill>
                      <a:schemeClr val="accent1"/>
                    </a:solidFill>
                  </a:rPr>
                  <a:t>	  </a:t>
                </a:r>
                <a14:m>
                  <m:oMath xmlns:m="http://schemas.openxmlformats.org/officeDocument/2006/math">
                    <m:r>
                      <a:rPr lang="en-CA" sz="24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⇐:</m:t>
                    </m:r>
                  </m:oMath>
                </a14:m>
                <a:r>
                  <a:rPr lang="en-US" sz="2400" dirty="0">
                    <a:solidFill>
                      <a:schemeClr val="accent1"/>
                    </a:solidFill>
                  </a:rPr>
                  <a:t> Hilbert’s </a:t>
                </a:r>
                <a:r>
                  <a:rPr lang="en-US" sz="2400" dirty="0" err="1">
                    <a:solidFill>
                      <a:schemeClr val="accent1"/>
                    </a:solidFill>
                  </a:rPr>
                  <a:t>Nullstellensatz</a:t>
                </a:r>
                <a:r>
                  <a:rPr lang="en-US" sz="2400" dirty="0">
                    <a:solidFill>
                      <a:schemeClr val="accent1"/>
                    </a:solidFill>
                  </a:rPr>
                  <a:t> + degree bounds</a:t>
                </a:r>
              </a:p>
              <a:p>
                <a:pPr marL="0" indent="0">
                  <a:buNone/>
                </a:pPr>
                <a:endParaRPr lang="en-CA" sz="3200" b="0" u="sng" dirty="0">
                  <a:solidFill>
                    <a:schemeClr val="accent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sz="3200" b="0" u="sng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692317-791E-E7C7-750F-DF170DFFA5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4676" y="442522"/>
                <a:ext cx="11701565" cy="6208444"/>
              </a:xfrm>
              <a:blipFill>
                <a:blip r:embed="rId3"/>
                <a:stretch>
                  <a:fillRect l="-1300" t="-1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947062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26A2F-E49E-6CA6-5F2D-B91D6FC15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version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4A56BD0-CC1C-70FE-6B8C-18968C2618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9100" y="1815685"/>
                <a:ext cx="11353800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u="sng" dirty="0">
                    <a:solidFill>
                      <a:schemeClr val="tx1"/>
                    </a:solidFill>
                  </a:rPr>
                  <a:t>Observation: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CA" sz="2800" dirty="0" smtClean="0">
                          <a:solidFill>
                            <a:schemeClr val="tx1"/>
                          </a:solidFill>
                        </a:rPr>
                        <m:t>Im</m:t>
                      </m:r>
                      <m:d>
                        <m:dPr>
                          <m:ctrlPr>
                            <a:rPr lang="en-CA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CA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CA" sz="28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CA" sz="28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  <m:sup>
                              <m: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bSup>
                        </m:e>
                      </m:d>
                      <m:r>
                        <a:rPr lang="en-CA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∩</m:t>
                      </m:r>
                      <m:sSup>
                        <m:sSupPr>
                          <m:ctrlP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p>
                      </m:sSup>
                      <m:d>
                        <m:dPr>
                          <m:ctrlP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</m:d>
                      <m:r>
                        <a:rPr lang="en-CA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lit/>
                        </m:rPr>
                        <a:rPr lang="en-CA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CA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m:rPr>
                          <m:lit/>
                        </m:rPr>
                        <a:rPr lang="en-CA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  <m:r>
                        <a:rPr lang="en-CA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⟺   </m:t>
                      </m:r>
                      <m:sSub>
                        <m:sSubPr>
                          <m:ctrlP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d>
                        <m:dPr>
                          <m:ctrlP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sSubSup>
                                <m:sSubSupPr>
                                  <m:ctrlPr>
                                    <a:rPr lang="en-CA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CA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CA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CA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CA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sub>
                                <m:sup>
                                  <m:r>
                                    <a:rPr lang="en-CA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∨</m:t>
                                  </m:r>
                                </m:sup>
                              </m:sSubSup>
                              <m:r>
                                <m:rPr>
                                  <m:sty m:val="p"/>
                                </m:rPr>
                                <a:rPr lang="en-CA" sz="28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CA" sz="28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  <m:sup>
                              <m:r>
                                <a:rPr lang="en-CA" sz="28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CA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sub>
                          </m:sSub>
                          <m:r>
                            <a:rPr lang="en-CA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⊗</m:t>
                          </m:r>
                          <m:sSubSup>
                            <m:sSubSupPr>
                              <m:ctrlPr>
                                <a:rPr lang="en-CA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  <m:sup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⊗</m:t>
                              </m:r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CA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sSubSup>
                            <m:sSubSupPr>
                              <m:ctrlPr>
                                <a:rPr lang="en-CA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CA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CA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  <m:sup>
                              <m:r>
                                <a:rPr lang="en-CA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CA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CA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CA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CA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  <m:sup>
                              <m:r>
                                <a:rPr lang="en-CA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∨</m:t>
                              </m:r>
                            </m:sup>
                          </m:sSubSup>
                          <m:r>
                            <a:rPr lang="en-CA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CA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&lt;1  </m:t>
                      </m:r>
                    </m:oMath>
                  </m:oMathPara>
                </a14:m>
                <a:endParaRPr lang="en-US" u="sng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u="sng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en-US" u="sng" dirty="0"/>
                  <a:t>Theorem [JLV]:</a:t>
                </a:r>
                <a:r>
                  <a:rPr lang="en-US" dirty="0"/>
                  <a:t> For each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CA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CA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CA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sSubSup>
                              <m:sSubSupPr>
                                <m:ctrlPr>
                                  <a:rPr lang="en-CA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sub>
                              <m:sup>
                                <m:r>
                                  <a:rPr lang="en-CA" i="1">
                                    <a:latin typeface="Cambria Math" panose="02040503050406030204" pitchFamily="18" charset="0"/>
                                  </a:rPr>
                                  <m:t>∨</m:t>
                                </m:r>
                              </m:sup>
                            </m:sSubSup>
                            <m:r>
                              <m:rPr>
                                <m:sty m:val="p"/>
                              </m:rPr>
                              <a:rPr lang="en-CA"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CA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en-CA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bSup>
                        <m:sSub>
                          <m:sSub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sub>
                        </m:sSub>
                        <m:r>
                          <a:rPr lang="en-CA" i="1">
                            <a:latin typeface="Cambria Math" panose="02040503050406030204" pitchFamily="18" charset="0"/>
                          </a:rPr>
                          <m:t>⊗</m:t>
                        </m:r>
                        <m:sSubSup>
                          <m:sSubSup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sub>
                          <m:sup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⊗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bSup>
                        <m:r>
                          <a:rPr lang="en-CA" i="1">
                            <a:latin typeface="Cambria Math" panose="02040503050406030204" pitchFamily="18" charset="0"/>
                          </a:rPr>
                          <m:t>)</m:t>
                        </m:r>
                        <m:sSubSup>
                          <m:sSubSup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bSup>
                        <m:sSubSup>
                          <m:sSubSup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sub>
                          <m:sup>
                            <m:r>
                              <a:rPr lang="en-CA" i="1">
                                <a:latin typeface="Cambria Math" panose="02040503050406030204" pitchFamily="18" charset="0"/>
                              </a:rPr>
                              <m:t>∨</m:t>
                            </m:r>
                          </m:sup>
                        </m:sSubSup>
                        <m:r>
                          <a:rPr lang="en-CA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</a:p>
              <a:p>
                <a:pPr marL="0" indent="0">
                  <a:buNone/>
                </a:pPr>
                <a:r>
                  <a:rPr lang="en-US" dirty="0"/>
                  <a:t>Then: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+2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≤…</m:t>
                    </m:r>
                  </m:oMath>
                </a14:m>
                <a:endParaRPr lang="en-CA" b="0" i="1" dirty="0">
                  <a:latin typeface="Cambria Math" panose="02040503050406030204" pitchFamily="18" charset="0"/>
                </a:endParaRPr>
              </a:p>
              <a:p>
                <a:pPr marL="514350" indent="-51435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dist</m:t>
                    </m:r>
                    <m:d>
                      <m:dPr>
                        <m:ctrlPr>
                          <a:rPr lang="en-CA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  <m:r>
                          <a:rPr lang="en-CA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CA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CA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CA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CA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a:rPr lang="en-CA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r>
                              <m:rPr>
                                <m:sty m:val="p"/>
                              </m:rPr>
                              <a:rPr lang="en-CA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en-CA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CA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CA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CA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</m:func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4A56BD0-CC1C-70FE-6B8C-18968C2618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9100" y="1815685"/>
                <a:ext cx="11353800" cy="4351338"/>
              </a:xfrm>
              <a:blipFill>
                <a:blip r:embed="rId3"/>
                <a:stretch>
                  <a:fillRect l="-1119" t="-2624" r="-1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C7AF57A-9700-AAB9-6285-1BB91EACCE81}"/>
                  </a:ext>
                </a:extLst>
              </p:cNvPr>
              <p:cNvSpPr txBox="1"/>
              <p:nvPr/>
            </p:nvSpPr>
            <p:spPr>
              <a:xfrm>
                <a:off x="419100" y="5714212"/>
                <a:ext cx="1206998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</a:rPr>
                  <a:t>In particular,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32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dist</m:t>
                    </m:r>
                    <m:d>
                      <m:dPr>
                        <m:ctrlPr>
                          <a:rPr lang="en-CA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  <m:r>
                          <a:rPr lang="en-CA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CA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CA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≥1−</m:t>
                    </m:r>
                    <m:sSub>
                      <m:sSubPr>
                        <m:ctrlPr>
                          <a:rPr lang="en-CA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CA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for all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(inner approximation)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C7AF57A-9700-AAB9-6285-1BB91EACCE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" y="5714212"/>
                <a:ext cx="12069984" cy="584775"/>
              </a:xfrm>
              <a:prstGeom prst="rect">
                <a:avLst/>
              </a:prstGeom>
              <a:blipFill>
                <a:blip r:embed="rId4"/>
                <a:stretch>
                  <a:fillRect l="-1262" t="-10638" b="-31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463679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26A2F-E49E-6CA6-5F2D-B91D6FC15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of robust version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4A56BD0-CC1C-70FE-6B8C-18968C2618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4976" y="1537921"/>
                <a:ext cx="12213424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CA" u="sng" dirty="0">
                    <a:ea typeface="Cambria Math" panose="02040503050406030204" pitchFamily="18" charset="0"/>
                  </a:rPr>
                  <a:t>Question:</a:t>
                </a:r>
                <a:r>
                  <a:rPr lang="en-CA" dirty="0">
                    <a:ea typeface="Cambria Math" panose="02040503050406030204" pitchFamily="18" charset="0"/>
                  </a:rPr>
                  <a:t> Given a conic variety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i="1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CA" i="1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i="1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CA" dirty="0"/>
                      <m:t>Im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CA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en-CA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bSup>
                      </m:e>
                    </m:d>
                    <m:r>
                      <a:rPr lang="en-CA" i="1">
                        <a:latin typeface="Cambria Math" panose="02040503050406030204" pitchFamily="18" charset="0"/>
                      </a:rPr>
                      <m:t>}⊆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CA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dirty="0">
                    <a:ea typeface="Cambria Math" panose="02040503050406030204" pitchFamily="18" charset="0"/>
                  </a:rPr>
                  <a:t>and a basis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CA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…</m:t>
                    </m:r>
                    <m:r>
                      <a:rPr lang="en-CA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m:rPr>
                        <m:lit/>
                      </m:rPr>
                      <a:rPr lang="en-CA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CA" dirty="0">
                    <a:ea typeface="Cambria Math" panose="02040503050406030204" pitchFamily="18" charset="0"/>
                  </a:rPr>
                  <a:t> for a subspace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CA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CA" dirty="0">
                    <a:ea typeface="Cambria Math" panose="02040503050406030204" pitchFamily="18" charset="0"/>
                  </a:rPr>
                  <a:t> </a:t>
                </a:r>
                <a:r>
                  <a:rPr lang="en-CA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what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dist</m:t>
                    </m:r>
                    <m:d>
                      <m:dPr>
                        <m:ctrlP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  <m: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?</m:t>
                    </m:r>
                  </m:oMath>
                </a14:m>
                <a:endParaRPr lang="en-CA" dirty="0">
                  <a:solidFill>
                    <a:schemeClr val="accent6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dirty="0">
                  <a:solidFill>
                    <a:schemeClr val="accent6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Let   </a:t>
                </a:r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CA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CA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CA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   and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CA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en-CA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r>
                      <a:rPr lang="en-CA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en-CA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: </m:t>
                    </m:r>
                    <m:r>
                      <a:rPr lang="en-CA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en-CA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CA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en-CA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m:rPr>
                        <m:lit/>
                      </m:rPr>
                      <a:rPr lang="en-CA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CA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.</a:t>
                </a:r>
                <a:endParaRPr lang="en-CA" dirty="0">
                  <a:solidFill>
                    <a:schemeClr val="accent6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u="sng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Application:</a:t>
                </a:r>
                <a:r>
                  <a:rPr lang="en-CA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 Computing the inj. tensor norm / geom. measure of entanglement</a:t>
                </a:r>
              </a:p>
              <a:p>
                <a:pPr marL="0" indent="0">
                  <a:buNone/>
                </a:pPr>
                <a:endParaRPr lang="en-CA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        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𝑖𝑛𝑗</m:t>
                          </m:r>
                        </m:sub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func>
                            <m:funcPr>
                              <m:ctrlPr>
                                <a:rPr lang="en-CA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CA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A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CA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CA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</m:d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</m:t>
                                  </m:r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CA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CA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</m:d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</m:t>
                                  </m:r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CA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CA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d>
                                  <m:r>
                                    <a:rPr lang="en-CA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=1</m:t>
                                  </m:r>
                                </m:lim>
                              </m:limLow>
                            </m:fName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CA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CA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CA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  <m:r>
                                        <a:rPr lang="en-CA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⊗</m:t>
                                      </m:r>
                                      <m:r>
                                        <a:rPr lang="en-CA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𝑣</m:t>
                                      </m:r>
                                      <m:r>
                                        <a:rPr lang="en-CA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⊗</m:t>
                                      </m:r>
                                      <m:r>
                                        <a:rPr lang="en-CA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𝑤</m:t>
                                      </m:r>
                                      <m:r>
                                        <a:rPr lang="en-CA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CA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CA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sz="1050" b="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    =</m:t>
                      </m:r>
                      <m:sSup>
                        <m:sSupPr>
                          <m:ctrlPr>
                            <a:rPr lang="en-CA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func>
                            <m:funcPr>
                              <m:ctrlPr>
                                <a:rPr lang="en-CA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CA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A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CA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CA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</m:t>
                                  </m:r>
                                  <m:sSub>
                                    <m:sSubPr>
                                      <m:ctrlPr>
                                        <a:rPr lang="en-CA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CA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CA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lim>
                              </m:limLow>
                            </m:fName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CA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CA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CA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CA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CA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  <m:sSup>
                                        <m:sSupPr>
                                          <m:ctrlPr>
                                            <a:rPr lang="en-CA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CA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p>
                                          <m:r>
                                            <a:rPr lang="en-CA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∗</m:t>
                                          </m:r>
                                        </m:sup>
                                      </m:sSup>
                                      <m:r>
                                        <a:rPr lang="en-CA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  <m:sup>
                          <m:r>
                            <a:rPr lang="en-CA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CA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sz="105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       =</m:t>
                      </m:r>
                      <m:r>
                        <a:rPr lang="en-CA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1−</m:t>
                      </m:r>
                      <m:r>
                        <m:rPr>
                          <m:sty m:val="p"/>
                        </m:rPr>
                        <a:rPr lang="en-CA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dist</m:t>
                      </m:r>
                      <m:d>
                        <m:dPr>
                          <m:ctrlPr>
                            <a:rPr lang="en-CA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CA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Im</m:t>
                          </m:r>
                          <m:d>
                            <m:dPr>
                              <m:ctrlPr>
                                <a:rPr lang="en-CA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  <m:sSup>
                                <m:sSupPr>
                                  <m:ctrlPr>
                                    <a:rPr lang="en-CA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CA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CA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  <m:r>
                            <a:rPr lang="en-CA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CA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CA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CA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4A56BD0-CC1C-70FE-6B8C-18968C2618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4976" y="1537921"/>
                <a:ext cx="12213424" cy="4351338"/>
              </a:xfrm>
              <a:blipFill>
                <a:blip r:embed="rId3"/>
                <a:stretch>
                  <a:fillRect l="-1038" t="-1163" b="-238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19E769E-BC77-A977-0139-6C1D4F673085}"/>
                  </a:ext>
                </a:extLst>
              </p:cNvPr>
              <p:cNvSpPr txBox="1"/>
              <p:nvPr/>
            </p:nvSpPr>
            <p:spPr>
              <a:xfrm>
                <a:off x="1733372" y="5427594"/>
                <a:ext cx="377334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Viewing 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CA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CA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19E769E-BC77-A977-0139-6C1D4F6730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3372" y="5427594"/>
                <a:ext cx="3773348" cy="461665"/>
              </a:xfrm>
              <a:prstGeom prst="rect">
                <a:avLst/>
              </a:prstGeom>
              <a:blipFill>
                <a:blip r:embed="rId4"/>
                <a:stretch>
                  <a:fillRect l="-2349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72A1B11-77AF-DF73-2212-92C812E0D24B}"/>
                  </a:ext>
                </a:extLst>
              </p:cNvPr>
              <p:cNvSpPr txBox="1"/>
              <p:nvPr/>
            </p:nvSpPr>
            <p:spPr>
              <a:xfrm>
                <a:off x="91440" y="6325950"/>
                <a:ext cx="5283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If the reduced density matrix of </a:t>
                </a:r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is maximally mixed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72A1B11-77AF-DF73-2212-92C812E0D2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" y="6325950"/>
                <a:ext cx="5283200" cy="369332"/>
              </a:xfrm>
              <a:prstGeom prst="rect">
                <a:avLst/>
              </a:prstGeom>
              <a:blipFill>
                <a:blip r:embed="rId5"/>
                <a:stretch>
                  <a:fillRect l="-959" t="-1000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7587252-CE6C-16A8-C202-CAD0E68099A7}"/>
              </a:ext>
            </a:extLst>
          </p:cNvPr>
          <p:cNvCxnSpPr>
            <a:cxnSpLocks/>
          </p:cNvCxnSpPr>
          <p:nvPr/>
        </p:nvCxnSpPr>
        <p:spPr>
          <a:xfrm>
            <a:off x="5273040" y="6510616"/>
            <a:ext cx="467360" cy="0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6D87908-F1D9-3067-2E9D-70280C1A2584}"/>
              </a:ext>
            </a:extLst>
          </p:cNvPr>
          <p:cNvCxnSpPr>
            <a:cxnSpLocks/>
          </p:cNvCxnSpPr>
          <p:nvPr/>
        </p:nvCxnSpPr>
        <p:spPr>
          <a:xfrm>
            <a:off x="5273040" y="5658426"/>
            <a:ext cx="467360" cy="0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639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nut 5">
            <a:extLst>
              <a:ext uri="{FF2B5EF4-FFF2-40B4-BE49-F238E27FC236}">
                <a16:creationId xmlns:a16="http://schemas.microsoft.com/office/drawing/2014/main" id="{956BC4F3-034B-54A3-7B67-EFD71AE547F7}"/>
              </a:ext>
            </a:extLst>
          </p:cNvPr>
          <p:cNvSpPr/>
          <p:nvPr/>
        </p:nvSpPr>
        <p:spPr>
          <a:xfrm>
            <a:off x="857250" y="3078480"/>
            <a:ext cx="7047230" cy="2824480"/>
          </a:xfrm>
          <a:prstGeom prst="donu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02C1F85E-37D7-048E-1A36-473EF132EEB1}"/>
              </a:ext>
            </a:extLst>
          </p:cNvPr>
          <p:cNvSpPr/>
          <p:nvPr/>
        </p:nvSpPr>
        <p:spPr>
          <a:xfrm>
            <a:off x="6886094" y="77339"/>
            <a:ext cx="4556453" cy="3471041"/>
          </a:xfrm>
          <a:prstGeom prst="donut">
            <a:avLst>
              <a:gd name="adj" fmla="val 50000"/>
            </a:avLst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B9A13BA-C714-6367-FB81-248246587B52}"/>
                  </a:ext>
                </a:extLst>
              </p:cNvPr>
              <p:cNvSpPr txBox="1"/>
              <p:nvPr/>
            </p:nvSpPr>
            <p:spPr>
              <a:xfrm>
                <a:off x="3816985" y="4167554"/>
                <a:ext cx="11277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B9A13BA-C714-6367-FB81-248246587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6985" y="4167554"/>
                <a:ext cx="1127760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F4A4C9-3907-4272-4C10-B7BDDAEBE73D}"/>
                  </a:ext>
                </a:extLst>
              </p:cNvPr>
              <p:cNvSpPr txBox="1"/>
              <p:nvPr/>
            </p:nvSpPr>
            <p:spPr>
              <a:xfrm>
                <a:off x="8600440" y="1489693"/>
                <a:ext cx="11277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F4A4C9-3907-4272-4C10-B7BDDAEBE7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0440" y="1489693"/>
                <a:ext cx="112776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DBB594-9F3E-2B3D-E406-FC83EF89B054}"/>
                  </a:ext>
                </a:extLst>
              </p:cNvPr>
              <p:cNvSpPr txBox="1"/>
              <p:nvPr/>
            </p:nvSpPr>
            <p:spPr>
              <a:xfrm>
                <a:off x="5144770" y="4367736"/>
                <a:ext cx="7047230" cy="2375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36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1. Certify </a:t>
                </a:r>
                <a14:m>
                  <m:oMath xmlns:m="http://schemas.openxmlformats.org/officeDocument/2006/math">
                    <m:r>
                      <a:rPr lang="en-CA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CA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CA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CA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CA" sz="36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r>
                  <a:rPr lang="en-US" sz="3600" dirty="0">
                    <a:solidFill>
                      <a:srgbClr val="FF0000"/>
                    </a:solidFill>
                  </a:rPr>
                  <a:t>2. Compute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dist</m:t>
                    </m:r>
                    <m:r>
                      <a:rPr lang="en-CA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  <a:p>
                <a:r>
                  <a:rPr lang="en-US" sz="3600" dirty="0"/>
                  <a:t>3. Find elements of </a:t>
                </a:r>
                <a14:m>
                  <m:oMath xmlns:m="http://schemas.openxmlformats.org/officeDocument/2006/math"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</a:rPr>
                  <a:t> (and show </a:t>
                </a:r>
                <a14:m>
                  <m:oMath xmlns:m="http://schemas.openxmlformats.org/officeDocument/2006/math">
                    <m:r>
                      <a:rPr lang="en-CA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 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</a:rPr>
                  <a:t>that these are the only ones)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DBB594-9F3E-2B3D-E406-FC83EF89B0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4770" y="4367736"/>
                <a:ext cx="7047230" cy="2375971"/>
              </a:xfrm>
              <a:prstGeom prst="rect">
                <a:avLst/>
              </a:prstGeom>
              <a:blipFill>
                <a:blip r:embed="rId5"/>
                <a:stretch>
                  <a:fillRect l="-2698" t="-3723" r="-3417" b="-9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0858844-95BC-08C7-FBE3-41A286DD2134}"/>
                  </a:ext>
                </a:extLst>
              </p:cNvPr>
              <p:cNvSpPr txBox="1"/>
              <p:nvPr/>
            </p:nvSpPr>
            <p:spPr>
              <a:xfrm>
                <a:off x="1175999" y="1299422"/>
                <a:ext cx="340535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3600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D</a:t>
                </a:r>
                <a:r>
                  <a:rPr lang="en-CA" sz="3600" b="0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escribe </a:t>
                </a:r>
                <a14:m>
                  <m:oMath xmlns:m="http://schemas.openxmlformats.org/officeDocument/2006/math">
                    <m: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CA" sz="36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?</m:t>
                    </m:r>
                  </m:oMath>
                </a14:m>
                <a:endParaRPr lang="en-US" sz="36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0858844-95BC-08C7-FBE3-41A286DD21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5999" y="1299422"/>
                <a:ext cx="3405351" cy="646331"/>
              </a:xfrm>
              <a:prstGeom prst="rect">
                <a:avLst/>
              </a:prstGeom>
              <a:blipFill>
                <a:blip r:embed="rId6"/>
                <a:stretch>
                  <a:fillRect l="-5204" t="-13462" b="-32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864086A-8C3E-A6D3-3E8F-8E02CF9B63E9}"/>
              </a:ext>
            </a:extLst>
          </p:cNvPr>
          <p:cNvCxnSpPr>
            <a:cxnSpLocks/>
          </p:cNvCxnSpPr>
          <p:nvPr/>
        </p:nvCxnSpPr>
        <p:spPr>
          <a:xfrm flipH="1">
            <a:off x="7203440" y="3104970"/>
            <a:ext cx="426720" cy="562790"/>
          </a:xfrm>
          <a:prstGeom prst="straightConnector1">
            <a:avLst/>
          </a:prstGeom>
          <a:ln w="476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DD63868-1858-015C-46E3-24318EFC6238}"/>
                  </a:ext>
                </a:extLst>
              </p:cNvPr>
              <p:cNvSpPr txBox="1"/>
              <p:nvPr/>
            </p:nvSpPr>
            <p:spPr>
              <a:xfrm>
                <a:off x="4988561" y="3363714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CA" sz="180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dist</m:t>
                      </m:r>
                      <m:d>
                        <m:dPr>
                          <m:ctrlPr>
                            <a:rPr lang="en-CA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  <m:r>
                            <a:rPr lang="en-CA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CA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DD63868-1858-015C-46E3-24318EFC62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8561" y="3363714"/>
                <a:ext cx="609600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4213D0B-0293-3FF7-FC9F-A93172E83C0D}"/>
                  </a:ext>
                </a:extLst>
              </p:cNvPr>
              <p:cNvSpPr txBox="1"/>
              <p:nvPr/>
            </p:nvSpPr>
            <p:spPr>
              <a:xfrm>
                <a:off x="857250" y="284813"/>
                <a:ext cx="641298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sz="3200" dirty="0"/>
                  <a:t> a set</a:t>
                </a:r>
              </a:p>
              <a:p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3200" i="1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sz="3200" dirty="0"/>
                  <a:t> a linear subspace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4213D0B-0293-3FF7-FC9F-A93172E83C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50" y="284813"/>
                <a:ext cx="6412980" cy="1077218"/>
              </a:xfrm>
              <a:prstGeom prst="rect">
                <a:avLst/>
              </a:prstGeom>
              <a:blipFill>
                <a:blip r:embed="rId8"/>
                <a:stretch>
                  <a:fillRect l="-791" t="-6977" b="-17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668910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3226A2F-E49E-6CA6-5F2D-B91D6FC15AB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Further applications of </a:t>
                </a:r>
                <a:r>
                  <a:rPr lang="en-US" dirty="0">
                    <a:solidFill>
                      <a:schemeClr val="tx1"/>
                    </a:solidFill>
                  </a:rPr>
                  <a:t>computing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dist</m:t>
                    </m:r>
                    <m:d>
                      <m:dPr>
                        <m:ctrlPr>
                          <a:rPr lang="en-CA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  <m:r>
                          <a:rPr lang="en-CA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CA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3226A2F-E49E-6CA6-5F2D-B91D6FC15A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4A56BD0-CC1C-70FE-6B8C-18968C2618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5528" y="1503197"/>
                <a:ext cx="11329504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CA" u="sng" dirty="0">
                    <a:ea typeface="Cambria Math" panose="02040503050406030204" pitchFamily="18" charset="0"/>
                  </a:rPr>
                  <a:t>Question:</a:t>
                </a:r>
                <a:r>
                  <a:rPr lang="en-CA" dirty="0">
                    <a:ea typeface="Cambria Math" panose="02040503050406030204" pitchFamily="18" charset="0"/>
                  </a:rPr>
                  <a:t> Given a conic variety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i="1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CA" i="1"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i="1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CA" i="1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CA" dirty="0"/>
                      <m:t>Im</m:t>
                    </m:r>
                    <m:d>
                      <m:d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CA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CA"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CA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en-CA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bSup>
                      </m:e>
                    </m:d>
                    <m:r>
                      <a:rPr lang="en-CA" i="1">
                        <a:latin typeface="Cambria Math" panose="02040503050406030204" pitchFamily="18" charset="0"/>
                      </a:rPr>
                      <m:t>}⊆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CA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dirty="0">
                    <a:ea typeface="Cambria Math" panose="02040503050406030204" pitchFamily="18" charset="0"/>
                  </a:rPr>
                  <a:t>and a basis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CA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…</m:t>
                    </m:r>
                    <m:r>
                      <a:rPr lang="en-CA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m:rPr>
                        <m:lit/>
                      </m:rPr>
                      <a:rPr lang="en-CA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CA" dirty="0">
                    <a:ea typeface="Cambria Math" panose="02040503050406030204" pitchFamily="18" charset="0"/>
                  </a:rPr>
                  <a:t> for a subspace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𝔽</m:t>
                        </m:r>
                      </m:e>
                      <m:sup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CA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CA" dirty="0">
                    <a:ea typeface="Cambria Math" panose="02040503050406030204" pitchFamily="18" charset="0"/>
                  </a:rPr>
                  <a:t> </a:t>
                </a:r>
                <a:r>
                  <a:rPr lang="en-CA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what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dist</m:t>
                    </m:r>
                    <m:d>
                      <m:dPr>
                        <m:ctrlP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  <m: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CA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?</m:t>
                    </m:r>
                  </m:oMath>
                </a14:m>
                <a:endParaRPr lang="en-CA" dirty="0">
                  <a:solidFill>
                    <a:schemeClr val="accent6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dirty="0">
                  <a:solidFill>
                    <a:schemeClr val="accent6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Let   </a:t>
                </a:r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CA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CA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CA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   and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CA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en-CA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r>
                      <a:rPr lang="en-CA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en-CA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: </m:t>
                    </m:r>
                    <m:r>
                      <a:rPr lang="en-CA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en-CA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CA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en-CA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m:rPr>
                        <m:lit/>
                      </m:rPr>
                      <a:rPr lang="en-CA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CA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.</a:t>
                </a:r>
              </a:p>
              <a:p>
                <a:pPr marL="0" indent="0">
                  <a:buNone/>
                </a:pPr>
                <a:r>
                  <a:rPr lang="en-CA" u="sng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[Harrow and </a:t>
                </a:r>
                <a:r>
                  <a:rPr lang="en-CA" u="sng" dirty="0" err="1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Montanaro</a:t>
                </a:r>
                <a:r>
                  <a:rPr lang="en-CA" u="sng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, 2013]:</a:t>
                </a:r>
                <a:r>
                  <a:rPr lang="en-CA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 21 equivalent or closely related problems in quantum info and computer science, including:</a:t>
                </a:r>
              </a:p>
              <a:p>
                <a:endParaRPr lang="en-CA" dirty="0">
                  <a:ea typeface="Cambria Math" panose="02040503050406030204" pitchFamily="18" charset="0"/>
                </a:endParaRPr>
              </a:p>
              <a:p>
                <a:r>
                  <a:rPr lang="en-CA" dirty="0">
                    <a:ea typeface="Cambria Math" panose="02040503050406030204" pitchFamily="18" charset="0"/>
                  </a:rPr>
                  <a:t>Determining acceptance probability of QMA(2) protocols</a:t>
                </a:r>
              </a:p>
              <a:p>
                <a:r>
                  <a:rPr lang="en-CA" dirty="0">
                    <a:ea typeface="Cambria Math" panose="02040503050406030204" pitchFamily="18" charset="0"/>
                  </a:rPr>
                  <a:t>Determining ground-state energy of mean-field Hamiltonians</a:t>
                </a:r>
              </a:p>
              <a:p>
                <a:pPr marL="0" indent="0">
                  <a:buNone/>
                </a:pPr>
                <a:endParaRPr lang="en-CA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4A56BD0-CC1C-70FE-6B8C-18968C2618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5528" y="1503197"/>
                <a:ext cx="11329504" cy="4351338"/>
              </a:xfrm>
              <a:blipFill>
                <a:blip r:embed="rId4"/>
                <a:stretch>
                  <a:fillRect l="-1120" t="-1458" r="-560" b="-7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98523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67186-C7AF-432E-3A7A-C101EC05E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B9184C-D0DA-BBEB-FA55-B1EB368AF67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3071" y="1825625"/>
                <a:ext cx="11483788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accent6"/>
                    </a:solidFill>
                  </a:rPr>
                  <a:t>Given a conic variety </a:t>
                </a:r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6"/>
                    </a:solidFill>
                  </a:rPr>
                  <a:t> and a linear subspace </a:t>
                </a:r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>
                    <a:solidFill>
                      <a:schemeClr val="accent6"/>
                    </a:solidFill>
                  </a:rPr>
                  <a:t> describe </a:t>
                </a:r>
                <a14:m>
                  <m:oMath xmlns:m="http://schemas.openxmlformats.org/officeDocument/2006/math"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>
                  <a:solidFill>
                    <a:schemeClr val="accent6"/>
                  </a:solidFill>
                </a:endParaRPr>
              </a:p>
              <a:p>
                <a:pPr marL="0" indent="0">
                  <a:buNone/>
                </a:pPr>
                <a:r>
                  <a:rPr lang="en-US" u="sng" dirty="0"/>
                  <a:t>Algorithms to describe </a:t>
                </a:r>
                <a14:m>
                  <m:oMath xmlns:m="http://schemas.openxmlformats.org/officeDocument/2006/math">
                    <m:r>
                      <a:rPr lang="en-CA" b="0" i="1" u="sng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b="0" i="1" u="sng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b="0" i="1" u="sng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u="sng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Algorithm to determine whether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b="0" i="1" smtClean="0">
                        <a:latin typeface="Cambria Math" panose="02040503050406030204" pitchFamily="18" charset="0"/>
                      </a:rPr>
                      <m:t>}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Algorithm to determine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b="0" i="0" smtClean="0">
                        <a:latin typeface="Cambria Math" panose="02040503050406030204" pitchFamily="18" charset="0"/>
                      </a:rPr>
                      <m:t>dist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Algorithm to recover elements of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B9184C-D0DA-BBEB-FA55-B1EB368AF6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3071" y="1825625"/>
                <a:ext cx="11483788" cy="4351338"/>
              </a:xfrm>
              <a:blipFill>
                <a:blip r:embed="rId3"/>
                <a:stretch>
                  <a:fillRect l="-1105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305072E-BDE3-6921-CBC4-4F7A6EC4BCBC}"/>
              </a:ext>
            </a:extLst>
          </p:cNvPr>
          <p:cNvCxnSpPr>
            <a:cxnSpLocks/>
          </p:cNvCxnSpPr>
          <p:nvPr/>
        </p:nvCxnSpPr>
        <p:spPr>
          <a:xfrm>
            <a:off x="159167" y="4112858"/>
            <a:ext cx="679033" cy="0"/>
          </a:xfrm>
          <a:prstGeom prst="straightConnector1">
            <a:avLst/>
          </a:prstGeom>
          <a:ln w="1143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American Goldfinch">
            <a:extLst>
              <a:ext uri="{FF2B5EF4-FFF2-40B4-BE49-F238E27FC236}">
                <a16:creationId xmlns:a16="http://schemas.microsoft.com/office/drawing/2014/main" id="{5DC9B390-BCF9-5FEF-7308-2A8B20406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128" y="3989252"/>
            <a:ext cx="4981731" cy="218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96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onut 5">
            <a:extLst>
              <a:ext uri="{FF2B5EF4-FFF2-40B4-BE49-F238E27FC236}">
                <a16:creationId xmlns:a16="http://schemas.microsoft.com/office/drawing/2014/main" id="{956BC4F3-034B-54A3-7B67-EFD71AE547F7}"/>
              </a:ext>
            </a:extLst>
          </p:cNvPr>
          <p:cNvSpPr/>
          <p:nvPr/>
        </p:nvSpPr>
        <p:spPr>
          <a:xfrm>
            <a:off x="857250" y="3078480"/>
            <a:ext cx="7047230" cy="2824480"/>
          </a:xfrm>
          <a:prstGeom prst="donu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02C1F85E-37D7-048E-1A36-473EF132EEB1}"/>
              </a:ext>
            </a:extLst>
          </p:cNvPr>
          <p:cNvSpPr/>
          <p:nvPr/>
        </p:nvSpPr>
        <p:spPr>
          <a:xfrm>
            <a:off x="6449060" y="1103648"/>
            <a:ext cx="4038600" cy="2895600"/>
          </a:xfrm>
          <a:prstGeom prst="donut">
            <a:avLst>
              <a:gd name="adj" fmla="val 50000"/>
            </a:avLst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B9A13BA-C714-6367-FB81-248246587B52}"/>
                  </a:ext>
                </a:extLst>
              </p:cNvPr>
              <p:cNvSpPr txBox="1"/>
              <p:nvPr/>
            </p:nvSpPr>
            <p:spPr>
              <a:xfrm>
                <a:off x="3816985" y="4167554"/>
                <a:ext cx="11277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B9A13BA-C714-6367-FB81-248246587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6985" y="4167554"/>
                <a:ext cx="1127760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F4A4C9-3907-4272-4C10-B7BDDAEBE73D}"/>
                  </a:ext>
                </a:extLst>
              </p:cNvPr>
              <p:cNvSpPr txBox="1"/>
              <p:nvPr/>
            </p:nvSpPr>
            <p:spPr>
              <a:xfrm>
                <a:off x="7904480" y="2228282"/>
                <a:ext cx="11277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𝑈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0F4A4C9-3907-4272-4C10-B7BDDAEBE7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4480" y="2228282"/>
                <a:ext cx="112776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2CF90DF-8A27-CDBE-38E1-91FFE9D4BDC6}"/>
                  </a:ext>
                </a:extLst>
              </p:cNvPr>
              <p:cNvSpPr txBox="1"/>
              <p:nvPr/>
            </p:nvSpPr>
            <p:spPr>
              <a:xfrm>
                <a:off x="141846" y="151516"/>
                <a:ext cx="1034581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Part 3: Algorithm to recover elements of </a:t>
                </a:r>
                <a14:m>
                  <m:oMath xmlns:m="http://schemas.openxmlformats.org/officeDocument/2006/math"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2CF90DF-8A27-CDBE-38E1-91FFE9D4BD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46" y="151516"/>
                <a:ext cx="10345814" cy="646331"/>
              </a:xfrm>
              <a:prstGeom prst="rect">
                <a:avLst/>
              </a:prstGeom>
              <a:blipFill>
                <a:blip r:embed="rId5"/>
                <a:stretch>
                  <a:fillRect l="-1840" t="-15686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D56547A-DDDA-D733-68FC-CF804FA7DDF0}"/>
                  </a:ext>
                </a:extLst>
              </p:cNvPr>
              <p:cNvSpPr txBox="1"/>
              <p:nvPr/>
            </p:nvSpPr>
            <p:spPr>
              <a:xfrm>
                <a:off x="293370" y="885754"/>
                <a:ext cx="7047230" cy="2279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u="sng" dirty="0"/>
                  <a:t>Input:</a:t>
                </a:r>
                <a:r>
                  <a:rPr lang="en-US" sz="2800" dirty="0"/>
                  <a:t> 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Polynomials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ℂ</m:t>
                    </m:r>
                    <m:d>
                      <m:dPr>
                        <m:begChr m:val="["/>
                        <m:endChr m:val="]"/>
                        <m:ctrlPr>
                          <a:rPr lang="en-CA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8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CA" sz="28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CA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CA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…</m:t>
                        </m:r>
                        <m:r>
                          <a:rPr lang="en-CA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CA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8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800" dirty="0"/>
                  <a:t> that cut out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800" dirty="0"/>
                  <a:t> 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A basis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CA" sz="2800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m:rPr>
                        <m:lit/>
                      </m:rPr>
                      <a:rPr lang="en-CA" sz="28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800" dirty="0"/>
                  <a:t> for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sz="2800" dirty="0"/>
                  <a:t>.</a:t>
                </a:r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D56547A-DDDA-D733-68FC-CF804FA7D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370" y="885754"/>
                <a:ext cx="7047230" cy="2279983"/>
              </a:xfrm>
              <a:prstGeom prst="rect">
                <a:avLst/>
              </a:prstGeom>
              <a:blipFill>
                <a:blip r:embed="rId6"/>
                <a:stretch>
                  <a:fillRect l="-1982" t="-2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B224F01-55B5-CA1A-868E-1BBE212B7F23}"/>
                  </a:ext>
                </a:extLst>
              </p:cNvPr>
              <p:cNvSpPr txBox="1"/>
              <p:nvPr/>
            </p:nvSpPr>
            <p:spPr>
              <a:xfrm>
                <a:off x="5528440" y="5210462"/>
                <a:ext cx="6786333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u="sng" dirty="0"/>
                  <a:t>Output:</a:t>
                </a:r>
                <a:r>
                  <a:rPr lang="en-US" sz="2800" dirty="0"/>
                  <a:t> A set of points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CA" sz="2800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m:rPr>
                        <m:lit/>
                      </m:rPr>
                      <a:rPr lang="en-CA" sz="2800" b="0" i="1" smtClean="0">
                        <a:latin typeface="Cambria Math" panose="02040503050406030204" pitchFamily="18" charset="0"/>
                      </a:rPr>
                      <m:t>}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800" dirty="0"/>
                  <a:t>, and a proof that these are the only elements (up to scalar multiples).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B224F01-55B5-CA1A-868E-1BBE212B7F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8440" y="5210462"/>
                <a:ext cx="6786333" cy="1384995"/>
              </a:xfrm>
              <a:prstGeom prst="rect">
                <a:avLst/>
              </a:prstGeom>
              <a:blipFill>
                <a:blip r:embed="rId7"/>
                <a:stretch>
                  <a:fillRect l="-1869" t="-4545" r="-748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11814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D2F50C-C8D6-F5E8-5AAA-81CD64079E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9914" y="354290"/>
                <a:ext cx="11932172" cy="5552849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800" u="sng" dirty="0"/>
                  <a:t>Theorem [JLV]:</a:t>
                </a:r>
                <a:r>
                  <a:rPr lang="en-US" u="sng" dirty="0"/>
                  <a:t>  Case of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800" b="0" i="1" u="sng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u="sng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2800" b="0" i="1" u="sng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800" b="0" i="1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2800" b="0" i="1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CA" sz="2800" b="0" i="1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en-CA" sz="2800" b="0" i="1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CA" sz="2800" u="sng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2800" i="1" u="sng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i="1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800" u="sng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2800" b="0" i="1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sz="2800" i="1" u="sng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i="1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800" u="sng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2800" b="0" i="0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m:rPr>
                        <m:nor/>
                      </m:rPr>
                      <a:rPr lang="en-CA" sz="2800" b="0" i="0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rank</m:t>
                    </m:r>
                    <m:d>
                      <m:dPr>
                        <m:ctrlPr>
                          <a:rPr lang="en-CA" sz="2800" b="0" i="1" u="sng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b="0" i="1" u="sng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CA" sz="2800" b="0" i="1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</m:t>
                    </m:r>
                    <m:r>
                      <m:rPr>
                        <m:lit/>
                      </m:rPr>
                      <a:rPr lang="en-CA" sz="2800" b="0" i="1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CA" sz="2800" b="0" u="sng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/>
                  <a:t> F</a:t>
                </a:r>
                <a:r>
                  <a:rPr lang="en-US" sz="2800" dirty="0"/>
                  <a:t>or a </a:t>
                </a:r>
                <a:r>
                  <a:rPr lang="en-US" sz="2800" dirty="0">
                    <a:solidFill>
                      <a:srgbClr val="FF0000"/>
                    </a:solidFill>
                  </a:rPr>
                  <a:t>generic</a:t>
                </a:r>
                <a:r>
                  <a:rPr lang="en-US" sz="2800" dirty="0"/>
                  <a:t> linear subspace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800" dirty="0"/>
                  <a:t> of dimension</a:t>
                </a:r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CA" sz="2800" b="0" i="0" smtClean="0">
                              <a:latin typeface="Cambria Math" panose="02040503050406030204" pitchFamily="18" charset="0"/>
                            </a:rPr>
                            <m:t>dim</m:t>
                          </m:r>
                        </m:fName>
                        <m:e>
                          <m:d>
                            <m:dPr>
                              <m:ctrlP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</m:d>
                        </m:e>
                      </m:func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r>
                  <a:rPr lang="en-US" sz="2800" dirty="0"/>
                  <a:t>it holds that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∩</m:t>
                    </m:r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28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sz="28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800" dirty="0"/>
                  <a:t>, and our algorithm </a:t>
                </a:r>
                <a:r>
                  <a:rPr lang="en-US" sz="2800" dirty="0">
                    <a:solidFill>
                      <a:schemeClr val="accent6"/>
                    </a:solidFill>
                  </a:rPr>
                  <a:t>certifies</a:t>
                </a:r>
                <a:r>
                  <a:rPr lang="en-US" sz="2800" dirty="0"/>
                  <a:t> this in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CA" sz="2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800" dirty="0"/>
                  <a:t>.</a:t>
                </a:r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r>
                  <a:rPr lang="en-US" sz="2800" dirty="0"/>
                  <a:t>More generally, for a generic subspace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800" dirty="0"/>
                  <a:t>  of this dimension containing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≤</m:t>
                    </m:r>
                    <m:func>
                      <m:func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sz="2800" b="0" i="0" smtClean="0">
                            <a:latin typeface="Cambria Math" panose="02040503050406030204" pitchFamily="18" charset="0"/>
                          </a:rPr>
                          <m:t>dim</m:t>
                        </m:r>
                      </m:fName>
                      <m:e>
                        <m:d>
                          <m:d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2800" dirty="0"/>
                  <a:t> generic elements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/>
                  <a:t> , our algorithm </a:t>
                </a:r>
                <a:r>
                  <a:rPr lang="en-US" sz="2800" dirty="0">
                    <a:solidFill>
                      <a:schemeClr val="accent6"/>
                    </a:solidFill>
                  </a:rPr>
                  <a:t>recovers</a:t>
                </a:r>
                <a:r>
                  <a:rPr lang="en-US" sz="2800" dirty="0"/>
                  <a:t> these elements in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CA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800" dirty="0"/>
                  <a:t>, and certifies that these are the </a:t>
                </a:r>
                <a:r>
                  <a:rPr lang="en-US" sz="2800" dirty="0">
                    <a:solidFill>
                      <a:srgbClr val="FF0000"/>
                    </a:solidFill>
                  </a:rPr>
                  <a:t>only</a:t>
                </a:r>
                <a:r>
                  <a:rPr lang="en-US" sz="2800" dirty="0"/>
                  <a:t> elements of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∩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D2F50C-C8D6-F5E8-5AAA-81CD64079E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9914" y="354290"/>
                <a:ext cx="11932172" cy="5552849"/>
              </a:xfrm>
              <a:blipFill>
                <a:blip r:embed="rId2"/>
                <a:stretch>
                  <a:fillRect l="-1064" t="-1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E55F293-5877-3C5C-7D3C-72ED44B7610F}"/>
                  </a:ext>
                </a:extLst>
              </p:cNvPr>
              <p:cNvSpPr txBox="1"/>
              <p:nvPr/>
            </p:nvSpPr>
            <p:spPr>
              <a:xfrm>
                <a:off x="8273143" y="2299718"/>
                <a:ext cx="391885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Constant multiple of maximum possible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CA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CA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CA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E55F293-5877-3C5C-7D3C-72ED44B761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3143" y="2299718"/>
                <a:ext cx="3918857" cy="830997"/>
              </a:xfrm>
              <a:prstGeom prst="rect">
                <a:avLst/>
              </a:prstGeom>
              <a:blipFill>
                <a:blip r:embed="rId3"/>
                <a:stretch>
                  <a:fillRect l="-2581" t="-4478" b="-14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A955214-06E7-166F-BF5E-E614D47EADEA}"/>
              </a:ext>
            </a:extLst>
          </p:cNvPr>
          <p:cNvCxnSpPr>
            <a:cxnSpLocks/>
          </p:cNvCxnSpPr>
          <p:nvPr/>
        </p:nvCxnSpPr>
        <p:spPr>
          <a:xfrm flipH="1" flipV="1">
            <a:off x="7373258" y="2415320"/>
            <a:ext cx="725714" cy="299896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E6FDED-385B-C7CA-DC4A-282FF6C95B31}"/>
                  </a:ext>
                </a:extLst>
              </p:cNvPr>
              <p:cNvSpPr txBox="1"/>
              <p:nvPr/>
            </p:nvSpPr>
            <p:spPr>
              <a:xfrm>
                <a:off x="129914" y="5696619"/>
                <a:ext cx="12062086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US" sz="2800" dirty="0">
                    <a:solidFill>
                      <a:schemeClr val="accent2"/>
                    </a:solidFill>
                  </a:rPr>
                  <a:t>Analytic def: </a:t>
                </a:r>
                <a:r>
                  <a:rPr lang="en-US" sz="2800" dirty="0"/>
                  <a:t>”If I pick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800" dirty="0"/>
                  <a:t> randomly…”</a:t>
                </a:r>
              </a:p>
              <a:p>
                <a:pPr marL="0" indent="0">
                  <a:buNone/>
                </a:pPr>
                <a:r>
                  <a:rPr lang="en-US" sz="2800" dirty="0">
                    <a:solidFill>
                      <a:schemeClr val="accent2"/>
                    </a:solidFill>
                  </a:rPr>
                  <a:t>Algebraic def: </a:t>
                </a:r>
                <a:r>
                  <a:rPr lang="en-US" sz="2800" dirty="0"/>
                  <a:t>There is a Zariski open dense subset </a:t>
                </a:r>
                <a14:m>
                  <m:oMath xmlns:m="http://schemas.openxmlformats.org/officeDocument/2006/math">
                    <m:r>
                      <a:rPr lang="en-CA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CA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p>
                        </m:sSubSup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d>
                          <m:d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CA" sz="2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ℂ</m:t>
                                </m:r>
                              </m:e>
                              <m:sup>
                                <m:r>
                                  <a:rPr lang="en-CA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  <m:r>
                              <a:rPr lang="en-CA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⊗</m:t>
                            </m:r>
                            <m:sSup>
                              <m:sSupPr>
                                <m:ctrlPr>
                                  <a:rPr lang="en-CA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ℂ</m:t>
                                </m:r>
                              </m:e>
                              <m:sup>
                                <m:r>
                                  <a:rPr lang="en-CA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p>
                    </m:sSup>
                  </m:oMath>
                </a14:m>
                <a:r>
                  <a:rPr lang="en-US" sz="2800" dirty="0"/>
                  <a:t> s.t…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E6FDED-385B-C7CA-DC4A-282FF6C95B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914" y="5696619"/>
                <a:ext cx="12062086" cy="954107"/>
              </a:xfrm>
              <a:prstGeom prst="rect">
                <a:avLst/>
              </a:prstGeom>
              <a:blipFill>
                <a:blip r:embed="rId4"/>
                <a:stretch>
                  <a:fillRect l="-1052" t="-6579" r="-526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F3FD2BB-3EA8-D2AD-B0F2-1A8DA3AB7ACE}"/>
              </a:ext>
            </a:extLst>
          </p:cNvPr>
          <p:cNvCxnSpPr>
            <a:cxnSpLocks/>
          </p:cNvCxnSpPr>
          <p:nvPr/>
        </p:nvCxnSpPr>
        <p:spPr>
          <a:xfrm flipV="1">
            <a:off x="1648918" y="4557010"/>
            <a:ext cx="1903751" cy="1139609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146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3D9338-9D80-973C-5188-FDF7D7B11F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6331" y="364687"/>
                <a:ext cx="11855669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b="1" dirty="0"/>
                  <a:t>Application to tensor decompositions</a:t>
                </a:r>
              </a:p>
              <a:p>
                <a:pPr marL="0" indent="0">
                  <a:buNone/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en-US" dirty="0"/>
                  <a:t> be a tensor.</a:t>
                </a:r>
              </a:p>
              <a:p>
                <a:pPr marL="0" indent="0">
                  <a:buNone/>
                </a:pPr>
                <a:r>
                  <a:rPr lang="en-US" dirty="0"/>
                  <a:t>If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0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ℂ</m:t>
                              </m:r>
                            </m:e>
                            <m:sup>
                              <m:r>
                                <a:rPr lang="en-CA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</m:e>
                      </m:d>
                      <m:r>
                        <a:rPr lang="en-CA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CA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has</m:t>
                      </m:r>
                      <m:r>
                        <a:rPr lang="en-CA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CA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</m:t>
                      </m:r>
                      <m:r>
                        <a:rPr lang="en-CA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CA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basis</m:t>
                      </m:r>
                      <m:r>
                        <a:rPr lang="en-CA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CA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of</m:t>
                      </m:r>
                      <m:r>
                        <a:rPr lang="en-CA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CA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the</m:t>
                      </m:r>
                      <m:r>
                        <a:rPr lang="en-CA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CA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form</m:t>
                      </m:r>
                      <m:r>
                        <a:rPr lang="en-CA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m:rPr>
                          <m:lit/>
                        </m:rPr>
                        <a:rPr lang="en-CA" b="0" i="1" smtClean="0">
                          <a:latin typeface="Cambria Math" panose="02040503050406030204" pitchFamily="18" charset="0"/>
                        </a:rPr>
                        <m:t>{</m:t>
                      </m:r>
                      <m:sSub>
                        <m:sSub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⊗</m:t>
                      </m:r>
                      <m:sSub>
                        <m:sSub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,…, </m:t>
                      </m:r>
                      <m:sSub>
                        <m:sSub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⊗</m:t>
                      </m:r>
                      <m:sSub>
                        <m:sSub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}⊆</m:t>
                      </m:r>
                      <m:sSup>
                        <m:sSupPr>
                          <m:ctrlPr>
                            <a:rPr lang="en-CA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ℂ</m:t>
                          </m:r>
                        </m:e>
                        <m:sup>
                          <m:r>
                            <a:rPr lang="en-CA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CA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sSup>
                        <m:sSupPr>
                          <m:ctrlPr>
                            <a:rPr lang="en-CA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ℂ</m:t>
                          </m:r>
                        </m:e>
                        <m:sup>
                          <m:r>
                            <a:rPr lang="en-CA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CA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Then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p>
                      <m:e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⊗</m:t>
                        </m:r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⊗</m:t>
                        </m:r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en-CA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   where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b="0" i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b="0" i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CA" b="0" i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⊗</m:t>
                            </m:r>
                            <m:sSub>
                              <m:sSubPr>
                                <m:ctrlP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CA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CA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3D9338-9D80-973C-5188-FDF7D7B11F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6331" y="364687"/>
                <a:ext cx="11855669" cy="4351338"/>
              </a:xfrm>
              <a:blipFill>
                <a:blip r:embed="rId2"/>
                <a:stretch>
                  <a:fillRect l="-1070" t="-2326" b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33BC81F-2512-C981-B2B6-4975D7438255}"/>
                  </a:ext>
                </a:extLst>
              </p:cNvPr>
              <p:cNvSpPr txBox="1"/>
              <p:nvPr/>
            </p:nvSpPr>
            <p:spPr>
              <a:xfrm>
                <a:off x="3415862" y="4585099"/>
                <a:ext cx="877613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accent6"/>
                    </a:solidFill>
                  </a:rPr>
                  <a:t>…So, algorithms for </a:t>
                </a:r>
                <a:r>
                  <a:rPr lang="en-US" sz="2800" dirty="0">
                    <a:solidFill>
                      <a:srgbClr val="FF0000"/>
                    </a:solidFill>
                  </a:rPr>
                  <a:t>finding elements </a:t>
                </a:r>
                <a:r>
                  <a:rPr lang="en-US" sz="2800" dirty="0">
                    <a:solidFill>
                      <a:schemeClr val="accent6"/>
                    </a:solidFill>
                  </a:rPr>
                  <a:t>of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28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sz="28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800" dirty="0">
                    <a:solidFill>
                      <a:schemeClr val="accent6"/>
                    </a:solidFill>
                  </a:rPr>
                  <a:t> lead to tensor decomposition algorithms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33BC81F-2512-C981-B2B6-4975D74382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5862" y="4585099"/>
                <a:ext cx="8776138" cy="954107"/>
              </a:xfrm>
              <a:prstGeom prst="rect">
                <a:avLst/>
              </a:prstGeom>
              <a:blipFill>
                <a:blip r:embed="rId3"/>
                <a:stretch>
                  <a:fillRect l="-1443" t="-6494" b="-15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0974F94-786D-1A12-BA83-A96B67C28D44}"/>
                  </a:ext>
                </a:extLst>
              </p:cNvPr>
              <p:cNvSpPr txBox="1"/>
              <p:nvPr/>
            </p:nvSpPr>
            <p:spPr>
              <a:xfrm>
                <a:off x="783021" y="5539206"/>
                <a:ext cx="1062595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⊗</m:t>
                    </m:r>
                    <m:sSub>
                      <m:sSubPr>
                        <m:ctrlP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⊗</m:t>
                    </m:r>
                    <m:sSub>
                      <m:sSubPr>
                        <m:ctrlP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are the only elements of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∩</m:t>
                    </m:r>
                    <m:sSub>
                      <m:sSubPr>
                        <m:ctrlP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(up to scale), then this is the unique rank decomposition of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0974F94-786D-1A12-BA83-A96B67C28D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021" y="5539206"/>
                <a:ext cx="10625957" cy="954107"/>
              </a:xfrm>
              <a:prstGeom prst="rect">
                <a:avLst/>
              </a:prstGeom>
              <a:blipFill>
                <a:blip r:embed="rId4"/>
                <a:stretch>
                  <a:fillRect l="-1193" t="-6579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803615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EA45C7-2BE7-C192-73A9-8334405EF30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4734" y="419724"/>
                <a:ext cx="11467476" cy="64382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3600" u="sng" dirty="0"/>
                  <a:t>Corollary:</a:t>
                </a:r>
                <a:r>
                  <a:rPr lang="en-US" sz="3600" dirty="0"/>
                  <a:t> A </a:t>
                </a:r>
                <a:r>
                  <a:rPr lang="en-US" sz="3600" dirty="0">
                    <a:solidFill>
                      <a:srgbClr val="FF0000"/>
                    </a:solidFill>
                  </a:rPr>
                  <a:t>generic</a:t>
                </a:r>
                <a:r>
                  <a:rPr lang="en-US" sz="3600" dirty="0"/>
                  <a:t> tensor </a:t>
                </a:r>
                <a14:m>
                  <m:oMath xmlns:m="http://schemas.openxmlformats.org/officeDocument/2006/math"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en-US" sz="3600" dirty="0"/>
                  <a:t> with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CA" sz="3600" b="0" i="0" smtClean="0">
                          <a:latin typeface="Cambria Math" panose="02040503050406030204" pitchFamily="18" charset="0"/>
                        </a:rPr>
                        <m:t>rank</m:t>
                      </m:r>
                      <m:d>
                        <m:d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m:rPr>
                          <m:sty m:val="p"/>
                        </m:rPr>
                        <a:rPr lang="en-CA" sz="3600" b="0" i="1" smtClean="0">
                          <a:latin typeface="Cambria Math" panose="02040503050406030204" pitchFamily="18" charset="0"/>
                        </a:rPr>
                        <m:t>min</m:t>
                      </m:r>
                      <m:r>
                        <m:rPr>
                          <m:lit/>
                        </m:rPr>
                        <a:rPr lang="en-CA" sz="3600" b="0" i="1" smtClean="0">
                          <a:latin typeface="Cambria Math" panose="02040503050406030204" pitchFamily="18" charset="0"/>
                        </a:rPr>
                        <m:t>{</m:t>
                      </m:r>
                      <m:f>
                        <m:f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m:rPr>
                          <m:lit/>
                        </m:rPr>
                        <a:rPr lang="en-CA" sz="3600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3600" dirty="0"/>
              </a:p>
              <a:p>
                <a:pPr marL="0" indent="0">
                  <a:buNone/>
                </a:pPr>
                <a:r>
                  <a:rPr lang="en-US" sz="3600" dirty="0"/>
                  <a:t>has a unique rank decomposition, which is recovered by applying our algorithm to </a:t>
                </a:r>
                <a14:m>
                  <m:oMath xmlns:m="http://schemas.openxmlformats.org/officeDocument/2006/math"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36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ℂ</m:t>
                            </m:r>
                          </m:e>
                          <m:sup>
                            <m:r>
                              <a:rPr lang="en-CA" sz="36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</m:e>
                    </m:d>
                    <m:r>
                      <a:rPr lang="en-CA" sz="36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600" dirty="0"/>
              </a:p>
              <a:p>
                <a:pPr marL="0" indent="0">
                  <a:buNone/>
                </a:pPr>
                <a:endParaRPr lang="en-US" sz="3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EA45C7-2BE7-C192-73A9-8334405EF3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4734" y="419724"/>
                <a:ext cx="11467476" cy="6438275"/>
              </a:xfrm>
              <a:blipFill>
                <a:blip r:embed="rId2"/>
                <a:stretch>
                  <a:fillRect l="-1547" t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39FF07D-C781-4731-F49C-D87F56A05D12}"/>
                  </a:ext>
                </a:extLst>
              </p:cNvPr>
              <p:cNvSpPr txBox="1"/>
              <p:nvPr/>
            </p:nvSpPr>
            <p:spPr>
              <a:xfrm>
                <a:off x="489678" y="3960594"/>
                <a:ext cx="11382532" cy="2581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solidFill>
                      <a:schemeClr val="accent2"/>
                    </a:solidFill>
                  </a:rPr>
                  <a:t>Analytic def: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CA" sz="32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𝑅</m:t>
                        </m:r>
                      </m:sup>
                      <m:e>
                        <m:sSub>
                          <m:sSubPr>
                            <m:ctrlPr>
                              <a:rPr lang="en-CA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CA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⊗</m:t>
                        </m:r>
                        <m:sSub>
                          <m:sSubPr>
                            <m:ctrlPr>
                              <a:rPr lang="en-CA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32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CA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⊗</m:t>
                        </m:r>
                        <m:sSub>
                          <m:sSubPr>
                            <m:ctrlPr>
                              <a:rPr lang="en-CA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32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CA" sz="32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3200" dirty="0"/>
                  <a:t> , where 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CA" sz="3200" i="1">
                        <a:latin typeface="Cambria Math" panose="02040503050406030204" pitchFamily="18" charset="0"/>
                      </a:rPr>
                      <m:t>⊗</m:t>
                    </m:r>
                    <m:sSub>
                      <m:sSubPr>
                        <m:ctrlPr>
                          <a:rPr lang="en-CA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CA" sz="3200" i="1">
                        <a:latin typeface="Cambria Math" panose="02040503050406030204" pitchFamily="18" charset="0"/>
                      </a:rPr>
                      <m:t>⊗</m:t>
                    </m:r>
                    <m:sSub>
                      <m:sSubPr>
                        <m:ctrlPr>
                          <a:rPr lang="en-CA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200" dirty="0"/>
                  <a:t> is chosen randomly.</a:t>
                </a:r>
              </a:p>
              <a:p>
                <a:endParaRPr lang="en-US" sz="3200" dirty="0"/>
              </a:p>
              <a:p>
                <a:pPr marL="0" indent="0">
                  <a:buNone/>
                </a:pPr>
                <a:r>
                  <a:rPr lang="en-US" sz="3200" dirty="0">
                    <a:solidFill>
                      <a:schemeClr val="accent2"/>
                    </a:solidFill>
                  </a:rPr>
                  <a:t>Algebraic def: </a:t>
                </a:r>
                <a:r>
                  <a:rPr lang="en-US" sz="3200" dirty="0"/>
                  <a:t>There is a Zariski open dense subset </a:t>
                </a:r>
                <a14:m>
                  <m:oMath xmlns:m="http://schemas.openxmlformats.org/officeDocument/2006/math">
                    <m:r>
                      <a:rPr lang="en-CA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CA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m:rPr>
                        <m:lit/>
                      </m:rPr>
                      <a:rPr lang="en-CA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m:rPr>
                        <m:sty m:val="p"/>
                      </m:rPr>
                      <a:rPr lang="en-CA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rank</m:t>
                    </m:r>
                    <m:r>
                      <a:rPr lang="en-CA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CA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en-CA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CA" sz="3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tensors</m:t>
                    </m:r>
                    <m:r>
                      <m:rPr>
                        <m:lit/>
                      </m:rPr>
                      <a:rPr lang="en-CA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39FF07D-C781-4731-F49C-D87F56A05D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678" y="3960594"/>
                <a:ext cx="11382532" cy="2581604"/>
              </a:xfrm>
              <a:prstGeom prst="rect">
                <a:avLst/>
              </a:prstGeom>
              <a:blipFill>
                <a:blip r:embed="rId3"/>
                <a:stretch>
                  <a:fillRect l="-1336" t="-29412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BA8A5C4-0180-C441-BCBF-67D838C2A454}"/>
              </a:ext>
            </a:extLst>
          </p:cNvPr>
          <p:cNvCxnSpPr>
            <a:cxnSpLocks/>
          </p:cNvCxnSpPr>
          <p:nvPr/>
        </p:nvCxnSpPr>
        <p:spPr>
          <a:xfrm flipV="1">
            <a:off x="1710267" y="1028214"/>
            <a:ext cx="1462650" cy="2932380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916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EA45C7-2BE7-C192-73A9-8334405EF30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4734" y="419724"/>
                <a:ext cx="11467476" cy="64382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3600" u="sng" dirty="0"/>
                  <a:t>Corollary:</a:t>
                </a:r>
                <a:r>
                  <a:rPr lang="en-US" sz="3600" dirty="0"/>
                  <a:t> A </a:t>
                </a:r>
                <a:r>
                  <a:rPr lang="en-US" sz="3600" dirty="0">
                    <a:solidFill>
                      <a:srgbClr val="FF0000"/>
                    </a:solidFill>
                  </a:rPr>
                  <a:t>generic</a:t>
                </a:r>
                <a:r>
                  <a:rPr lang="en-US" sz="3600" dirty="0"/>
                  <a:t> tensor </a:t>
                </a:r>
                <a14:m>
                  <m:oMath xmlns:m="http://schemas.openxmlformats.org/officeDocument/2006/math"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en-US" sz="3600" dirty="0"/>
                  <a:t> with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CA" sz="3600" b="0" i="0" smtClean="0">
                          <a:latin typeface="Cambria Math" panose="02040503050406030204" pitchFamily="18" charset="0"/>
                        </a:rPr>
                        <m:t>rank</m:t>
                      </m:r>
                      <m:d>
                        <m:d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m:rPr>
                          <m:sty m:val="p"/>
                        </m:rPr>
                        <a:rPr lang="en-CA" sz="3600" b="0" i="1" smtClean="0">
                          <a:latin typeface="Cambria Math" panose="02040503050406030204" pitchFamily="18" charset="0"/>
                        </a:rPr>
                        <m:t>min</m:t>
                      </m:r>
                      <m:r>
                        <m:rPr>
                          <m:lit/>
                        </m:rPr>
                        <a:rPr lang="en-CA" sz="3600" b="0" i="1" smtClean="0">
                          <a:latin typeface="Cambria Math" panose="02040503050406030204" pitchFamily="18" charset="0"/>
                        </a:rPr>
                        <m:t>{</m:t>
                      </m:r>
                      <m:f>
                        <m:f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m:rPr>
                          <m:lit/>
                        </m:rPr>
                        <a:rPr lang="en-CA" sz="3600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3600" dirty="0"/>
              </a:p>
              <a:p>
                <a:pPr marL="0" indent="0">
                  <a:buNone/>
                </a:pPr>
                <a:r>
                  <a:rPr lang="en-US" sz="3600" dirty="0"/>
                  <a:t>has a unique rank decomposition, which is recovered by applying our algorithm to </a:t>
                </a:r>
                <a14:m>
                  <m:oMath xmlns:m="http://schemas.openxmlformats.org/officeDocument/2006/math"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36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ℂ</m:t>
                            </m:r>
                          </m:e>
                          <m:sup>
                            <m:r>
                              <a:rPr lang="en-CA" sz="36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</m:e>
                    </m:d>
                    <m:r>
                      <a:rPr lang="en-CA" sz="36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600" dirty="0"/>
              </a:p>
              <a:p>
                <a:pPr marL="0" indent="0">
                  <a:buNone/>
                </a:pPr>
                <a:endParaRPr lang="en-US" sz="3600" dirty="0"/>
              </a:p>
              <a:p>
                <a:pPr marL="0" indent="0">
                  <a:buNone/>
                </a:pPr>
                <a:r>
                  <a:rPr lang="en-US" sz="3200" u="sng" dirty="0">
                    <a:solidFill>
                      <a:schemeClr val="accent1"/>
                    </a:solidFill>
                  </a:rPr>
                  <a:t>Proof:</a:t>
                </a:r>
                <a:r>
                  <a:rPr lang="en-US" sz="3200" dirty="0">
                    <a:solidFill>
                      <a:schemeClr val="accent1"/>
                    </a:solidFill>
                  </a:rPr>
                  <a:t> Say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p>
                      <m:e>
                        <m:sSub>
                          <m:sSubPr>
                            <m:ctrlPr>
                              <a:rPr lang="en-CA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CA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⊗</m:t>
                        </m:r>
                        <m:sSub>
                          <m:sSubPr>
                            <m:ctrlPr>
                              <a:rPr lang="en-CA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CA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⊗</m:t>
                        </m:r>
                        <m:sSub>
                          <m:sSubPr>
                            <m:ctrlPr>
                              <a:rPr lang="en-CA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CA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e>
                    </m:nary>
                  </m:oMath>
                </a14:m>
                <a:r>
                  <a:rPr lang="en-US" sz="3200" dirty="0">
                    <a:solidFill>
                      <a:schemeClr val="accent1"/>
                    </a:solidFill>
                  </a:rPr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32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3200" dirty="0">
                    <a:solidFill>
                      <a:srgbClr val="FF0000"/>
                    </a:solidFill>
                  </a:rPr>
                  <a:t>generic</a:t>
                </a:r>
                <a:r>
                  <a:rPr lang="en-US" sz="3200" dirty="0">
                    <a:solidFill>
                      <a:schemeClr val="accent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CA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CA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CA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 ⇒</m:t>
                    </m:r>
                  </m:oMath>
                </a14:m>
                <a:r>
                  <a:rPr lang="en-US" sz="3200" dirty="0">
                    <a:solidFill>
                      <a:schemeClr val="accent1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CA" sz="3200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CA" sz="32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CA" sz="32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3200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sz="32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CA" sz="32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m:rPr>
                        <m:lit/>
                      </m:rPr>
                      <a:rPr lang="en-CA" sz="3200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3200" dirty="0">
                    <a:solidFill>
                      <a:schemeClr val="accent1"/>
                    </a:solidFill>
                  </a:rPr>
                  <a:t> is linearly independent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3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CA" sz="3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C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CA" sz="32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32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ℂ</m:t>
                              </m:r>
                            </m:e>
                            <m:sup>
                              <m:r>
                                <a:rPr lang="en-CA" sz="32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</m:e>
                      </m:d>
                      <m:r>
                        <a:rPr lang="en-CA" sz="3200" b="0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CA" sz="3200" b="0" i="0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span</m:t>
                      </m:r>
                      <m:r>
                        <m:rPr>
                          <m:lit/>
                        </m:rPr>
                        <a:rPr lang="en-CA" sz="3200" b="0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{</m:t>
                      </m:r>
                      <m:sSub>
                        <m:sSubPr>
                          <m:ctrlPr>
                            <a:rPr lang="en-CA" sz="3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3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CA" sz="3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CA" sz="3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⊗</m:t>
                      </m:r>
                      <m:sSub>
                        <m:sSubPr>
                          <m:ctrlPr>
                            <a:rPr lang="en-CA" sz="3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3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CA" sz="3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CA" sz="3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,…, </m:t>
                      </m:r>
                      <m:sSub>
                        <m:sSubPr>
                          <m:ctrlPr>
                            <a:rPr lang="en-CA" sz="3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3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CA" sz="3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CA" sz="3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⊗</m:t>
                      </m:r>
                      <m:sSub>
                        <m:sSubPr>
                          <m:ctrlPr>
                            <a:rPr lang="en-CA" sz="3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3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CA" sz="3200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CA" sz="3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3200" dirty="0">
                  <a:solidFill>
                    <a:schemeClr val="accent1"/>
                  </a:solidFill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p>
                    </m:sSup>
                    <m:r>
                      <a:rPr lang="en-CA" sz="3200" b="0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solidFill>
                      <a:schemeClr val="accent1"/>
                    </a:solidFill>
                  </a:rPr>
                  <a:t> generic,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CA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p>
                      <m:sSupPr>
                        <m:ctrlP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CA" sz="3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3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CA" sz="3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chemeClr val="accent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CA" sz="3200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3200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32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⊗</m:t>
                    </m:r>
                    <m:sSub>
                      <m:sSubPr>
                        <m:ctrlP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32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CA" sz="32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⊗</m:t>
                    </m:r>
                    <m:sSub>
                      <m:sSubPr>
                        <m:ctrlP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accent1"/>
                    </a:solidFill>
                  </a:rPr>
                  <a:t> are the only elements of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sz="3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32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ℂ</m:t>
                            </m:r>
                          </m:e>
                          <m:sup>
                            <m:r>
                              <a:rPr lang="en-CA" sz="32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</m:e>
                    </m:d>
                    <m:r>
                      <a:rPr lang="en-CA" sz="3200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sSub>
                      <m:sSubPr>
                        <m:ctrlPr>
                          <a:rPr lang="en-CA" sz="32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32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accent1"/>
                    </a:solidFill>
                  </a:rPr>
                  <a:t> (up to scale), and they are recovered by our algorithm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EA45C7-2BE7-C192-73A9-8334405EF3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4734" y="419724"/>
                <a:ext cx="11467476" cy="6438275"/>
              </a:xfrm>
              <a:blipFill>
                <a:blip r:embed="rId2"/>
                <a:stretch>
                  <a:fillRect l="-1547" t="-2564" b="-3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930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EA45C7-2BE7-C192-73A9-8334405EF30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4734" y="419725"/>
                <a:ext cx="11467476" cy="57572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3600" dirty="0"/>
                  <a:t>Corollary: A generic tensor </a:t>
                </a:r>
                <a14:m>
                  <m:oMath xmlns:m="http://schemas.openxmlformats.org/officeDocument/2006/math"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en-US" sz="3600" dirty="0"/>
                  <a:t> with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CA" sz="3600" b="0" i="0" smtClean="0">
                          <a:latin typeface="Cambria Math" panose="02040503050406030204" pitchFamily="18" charset="0"/>
                        </a:rPr>
                        <m:t>rank</m:t>
                      </m:r>
                      <m:d>
                        <m:d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m:rPr>
                          <m:sty m:val="p"/>
                        </m:rPr>
                        <a:rPr lang="en-CA" sz="3600" b="0" i="1" smtClean="0">
                          <a:latin typeface="Cambria Math" panose="02040503050406030204" pitchFamily="18" charset="0"/>
                        </a:rPr>
                        <m:t>min</m:t>
                      </m:r>
                      <m:r>
                        <m:rPr>
                          <m:lit/>
                        </m:rPr>
                        <a:rPr lang="en-CA" sz="3600" b="0" i="1" smtClean="0">
                          <a:latin typeface="Cambria Math" panose="02040503050406030204" pitchFamily="18" charset="0"/>
                        </a:rPr>
                        <m:t>{</m:t>
                      </m:r>
                      <m:f>
                        <m:f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CA" sz="36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m:rPr>
                          <m:lit/>
                        </m:rPr>
                        <a:rPr lang="en-CA" sz="3600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3600" dirty="0"/>
              </a:p>
              <a:p>
                <a:pPr marL="0" indent="0">
                  <a:buNone/>
                </a:pPr>
                <a:r>
                  <a:rPr lang="en-US" sz="3600" dirty="0"/>
                  <a:t>has a unique rank decomposition, which is recovered by applying our algorithm to </a:t>
                </a:r>
                <a14:m>
                  <m:oMath xmlns:m="http://schemas.openxmlformats.org/officeDocument/2006/math"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36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ℂ</m:t>
                            </m:r>
                          </m:e>
                          <m:sup>
                            <m:r>
                              <a:rPr lang="en-CA" sz="36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</m:e>
                    </m:d>
                    <m:r>
                      <a:rPr lang="en-CA" sz="36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600" dirty="0"/>
              </a:p>
              <a:p>
                <a:pPr marL="0" indent="0">
                  <a:buNone/>
                </a:pPr>
                <a:endParaRPr lang="en-US" sz="3600" dirty="0"/>
              </a:p>
              <a:p>
                <a:pPr marL="0" indent="0">
                  <a:buNone/>
                </a:pPr>
                <a:endParaRPr lang="en-US" sz="3600" dirty="0"/>
              </a:p>
              <a:p>
                <a:pPr marL="0" indent="0">
                  <a:buNone/>
                </a:pPr>
                <a:r>
                  <a:rPr lang="en-US" sz="3600" dirty="0"/>
                  <a:t>Example: Generic tensor </a:t>
                </a:r>
                <a14:m>
                  <m:oMath xmlns:m="http://schemas.openxmlformats.org/officeDocument/2006/math"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6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sSup>
                          <m:sSupPr>
                            <m:ctrlPr>
                              <a:rPr lang="en-CA" sz="36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36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CA" sz="36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sup>
                    </m:sSup>
                  </m:oMath>
                </a14:m>
                <a:r>
                  <a:rPr lang="en-US" sz="3600" dirty="0"/>
                  <a:t> with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CA" sz="3600" b="0" i="0" smtClean="0">
                          <a:latin typeface="Cambria Math" panose="02040503050406030204" pitchFamily="18" charset="0"/>
                        </a:rPr>
                        <m:t>rank</m:t>
                      </m:r>
                      <m:d>
                        <m:d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CA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3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CA" sz="3600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en-CA" sz="3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CA" sz="3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3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CA" sz="36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en-CA" sz="3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EA45C7-2BE7-C192-73A9-8334405EF3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4734" y="419725"/>
                <a:ext cx="11467476" cy="5757238"/>
              </a:xfrm>
              <a:blipFill>
                <a:blip r:embed="rId2"/>
                <a:stretch>
                  <a:fillRect l="-1547" t="-2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254864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904D131-A2BF-3E4F-8984-60ED10F6A17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CA" sz="4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40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CA" sz="4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CA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40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ℂ</m:t>
                            </m:r>
                          </m:e>
                          <m:sup>
                            <m:r>
                              <a:rPr lang="en-CA" sz="40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4000" dirty="0"/>
                  <a:t>-decompositions (aka </a:t>
                </a:r>
                <a:r>
                  <a:rPr lang="en-US" sz="4000" dirty="0" err="1"/>
                  <a:t>simult</a:t>
                </a:r>
                <a:r>
                  <a:rPr lang="en-US" sz="4000" dirty="0"/>
                  <a:t>. X-decomp)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904D131-A2BF-3E4F-8984-60ED10F6A1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348F6EB-6C09-DB4B-8B12-02DD7B99C4C0}"/>
                  </a:ext>
                </a:extLst>
              </p:cNvPr>
              <p:cNvSpPr txBox="1"/>
              <p:nvPr/>
            </p:nvSpPr>
            <p:spPr>
              <a:xfrm>
                <a:off x="838200" y="1973379"/>
                <a:ext cx="10808368" cy="4216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Let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⊆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400" dirty="0"/>
                  <a:t> be a </a:t>
                </a:r>
                <a:r>
                  <a:rPr lang="en-US" sz="2400" dirty="0">
                    <a:solidFill>
                      <a:schemeClr val="accent2"/>
                    </a:solidFill>
                  </a:rPr>
                  <a:t>non-degenerate</a:t>
                </a:r>
                <a:r>
                  <a:rPr lang="en-US" sz="2400" dirty="0"/>
                  <a:t> conic variety.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For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CA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en-US" sz="2400" dirty="0"/>
                  <a:t>, an expression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/>
                  <a:t>is called an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CA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CA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24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ℂ</m:t>
                            </m:r>
                          </m:e>
                          <m:sup>
                            <m:r>
                              <a:rPr lang="en-CA" sz="24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-decomposition </a:t>
                </a:r>
                <a:r>
                  <a:rPr lang="en-US" sz="2400" dirty="0"/>
                  <a:t>of T</a:t>
                </a:r>
              </a:p>
              <a:p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0">
                          <a:latin typeface="Cambria Math" panose="02040503050406030204" pitchFamily="18" charset="0"/>
                        </a:rPr>
                        <m:t>r</m:t>
                      </m:r>
                      <m:r>
                        <m:rPr>
                          <m:sty m:val="p"/>
                        </m:rPr>
                        <a:rPr lang="en-CA" sz="2400" b="0" i="0" smtClean="0">
                          <a:latin typeface="Cambria Math" panose="02040503050406030204" pitchFamily="18" charset="0"/>
                        </a:rPr>
                        <m:t>an</m:t>
                      </m:r>
                      <m:sSub>
                        <m:sSubPr>
                          <m:ctrlPr>
                            <a:rPr lang="en-CA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CA" sz="2400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CA" sz="2400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i="0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r>
                            <m:rPr>
                              <m:lit/>
                            </m:rPr>
                            <a:rPr lang="en-US" sz="2400" i="1" smtClean="0">
                              <a:latin typeface="Cambria Math" panose="02040503050406030204" pitchFamily="18" charset="0"/>
                            </a:rPr>
                            <m:t>{</m:t>
                          </m:r>
                        </m:e>
                      </m:func>
                      <m:r>
                        <a:rPr lang="en-CA" sz="24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lang="en-US" sz="2400" i="0" smtClean="0">
                          <a:latin typeface="Cambria Math" panose="02040503050406030204" pitchFamily="18" charset="0"/>
                        </a:rPr>
                        <m:t>there</m:t>
                      </m:r>
                      <m:r>
                        <m:rPr>
                          <m:nor/>
                        </m:rPr>
                        <a:rPr lang="en-CA" sz="24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 sz="2400" i="0" smtClean="0">
                          <a:latin typeface="Cambria Math" panose="02040503050406030204" pitchFamily="18" charset="0"/>
                        </a:rPr>
                        <m:t>exists</m:t>
                      </m:r>
                      <m:r>
                        <m:rPr>
                          <m:nor/>
                        </m:rPr>
                        <a:rPr lang="en-CA" sz="24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 sz="240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CA" sz="2400" b="0" i="0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CA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CA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CA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CA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2400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ℂ</m:t>
                              </m:r>
                            </m:e>
                            <m:sup>
                              <m:r>
                                <a:rPr lang="en-CA" sz="24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</m:e>
                      </m:d>
                      <m:r>
                        <m:rPr>
                          <m:nor/>
                        </m:rPr>
                        <a:rPr lang="en-US" sz="2400" dirty="0">
                          <a:solidFill>
                            <a:srgbClr val="FF0000"/>
                          </a:solidFill>
                        </a:rPr>
                        <m:t>−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srgbClr val="FF0000"/>
                          </a:solidFill>
                        </a:rPr>
                        <m:t>decomposition</m:t>
                      </m:r>
                      <m:r>
                        <m:rPr>
                          <m:nor/>
                        </m:rPr>
                        <a:rPr lang="en-US" sz="2400" dirty="0">
                          <a:solidFill>
                            <a:srgbClr val="FF0000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dirty="0"/>
                        <m:t>of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m:rPr>
                          <m:nor/>
                        </m:rPr>
                        <a:rPr lang="en-US" sz="2400" dirty="0"/>
                        <m:t>T</m:t>
                      </m:r>
                      <m:r>
                        <m:rPr>
                          <m:nor/>
                        </m:rPr>
                        <a:rPr lang="en-CA" sz="2400" b="0" i="0" dirty="0" smtClean="0"/>
                        <m:t> </m:t>
                      </m:r>
                      <m:r>
                        <m:rPr>
                          <m:nor/>
                        </m:rPr>
                        <a:rPr lang="en-CA" sz="2400" b="0" i="0" dirty="0" smtClean="0"/>
                        <m:t>of</m:t>
                      </m:r>
                      <m:r>
                        <m:rPr>
                          <m:nor/>
                        </m:rPr>
                        <a:rPr lang="en-CA" sz="2400" b="0" i="0" dirty="0" smtClean="0"/>
                        <m:t> </m:t>
                      </m:r>
                      <m:r>
                        <m:rPr>
                          <m:nor/>
                        </m:rPr>
                        <a:rPr lang="en-CA" sz="2400" b="0" i="0" dirty="0" smtClean="0"/>
                        <m:t>length</m:t>
                      </m:r>
                      <m:r>
                        <m:rPr>
                          <m:nor/>
                        </m:rPr>
                        <a:rPr lang="en-CA" sz="2400" b="0" i="0" dirty="0" smtClean="0"/>
                        <m:t> </m:t>
                      </m:r>
                      <m:r>
                        <m:rPr>
                          <m:nor/>
                        </m:rPr>
                        <a:rPr lang="en-CA" sz="2400" b="0" i="0" dirty="0" smtClean="0"/>
                        <m:t>R</m:t>
                      </m:r>
                      <m:r>
                        <m:rPr>
                          <m:lit/>
                        </m:rPr>
                        <a:rPr lang="en-US" sz="240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348F6EB-6C09-DB4B-8B12-02DD7B99C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973379"/>
                <a:ext cx="10808368" cy="4216219"/>
              </a:xfrm>
              <a:prstGeom prst="rect">
                <a:avLst/>
              </a:prstGeom>
              <a:blipFill>
                <a:blip r:embed="rId4"/>
                <a:stretch>
                  <a:fillRect l="-939" t="-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E3CBF0CF-11EA-8D44-A660-75E2B32D932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50752" y="2526205"/>
                <a:ext cx="5554579" cy="116307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15"/>
                            </m:rP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p>
                        <m:e>
                          <m:sSub>
                            <m:sSubPr>
                              <m:ctrlPr>
                                <a:rPr lang="en-CA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CA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⊗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CA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CA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sSup>
                        <m:sSupPr>
                          <m:ctrlP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ℂ</m:t>
                          </m:r>
                        </m:e>
                        <m:sup>
                          <m:r>
                            <a:rPr lang="en-CA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E3CBF0CF-11EA-8D44-A660-75E2B32D93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50752" y="2526205"/>
                <a:ext cx="5554579" cy="1163071"/>
              </a:xfrm>
              <a:blipFill>
                <a:blip r:embed="rId5"/>
                <a:stretch>
                  <a:fillRect t="-84946" b="-102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250965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904D131-A2BF-3E4F-8984-60ED10F6A17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Uniqueness of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ℂ</m:t>
                            </m:r>
                          </m:e>
                          <m:sup>
                            <m:r>
                              <a:rPr lang="en-CA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-decompositions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904D131-A2BF-3E4F-8984-60ED10F6A1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5E2C0D-0651-5D45-A4B4-D06FF11F2C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45488" y="3024369"/>
                <a:ext cx="6371896" cy="116307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15"/>
                            </m:rP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CA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p>
                        <m:e>
                          <m:sSub>
                            <m:sSubPr>
                              <m:ctrlPr>
                                <a:rPr lang="en-CA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CA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⊗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CA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CA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sSup>
                        <m:sSupPr>
                          <m:ctrlP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ℂ</m:t>
                          </m:r>
                        </m:e>
                        <m:sup>
                          <m:r>
                            <a:rPr lang="en-CA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5E2C0D-0651-5D45-A4B4-D06FF11F2C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45488" y="3024369"/>
                <a:ext cx="6371896" cy="1163071"/>
              </a:xfrm>
              <a:blipFill>
                <a:blip r:embed="rId3"/>
                <a:stretch>
                  <a:fillRect t="-86957" b="-103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348F6EB-6C09-DB4B-8B12-02DD7B99C4C0}"/>
              </a:ext>
            </a:extLst>
          </p:cNvPr>
          <p:cNvSpPr txBox="1"/>
          <p:nvPr/>
        </p:nvSpPr>
        <p:spPr>
          <a:xfrm>
            <a:off x="655063" y="1824040"/>
            <a:ext cx="9091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rank decomposition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87CEA3E-2492-C34E-9F28-4E4FB0F4FB91}"/>
                  </a:ext>
                </a:extLst>
              </p:cNvPr>
              <p:cNvSpPr txBox="1"/>
              <p:nvPr/>
            </p:nvSpPr>
            <p:spPr>
              <a:xfrm>
                <a:off x="317500" y="4101163"/>
                <a:ext cx="1162985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is called the </a:t>
                </a:r>
                <a:r>
                  <a:rPr lang="en-US" sz="2400" dirty="0">
                    <a:solidFill>
                      <a:srgbClr val="FF0000"/>
                    </a:solidFill>
                  </a:rPr>
                  <a:t>unique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CA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CA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24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ℂ</m:t>
                            </m:r>
                          </m:e>
                          <m:sup>
                            <m:r>
                              <a:rPr lang="en-CA" sz="24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-(rank) decomposition </a:t>
                </a:r>
                <a:r>
                  <a:rPr lang="en-US" sz="2400" dirty="0"/>
                  <a:t>of T if for any other decomposition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87CEA3E-2492-C34E-9F28-4E4FB0F4FB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500" y="4101163"/>
                <a:ext cx="11629858" cy="461665"/>
              </a:xfrm>
              <a:prstGeom prst="rect">
                <a:avLst/>
              </a:prstGeom>
              <a:blipFill>
                <a:blip r:embed="rId4"/>
                <a:stretch>
                  <a:fillRect l="-763"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BA99D7E-C14B-D148-AF11-E7E1961958EF}"/>
                  </a:ext>
                </a:extLst>
              </p:cNvPr>
              <p:cNvSpPr txBox="1"/>
              <p:nvPr/>
            </p:nvSpPr>
            <p:spPr>
              <a:xfrm>
                <a:off x="3435193" y="4723257"/>
                <a:ext cx="3222934" cy="8794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∈[</m:t>
                          </m:r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CA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CA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CA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e>
                      </m:nary>
                      <m:r>
                        <a:rPr lang="en-US" sz="2000" i="1">
                          <a:latin typeface="Cambria Math" panose="02040503050406030204" pitchFamily="18" charset="0"/>
                        </a:rPr>
                        <m:t>⊗</m:t>
                      </m:r>
                      <m:sSubSup>
                        <m:sSubSupPr>
                          <m:ctrlPr>
                            <a:rPr lang="en-CA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CA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CA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CA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sSup>
                        <m:sSupPr>
                          <m:ctrlPr>
                            <a:rPr lang="en-CA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ℂ</m:t>
                          </m:r>
                        </m:e>
                        <m:sup>
                          <m:r>
                            <a:rPr lang="en-CA" sz="2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BA99D7E-C14B-D148-AF11-E7E196195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5193" y="4723257"/>
                <a:ext cx="3222934" cy="879472"/>
              </a:xfrm>
              <a:prstGeom prst="rect">
                <a:avLst/>
              </a:prstGeom>
              <a:blipFill>
                <a:blip r:embed="rId5"/>
                <a:stretch>
                  <a:fillRect l="-9020" t="-120000" b="-16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B2024B0-3F53-5943-BF08-BD528E23D4CF}"/>
                  </a:ext>
                </a:extLst>
              </p:cNvPr>
              <p:cNvSpPr txBox="1"/>
              <p:nvPr/>
            </p:nvSpPr>
            <p:spPr>
              <a:xfrm>
                <a:off x="838200" y="5616609"/>
                <a:ext cx="10281744" cy="513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there is a permutation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2400" dirty="0"/>
                  <a:t> such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 smtClean="0">
                        <a:latin typeface="Cambria Math" panose="02040503050406030204" pitchFamily="18" charset="0"/>
                      </a:rPr>
                      <m:t>⊗</m:t>
                    </m:r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d>
                          <m:dPr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b>
                      <m:sup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2400" i="1" smtClean="0">
                        <a:latin typeface="Cambria Math" panose="02040503050406030204" pitchFamily="18" charset="0"/>
                      </a:rPr>
                      <m:t>⊗</m:t>
                    </m:r>
                    <m:sSubSup>
                      <m:sSub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b>
                      <m:sup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2400" dirty="0"/>
                  <a:t> for all </a:t>
                </a:r>
                <a14:m>
                  <m:oMath xmlns:m="http://schemas.openxmlformats.org/officeDocument/2006/math">
                    <m:r>
                      <a:rPr lang="en-CA" sz="2400" b="0" i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en-US" sz="240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400" dirty="0"/>
                  <a:t>    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B2024B0-3F53-5943-BF08-BD528E23D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616609"/>
                <a:ext cx="10281744" cy="513539"/>
              </a:xfrm>
              <a:prstGeom prst="rect">
                <a:avLst/>
              </a:prstGeom>
              <a:blipFill>
                <a:blip r:embed="rId6"/>
                <a:stretch>
                  <a:fillRect l="-988" t="-7317" b="-17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4571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EF75CE-9F15-E67A-A141-C5E726E687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5043" y="2506662"/>
                <a:ext cx="11281913" cy="4351338"/>
              </a:xfrm>
            </p:spPr>
            <p:txBody>
              <a:bodyPr/>
              <a:lstStyle/>
              <a:p>
                <a:r>
                  <a:rPr lang="en-US" dirty="0"/>
                  <a:t>A PVM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0≤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sSup>
                          <m:sSup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dirty="0"/>
                  <a:t>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 is an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entanglement witness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⟺</m:t>
                        </m:r>
                      </m:e>
                      <m:sup/>
                    </m:sSup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Im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d>
                    <m:r>
                      <a:rPr lang="en-CA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r>
                      <a:rPr lang="en-CA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,1)</m:t>
                    </m:r>
                  </m:oMath>
                </a14:m>
                <a:r>
                  <a:rPr lang="en-US" dirty="0"/>
                  <a:t>-entangled</a:t>
                </a:r>
              </a:p>
              <a:p>
                <a:r>
                  <a:rPr lang="en-US" dirty="0"/>
                  <a:t>Computing geometric measure of entanglement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CA" u="sng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[Harrow and </a:t>
                </a:r>
                <a:r>
                  <a:rPr lang="en-CA" u="sng" dirty="0" err="1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Montanaro</a:t>
                </a:r>
                <a:r>
                  <a:rPr lang="en-CA" u="sng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, 2013]:</a:t>
                </a:r>
                <a:r>
                  <a:rPr lang="en-CA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 21 equivalent or closely related problems in quantum info and computer science, including:</a:t>
                </a:r>
              </a:p>
              <a:p>
                <a:r>
                  <a:rPr lang="en-CA" dirty="0">
                    <a:ea typeface="Cambria Math" panose="02040503050406030204" pitchFamily="18" charset="0"/>
                  </a:rPr>
                  <a:t>Determining acceptance probability of QMA(2) protocols</a:t>
                </a:r>
              </a:p>
              <a:p>
                <a:r>
                  <a:rPr lang="en-CA" dirty="0">
                    <a:ea typeface="Cambria Math" panose="02040503050406030204" pitchFamily="18" charset="0"/>
                  </a:rPr>
                  <a:t>Determining ground-state energy of mean-field Hamiltonians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EF75CE-9F15-E67A-A141-C5E726E687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5043" y="2506662"/>
                <a:ext cx="11281913" cy="4351338"/>
              </a:xfrm>
              <a:blipFill>
                <a:blip r:embed="rId3"/>
                <a:stretch>
                  <a:fillRect l="-1237" t="-1458" r="-9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96E0083-0300-AB5C-EE1C-9E76517DDAC8}"/>
              </a:ext>
            </a:extLst>
          </p:cNvPr>
          <p:cNvCxnSpPr>
            <a:cxnSpLocks/>
          </p:cNvCxnSpPr>
          <p:nvPr/>
        </p:nvCxnSpPr>
        <p:spPr>
          <a:xfrm>
            <a:off x="8357278" y="2212098"/>
            <a:ext cx="0" cy="432321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0C8801-D4C5-AB47-3147-219E7A0CC2CE}"/>
                  </a:ext>
                </a:extLst>
              </p:cNvPr>
              <p:cNvSpPr txBox="1"/>
              <p:nvPr/>
            </p:nvSpPr>
            <p:spPr>
              <a:xfrm>
                <a:off x="5654565" y="1688878"/>
                <a:ext cx="827164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</a:rPr>
                  <a:t>Tr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&lt;1−</m:t>
                    </m:r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for every separable state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0C8801-D4C5-AB47-3147-219E7A0CC2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4565" y="1688878"/>
                <a:ext cx="8271641" cy="523220"/>
              </a:xfrm>
              <a:prstGeom prst="rect">
                <a:avLst/>
              </a:prstGeom>
              <a:blipFill>
                <a:blip r:embed="rId4"/>
                <a:stretch>
                  <a:fillRect l="-1534" t="-11628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A487AD0-7626-330C-B19E-1547F01B3EB8}"/>
                  </a:ext>
                </a:extLst>
              </p:cNvPr>
              <p:cNvSpPr txBox="1"/>
              <p:nvPr/>
            </p:nvSpPr>
            <p:spPr>
              <a:xfrm>
                <a:off x="455043" y="783217"/>
                <a:ext cx="1089875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3200" b="0" u="sng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Def:</a:t>
                </a:r>
                <a:r>
                  <a:rPr lang="en-CA" sz="32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is </a:t>
                </a:r>
                <a:r>
                  <a:rPr lang="en-CA" sz="32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en-CA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,1)</m:t>
                    </m:r>
                  </m:oMath>
                </a14:m>
                <a:r>
                  <a:rPr lang="en-CA" sz="32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-entangled</a:t>
                </a:r>
                <a:r>
                  <a:rPr lang="en-CA" sz="3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dist</m:t>
                    </m:r>
                    <m:d>
                      <m:dPr>
                        <m:ctrlP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  <m:r>
                          <a:rPr lang="en-CA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CA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CA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CA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A487AD0-7626-330C-B19E-1547F01B3E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043" y="783217"/>
                <a:ext cx="10898757" cy="584775"/>
              </a:xfrm>
              <a:prstGeom prst="rect">
                <a:avLst/>
              </a:prstGeom>
              <a:blipFill>
                <a:blip r:embed="rId5"/>
                <a:stretch>
                  <a:fillRect l="-1397" t="-12766" b="-31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2906AEE-CF5A-2377-8DE3-5099D3452136}"/>
              </a:ext>
            </a:extLst>
          </p:cNvPr>
          <p:cNvCxnSpPr>
            <a:cxnSpLocks/>
          </p:cNvCxnSpPr>
          <p:nvPr/>
        </p:nvCxnSpPr>
        <p:spPr>
          <a:xfrm>
            <a:off x="7346731" y="603931"/>
            <a:ext cx="1262242" cy="271339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288485C-B741-56BE-03C8-CB72F96D4D68}"/>
              </a:ext>
            </a:extLst>
          </p:cNvPr>
          <p:cNvSpPr txBox="1"/>
          <p:nvPr/>
        </p:nvSpPr>
        <p:spPr>
          <a:xfrm>
            <a:off x="455043" y="1108279"/>
            <a:ext cx="10898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3200" u="sng" dirty="0">
              <a:ea typeface="Cambria Math" panose="02040503050406030204" pitchFamily="18" charset="0"/>
            </a:endParaRPr>
          </a:p>
          <a:p>
            <a:r>
              <a:rPr lang="en-CA" sz="3200" u="sng" dirty="0">
                <a:ea typeface="Cambria Math" panose="02040503050406030204" pitchFamily="18" charset="0"/>
              </a:rPr>
              <a:t>Applications:</a:t>
            </a:r>
            <a:endParaRPr lang="en-US" sz="3200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1E337C2-5D33-A5F6-C1E0-6D97A58FEEC3}"/>
                  </a:ext>
                </a:extLst>
              </p:cNvPr>
              <p:cNvSpPr txBox="1"/>
              <p:nvPr/>
            </p:nvSpPr>
            <p:spPr>
              <a:xfrm>
                <a:off x="6357669" y="123309"/>
                <a:ext cx="61485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CA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CA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lit/>
                        </m:rPr>
                        <a:rPr lang="en-CA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CA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CA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⊗</m:t>
                      </m:r>
                      <m:r>
                        <a:rPr lang="en-CA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CA" sz="28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CA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en-CA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CA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CA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CA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ℂ</m:t>
                          </m:r>
                        </m:e>
                        <m:sup>
                          <m:r>
                            <a:rPr lang="en-CA" sz="2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m:rPr>
                          <m:lit/>
                        </m:rPr>
                        <a:rPr lang="en-CA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}</m:t>
                      </m:r>
                      <m:r>
                        <a:rPr lang="en-CA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⊆</m:t>
                      </m:r>
                      <m:sSup>
                        <m:sSupPr>
                          <m:ctrlPr>
                            <a:rPr lang="en-CA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ℂ</m:t>
                          </m:r>
                        </m:e>
                        <m:sup>
                          <m:r>
                            <a:rPr lang="en-CA" sz="2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CA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sSup>
                        <m:sSupPr>
                          <m:ctrlPr>
                            <a:rPr lang="en-CA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ℂ</m:t>
                          </m:r>
                        </m:e>
                        <m:sup>
                          <m:r>
                            <a:rPr lang="en-CA" sz="28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1E337C2-5D33-A5F6-C1E0-6D97A58FEE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7669" y="123309"/>
                <a:ext cx="6148552" cy="523220"/>
              </a:xfrm>
              <a:prstGeom prst="rect">
                <a:avLst/>
              </a:prstGeom>
              <a:blipFill>
                <a:blip r:embed="rId6"/>
                <a:stretch>
                  <a:fillRect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027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BBAB1BAC-829F-3546-B5A4-366898EB111C}"/>
              </a:ext>
            </a:extLst>
          </p:cNvPr>
          <p:cNvGrpSpPr/>
          <p:nvPr/>
        </p:nvGrpSpPr>
        <p:grpSpPr>
          <a:xfrm>
            <a:off x="6006808" y="1667641"/>
            <a:ext cx="891962" cy="916946"/>
            <a:chOff x="948412" y="892174"/>
            <a:chExt cx="1502558" cy="147780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9B0BD49-1DB4-AE4E-A256-8711A9912CDD}"/>
                </a:ext>
              </a:extLst>
            </p:cNvPr>
            <p:cNvSpPr/>
            <p:nvPr/>
          </p:nvSpPr>
          <p:spPr>
            <a:xfrm rot="2350129">
              <a:off x="1371195" y="1227870"/>
              <a:ext cx="339726" cy="33972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ame 25">
              <a:extLst>
                <a:ext uri="{FF2B5EF4-FFF2-40B4-BE49-F238E27FC236}">
                  <a16:creationId xmlns:a16="http://schemas.microsoft.com/office/drawing/2014/main" id="{983FC3AE-C9BA-9247-8F91-049469980987}"/>
                </a:ext>
              </a:extLst>
            </p:cNvPr>
            <p:cNvSpPr/>
            <p:nvPr/>
          </p:nvSpPr>
          <p:spPr>
            <a:xfrm>
              <a:off x="989045" y="91440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28" name="Frame 27">
              <a:extLst>
                <a:ext uri="{FF2B5EF4-FFF2-40B4-BE49-F238E27FC236}">
                  <a16:creationId xmlns:a16="http://schemas.microsoft.com/office/drawing/2014/main" id="{F5F1D0B5-C9BF-604C-AE5E-829DA733F92D}"/>
                </a:ext>
              </a:extLst>
            </p:cNvPr>
            <p:cNvSpPr/>
            <p:nvPr/>
          </p:nvSpPr>
          <p:spPr>
            <a:xfrm rot="2326800">
              <a:off x="948412" y="132807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Frame 28">
              <a:extLst>
                <a:ext uri="{FF2B5EF4-FFF2-40B4-BE49-F238E27FC236}">
                  <a16:creationId xmlns:a16="http://schemas.microsoft.com/office/drawing/2014/main" id="{7046D260-6088-2D46-A9CF-69909C530C66}"/>
                </a:ext>
              </a:extLst>
            </p:cNvPr>
            <p:cNvSpPr/>
            <p:nvPr/>
          </p:nvSpPr>
          <p:spPr>
            <a:xfrm rot="5400000">
              <a:off x="452535" y="145091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E9833E5-60D0-D342-B411-E8B131ADBC8C}"/>
                </a:ext>
              </a:extLst>
            </p:cNvPr>
            <p:cNvSpPr/>
            <p:nvPr/>
          </p:nvSpPr>
          <p:spPr>
            <a:xfrm>
              <a:off x="1044575" y="965200"/>
              <a:ext cx="1349375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83571C9-A1B8-154E-AA51-2059D09D0290}"/>
                </a:ext>
              </a:extLst>
            </p:cNvPr>
            <p:cNvSpPr/>
            <p:nvPr/>
          </p:nvSpPr>
          <p:spPr>
            <a:xfrm rot="5400000">
              <a:off x="681036" y="1668462"/>
              <a:ext cx="1003300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460FE81-3868-4045-90AB-1B603ABAFBA4}"/>
                </a:ext>
              </a:extLst>
            </p:cNvPr>
            <p:cNvSpPr/>
            <p:nvPr/>
          </p:nvSpPr>
          <p:spPr>
            <a:xfrm>
              <a:off x="1009650" y="930275"/>
              <a:ext cx="339726" cy="339725"/>
            </a:xfrm>
            <a:prstGeom prst="rect">
              <a:avLst/>
            </a:prstGeom>
            <a:solidFill>
              <a:schemeClr val="accent4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E5EAEDE-DBA8-CB42-858C-3589870A34FE}"/>
                </a:ext>
              </a:extLst>
            </p:cNvPr>
            <p:cNvSpPr/>
            <p:nvPr/>
          </p:nvSpPr>
          <p:spPr>
            <a:xfrm>
              <a:off x="1349376" y="930275"/>
              <a:ext cx="339726" cy="33972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624F820-A807-5C45-B838-A7D5DF961F76}"/>
                </a:ext>
              </a:extLst>
            </p:cNvPr>
            <p:cNvSpPr/>
            <p:nvPr/>
          </p:nvSpPr>
          <p:spPr>
            <a:xfrm>
              <a:off x="1697615" y="933307"/>
              <a:ext cx="339726" cy="339725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F5C427B-555D-BD4B-B9AA-6A9E446FA2EF}"/>
                </a:ext>
              </a:extLst>
            </p:cNvPr>
            <p:cNvSpPr/>
            <p:nvPr/>
          </p:nvSpPr>
          <p:spPr>
            <a:xfrm>
              <a:off x="2062737" y="930275"/>
              <a:ext cx="339726" cy="339725"/>
            </a:xfrm>
            <a:prstGeom prst="rect">
              <a:avLst/>
            </a:prstGeom>
            <a:solidFill>
              <a:schemeClr val="accent4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39B9D9C-F474-2940-811E-71DE069A5AF1}"/>
                </a:ext>
              </a:extLst>
            </p:cNvPr>
            <p:cNvSpPr/>
            <p:nvPr/>
          </p:nvSpPr>
          <p:spPr>
            <a:xfrm>
              <a:off x="1009650" y="1278935"/>
              <a:ext cx="339726" cy="33972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43515A5-0C98-1040-B0E2-6CF91FFAF58B}"/>
                </a:ext>
              </a:extLst>
            </p:cNvPr>
            <p:cNvSpPr/>
            <p:nvPr/>
          </p:nvSpPr>
          <p:spPr>
            <a:xfrm>
              <a:off x="1009650" y="1618661"/>
              <a:ext cx="339726" cy="339725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B43B39F-E17A-3E47-88F9-012112602F36}"/>
                </a:ext>
              </a:extLst>
            </p:cNvPr>
            <p:cNvSpPr/>
            <p:nvPr/>
          </p:nvSpPr>
          <p:spPr>
            <a:xfrm>
              <a:off x="1009650" y="1976469"/>
              <a:ext cx="339726" cy="33972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45DB827-28BB-1745-838E-5C5A985C93DC}"/>
                </a:ext>
              </a:extLst>
            </p:cNvPr>
            <p:cNvSpPr/>
            <p:nvPr/>
          </p:nvSpPr>
          <p:spPr>
            <a:xfrm rot="2350129">
              <a:off x="1936593" y="1687777"/>
              <a:ext cx="339726" cy="33972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617D942-2BDD-0340-9C10-A3A5CD581198}"/>
                </a:ext>
              </a:extLst>
            </p:cNvPr>
            <p:cNvSpPr/>
            <p:nvPr/>
          </p:nvSpPr>
          <p:spPr>
            <a:xfrm rot="2350129">
              <a:off x="1653894" y="1459790"/>
              <a:ext cx="339726" cy="33972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935C8AD-C435-B043-9D2B-9D5F9646A822}"/>
                </a:ext>
              </a:extLst>
            </p:cNvPr>
            <p:cNvCxnSpPr/>
            <p:nvPr/>
          </p:nvCxnSpPr>
          <p:spPr>
            <a:xfrm>
              <a:off x="989044" y="91439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D44F0A8-3C6E-4146-8E7D-03BF03F4ADEC}"/>
                </a:ext>
              </a:extLst>
            </p:cNvPr>
            <p:cNvCxnSpPr/>
            <p:nvPr/>
          </p:nvCxnSpPr>
          <p:spPr>
            <a:xfrm>
              <a:off x="995394" y="90804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9EF7F7C-956E-B743-8705-6AFDF8541217}"/>
                </a:ext>
              </a:extLst>
            </p:cNvPr>
            <p:cNvCxnSpPr>
              <a:cxnSpLocks/>
            </p:cNvCxnSpPr>
            <p:nvPr/>
          </p:nvCxnSpPr>
          <p:spPr>
            <a:xfrm>
              <a:off x="989044" y="892174"/>
              <a:ext cx="0" cy="1477801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917392F-2EB7-944D-9653-95B444EA28EF}"/>
              </a:ext>
            </a:extLst>
          </p:cNvPr>
          <p:cNvGrpSpPr/>
          <p:nvPr/>
        </p:nvGrpSpPr>
        <p:grpSpPr>
          <a:xfrm>
            <a:off x="8165968" y="1646964"/>
            <a:ext cx="891962" cy="916946"/>
            <a:chOff x="948412" y="892174"/>
            <a:chExt cx="1502558" cy="1477801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A9BC34F-CA49-8540-BE4C-5035DB15BA04}"/>
                </a:ext>
              </a:extLst>
            </p:cNvPr>
            <p:cNvSpPr/>
            <p:nvPr/>
          </p:nvSpPr>
          <p:spPr>
            <a:xfrm rot="2350129">
              <a:off x="1371195" y="1227870"/>
              <a:ext cx="339726" cy="33972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ame 45">
              <a:extLst>
                <a:ext uri="{FF2B5EF4-FFF2-40B4-BE49-F238E27FC236}">
                  <a16:creationId xmlns:a16="http://schemas.microsoft.com/office/drawing/2014/main" id="{91A01CFE-3914-9140-ADA6-47771D0ABD9B}"/>
                </a:ext>
              </a:extLst>
            </p:cNvPr>
            <p:cNvSpPr/>
            <p:nvPr/>
          </p:nvSpPr>
          <p:spPr>
            <a:xfrm>
              <a:off x="989045" y="91440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47" name="Frame 46">
              <a:extLst>
                <a:ext uri="{FF2B5EF4-FFF2-40B4-BE49-F238E27FC236}">
                  <a16:creationId xmlns:a16="http://schemas.microsoft.com/office/drawing/2014/main" id="{0CA3420F-8360-C040-815B-78BD201C890A}"/>
                </a:ext>
              </a:extLst>
            </p:cNvPr>
            <p:cNvSpPr/>
            <p:nvPr/>
          </p:nvSpPr>
          <p:spPr>
            <a:xfrm rot="2326800">
              <a:off x="948412" y="132807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8" name="Frame 47">
              <a:extLst>
                <a:ext uri="{FF2B5EF4-FFF2-40B4-BE49-F238E27FC236}">
                  <a16:creationId xmlns:a16="http://schemas.microsoft.com/office/drawing/2014/main" id="{75AF71E4-1FA2-2144-9FAA-694AA981E373}"/>
                </a:ext>
              </a:extLst>
            </p:cNvPr>
            <p:cNvSpPr/>
            <p:nvPr/>
          </p:nvSpPr>
          <p:spPr>
            <a:xfrm rot="5400000">
              <a:off x="452535" y="145091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52EA105-FC68-BB4C-8924-360A784787C7}"/>
                </a:ext>
              </a:extLst>
            </p:cNvPr>
            <p:cNvSpPr/>
            <p:nvPr/>
          </p:nvSpPr>
          <p:spPr>
            <a:xfrm>
              <a:off x="1044575" y="965200"/>
              <a:ext cx="1349375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5898140-AF47-D446-B242-F9583B39F84E}"/>
                </a:ext>
              </a:extLst>
            </p:cNvPr>
            <p:cNvSpPr/>
            <p:nvPr/>
          </p:nvSpPr>
          <p:spPr>
            <a:xfrm rot="5400000">
              <a:off x="681036" y="1668462"/>
              <a:ext cx="1003300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FEA6B44-1B04-B644-B549-E31AE1B2775B}"/>
                </a:ext>
              </a:extLst>
            </p:cNvPr>
            <p:cNvSpPr/>
            <p:nvPr/>
          </p:nvSpPr>
          <p:spPr>
            <a:xfrm>
              <a:off x="1009650" y="930275"/>
              <a:ext cx="339726" cy="33972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EA4BBDE-0D7C-2F48-9710-18FC6D9FD215}"/>
                </a:ext>
              </a:extLst>
            </p:cNvPr>
            <p:cNvSpPr/>
            <p:nvPr/>
          </p:nvSpPr>
          <p:spPr>
            <a:xfrm>
              <a:off x="1349376" y="930275"/>
              <a:ext cx="339726" cy="339725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43F1DAA-9C8D-F146-A850-17615ECC1F59}"/>
                </a:ext>
              </a:extLst>
            </p:cNvPr>
            <p:cNvSpPr/>
            <p:nvPr/>
          </p:nvSpPr>
          <p:spPr>
            <a:xfrm>
              <a:off x="1697615" y="933307"/>
              <a:ext cx="339726" cy="339725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8F47279-D71F-034D-9A0A-0C7914A60331}"/>
                </a:ext>
              </a:extLst>
            </p:cNvPr>
            <p:cNvSpPr/>
            <p:nvPr/>
          </p:nvSpPr>
          <p:spPr>
            <a:xfrm>
              <a:off x="2062737" y="930275"/>
              <a:ext cx="339726" cy="33972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BC67D20-4962-8A40-84F3-0CC4DF1B4853}"/>
                </a:ext>
              </a:extLst>
            </p:cNvPr>
            <p:cNvSpPr/>
            <p:nvPr/>
          </p:nvSpPr>
          <p:spPr>
            <a:xfrm>
              <a:off x="1009650" y="1278935"/>
              <a:ext cx="339726" cy="33972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6B716BA-0663-A841-9DC1-99531EE9C57C}"/>
                </a:ext>
              </a:extLst>
            </p:cNvPr>
            <p:cNvSpPr/>
            <p:nvPr/>
          </p:nvSpPr>
          <p:spPr>
            <a:xfrm>
              <a:off x="1009650" y="1618661"/>
              <a:ext cx="339726" cy="33972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AA3AC5A-7BF3-ED41-B608-D9B6CBFB0F72}"/>
                </a:ext>
              </a:extLst>
            </p:cNvPr>
            <p:cNvSpPr/>
            <p:nvPr/>
          </p:nvSpPr>
          <p:spPr>
            <a:xfrm>
              <a:off x="1009650" y="1976469"/>
              <a:ext cx="339726" cy="33972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057902B3-08F9-9142-B92B-B5CF61B198BC}"/>
                </a:ext>
              </a:extLst>
            </p:cNvPr>
            <p:cNvSpPr/>
            <p:nvPr/>
          </p:nvSpPr>
          <p:spPr>
            <a:xfrm rot="2350129">
              <a:off x="1936593" y="1687777"/>
              <a:ext cx="339726" cy="33972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93F8E4A8-D9B0-3140-A0C0-741CFE94A7F8}"/>
                </a:ext>
              </a:extLst>
            </p:cNvPr>
            <p:cNvSpPr/>
            <p:nvPr/>
          </p:nvSpPr>
          <p:spPr>
            <a:xfrm rot="2350129">
              <a:off x="1653894" y="1459790"/>
              <a:ext cx="339726" cy="33972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A836AAD-F083-C443-B9B5-D2DA195DBB15}"/>
                </a:ext>
              </a:extLst>
            </p:cNvPr>
            <p:cNvCxnSpPr/>
            <p:nvPr/>
          </p:nvCxnSpPr>
          <p:spPr>
            <a:xfrm>
              <a:off x="989044" y="91439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B274AA87-433F-9E4A-9926-AFB22463FFC3}"/>
                </a:ext>
              </a:extLst>
            </p:cNvPr>
            <p:cNvCxnSpPr/>
            <p:nvPr/>
          </p:nvCxnSpPr>
          <p:spPr>
            <a:xfrm>
              <a:off x="995394" y="90804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0C29650-683D-3E45-98A7-BBFA032EE45C}"/>
                </a:ext>
              </a:extLst>
            </p:cNvPr>
            <p:cNvCxnSpPr>
              <a:cxnSpLocks/>
            </p:cNvCxnSpPr>
            <p:nvPr/>
          </p:nvCxnSpPr>
          <p:spPr>
            <a:xfrm>
              <a:off x="989044" y="892174"/>
              <a:ext cx="0" cy="1477801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62F2DBC-C158-5645-9265-8FF3FF84756B}"/>
              </a:ext>
            </a:extLst>
          </p:cNvPr>
          <p:cNvGrpSpPr/>
          <p:nvPr/>
        </p:nvGrpSpPr>
        <p:grpSpPr>
          <a:xfrm>
            <a:off x="10225770" y="1646964"/>
            <a:ext cx="891962" cy="916946"/>
            <a:chOff x="948412" y="892174"/>
            <a:chExt cx="1502558" cy="1477801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9B2A242-60D2-3A4D-B09F-B7FDD7C4F819}"/>
                </a:ext>
              </a:extLst>
            </p:cNvPr>
            <p:cNvSpPr/>
            <p:nvPr/>
          </p:nvSpPr>
          <p:spPr>
            <a:xfrm rot="2350129">
              <a:off x="1371195" y="1227870"/>
              <a:ext cx="339726" cy="33972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ame 64">
              <a:extLst>
                <a:ext uri="{FF2B5EF4-FFF2-40B4-BE49-F238E27FC236}">
                  <a16:creationId xmlns:a16="http://schemas.microsoft.com/office/drawing/2014/main" id="{BD50CFEB-2E4A-2541-953E-0DEB5D48A6C7}"/>
                </a:ext>
              </a:extLst>
            </p:cNvPr>
            <p:cNvSpPr/>
            <p:nvPr/>
          </p:nvSpPr>
          <p:spPr>
            <a:xfrm>
              <a:off x="989045" y="91440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66" name="Frame 65">
              <a:extLst>
                <a:ext uri="{FF2B5EF4-FFF2-40B4-BE49-F238E27FC236}">
                  <a16:creationId xmlns:a16="http://schemas.microsoft.com/office/drawing/2014/main" id="{E95E1861-16EF-3C45-AE86-E50ABF88B5CB}"/>
                </a:ext>
              </a:extLst>
            </p:cNvPr>
            <p:cNvSpPr/>
            <p:nvPr/>
          </p:nvSpPr>
          <p:spPr>
            <a:xfrm rot="2326800">
              <a:off x="948412" y="132807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7" name="Frame 66">
              <a:extLst>
                <a:ext uri="{FF2B5EF4-FFF2-40B4-BE49-F238E27FC236}">
                  <a16:creationId xmlns:a16="http://schemas.microsoft.com/office/drawing/2014/main" id="{418A29D4-0973-0345-9DF8-798332404D66}"/>
                </a:ext>
              </a:extLst>
            </p:cNvPr>
            <p:cNvSpPr/>
            <p:nvPr/>
          </p:nvSpPr>
          <p:spPr>
            <a:xfrm rot="5400000">
              <a:off x="452535" y="145091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B17158B-7C1C-024B-8FE1-23E29962D86A}"/>
                </a:ext>
              </a:extLst>
            </p:cNvPr>
            <p:cNvSpPr/>
            <p:nvPr/>
          </p:nvSpPr>
          <p:spPr>
            <a:xfrm>
              <a:off x="1044575" y="965200"/>
              <a:ext cx="1349375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5061DEC4-AB4E-8D42-9E94-D4EEA7970153}"/>
                </a:ext>
              </a:extLst>
            </p:cNvPr>
            <p:cNvSpPr/>
            <p:nvPr/>
          </p:nvSpPr>
          <p:spPr>
            <a:xfrm rot="5400000">
              <a:off x="681036" y="1668462"/>
              <a:ext cx="1003300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3D0BF30F-ABD6-2544-8A3A-FA3C372C6B1C}"/>
                </a:ext>
              </a:extLst>
            </p:cNvPr>
            <p:cNvSpPr/>
            <p:nvPr/>
          </p:nvSpPr>
          <p:spPr>
            <a:xfrm>
              <a:off x="1009650" y="930275"/>
              <a:ext cx="339726" cy="339725"/>
            </a:xfrm>
            <a:prstGeom prst="rect">
              <a:avLst/>
            </a:prstGeom>
            <a:solidFill>
              <a:schemeClr val="accent6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1C140A4D-E29D-9A41-89FA-AE06B8451E17}"/>
                </a:ext>
              </a:extLst>
            </p:cNvPr>
            <p:cNvSpPr/>
            <p:nvPr/>
          </p:nvSpPr>
          <p:spPr>
            <a:xfrm>
              <a:off x="1349376" y="930275"/>
              <a:ext cx="339726" cy="33972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A8E798C8-9F56-DF41-B66B-04DB97D156D5}"/>
                </a:ext>
              </a:extLst>
            </p:cNvPr>
            <p:cNvSpPr/>
            <p:nvPr/>
          </p:nvSpPr>
          <p:spPr>
            <a:xfrm>
              <a:off x="1697615" y="933307"/>
              <a:ext cx="339726" cy="33972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3D27D494-3A7B-E842-A525-00EC903E2DC9}"/>
                </a:ext>
              </a:extLst>
            </p:cNvPr>
            <p:cNvSpPr/>
            <p:nvPr/>
          </p:nvSpPr>
          <p:spPr>
            <a:xfrm>
              <a:off x="2062737" y="930275"/>
              <a:ext cx="339726" cy="33972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85CAA584-20B0-4E44-B345-BD5D39BF6E3A}"/>
                </a:ext>
              </a:extLst>
            </p:cNvPr>
            <p:cNvSpPr/>
            <p:nvPr/>
          </p:nvSpPr>
          <p:spPr>
            <a:xfrm>
              <a:off x="1009650" y="1278935"/>
              <a:ext cx="339726" cy="339725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0DDE3028-0D51-8F41-858A-F09F38FF262B}"/>
                </a:ext>
              </a:extLst>
            </p:cNvPr>
            <p:cNvSpPr/>
            <p:nvPr/>
          </p:nvSpPr>
          <p:spPr>
            <a:xfrm>
              <a:off x="1009651" y="1609143"/>
              <a:ext cx="339726" cy="33972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DF7C4C68-640B-8E44-BC09-89E55AF8053C}"/>
                </a:ext>
              </a:extLst>
            </p:cNvPr>
            <p:cNvSpPr/>
            <p:nvPr/>
          </p:nvSpPr>
          <p:spPr>
            <a:xfrm>
              <a:off x="1009650" y="1976469"/>
              <a:ext cx="339726" cy="33972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FE14A38C-E3CD-FB4A-9144-7E9EB91E78A2}"/>
                </a:ext>
              </a:extLst>
            </p:cNvPr>
            <p:cNvSpPr/>
            <p:nvPr/>
          </p:nvSpPr>
          <p:spPr>
            <a:xfrm rot="2350129">
              <a:off x="1936593" y="1687777"/>
              <a:ext cx="339726" cy="339725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27C04327-CE21-D941-8216-88CF17CE6F02}"/>
                </a:ext>
              </a:extLst>
            </p:cNvPr>
            <p:cNvSpPr/>
            <p:nvPr/>
          </p:nvSpPr>
          <p:spPr>
            <a:xfrm rot="2350129">
              <a:off x="1653894" y="1459790"/>
              <a:ext cx="339726" cy="33972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FA6D46A7-2E63-7844-A8BC-662D80CE771A}"/>
                </a:ext>
              </a:extLst>
            </p:cNvPr>
            <p:cNvCxnSpPr/>
            <p:nvPr/>
          </p:nvCxnSpPr>
          <p:spPr>
            <a:xfrm>
              <a:off x="989044" y="91439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82C0286-16C1-C74A-A413-2480318BE902}"/>
                </a:ext>
              </a:extLst>
            </p:cNvPr>
            <p:cNvCxnSpPr/>
            <p:nvPr/>
          </p:nvCxnSpPr>
          <p:spPr>
            <a:xfrm>
              <a:off x="995394" y="90804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5C94BB43-F1C2-C54B-A3C6-CC1810B902FC}"/>
                </a:ext>
              </a:extLst>
            </p:cNvPr>
            <p:cNvCxnSpPr>
              <a:cxnSpLocks/>
            </p:cNvCxnSpPr>
            <p:nvPr/>
          </p:nvCxnSpPr>
          <p:spPr>
            <a:xfrm>
              <a:off x="989044" y="892174"/>
              <a:ext cx="0" cy="1477801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7F98B05-98FD-224F-BC09-E95C11E8D732}"/>
              </a:ext>
            </a:extLst>
          </p:cNvPr>
          <p:cNvGrpSpPr/>
          <p:nvPr/>
        </p:nvGrpSpPr>
        <p:grpSpPr>
          <a:xfrm>
            <a:off x="1704667" y="1667641"/>
            <a:ext cx="891962" cy="916946"/>
            <a:chOff x="948412" y="892174"/>
            <a:chExt cx="1502558" cy="1477801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95690040-2B7C-AD4A-8488-629AB53AAD9C}"/>
                </a:ext>
              </a:extLst>
            </p:cNvPr>
            <p:cNvSpPr/>
            <p:nvPr/>
          </p:nvSpPr>
          <p:spPr>
            <a:xfrm rot="2350129">
              <a:off x="1371195" y="1227870"/>
              <a:ext cx="339726" cy="339725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ame 83">
              <a:extLst>
                <a:ext uri="{FF2B5EF4-FFF2-40B4-BE49-F238E27FC236}">
                  <a16:creationId xmlns:a16="http://schemas.microsoft.com/office/drawing/2014/main" id="{0651B6F0-4FEA-A84B-8CD3-E0237A0E08D2}"/>
                </a:ext>
              </a:extLst>
            </p:cNvPr>
            <p:cNvSpPr/>
            <p:nvPr/>
          </p:nvSpPr>
          <p:spPr>
            <a:xfrm>
              <a:off x="989045" y="91440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85" name="Frame 84">
              <a:extLst>
                <a:ext uri="{FF2B5EF4-FFF2-40B4-BE49-F238E27FC236}">
                  <a16:creationId xmlns:a16="http://schemas.microsoft.com/office/drawing/2014/main" id="{9FCB6727-2C65-334D-9B47-42585D01C8A9}"/>
                </a:ext>
              </a:extLst>
            </p:cNvPr>
            <p:cNvSpPr/>
            <p:nvPr/>
          </p:nvSpPr>
          <p:spPr>
            <a:xfrm rot="2326800">
              <a:off x="948412" y="132807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6" name="Frame 85">
              <a:extLst>
                <a:ext uri="{FF2B5EF4-FFF2-40B4-BE49-F238E27FC236}">
                  <a16:creationId xmlns:a16="http://schemas.microsoft.com/office/drawing/2014/main" id="{031C0F21-AEF7-6B4F-9A26-E3B991C623FE}"/>
                </a:ext>
              </a:extLst>
            </p:cNvPr>
            <p:cNvSpPr/>
            <p:nvPr/>
          </p:nvSpPr>
          <p:spPr>
            <a:xfrm rot="5400000">
              <a:off x="452535" y="145091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1A431DC2-2498-694A-9C1C-5C80EF7816A9}"/>
                </a:ext>
              </a:extLst>
            </p:cNvPr>
            <p:cNvSpPr/>
            <p:nvPr/>
          </p:nvSpPr>
          <p:spPr>
            <a:xfrm>
              <a:off x="1044575" y="965200"/>
              <a:ext cx="1349375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B4812DF9-AF02-3346-AABD-9B9EA645AEA5}"/>
                </a:ext>
              </a:extLst>
            </p:cNvPr>
            <p:cNvSpPr/>
            <p:nvPr/>
          </p:nvSpPr>
          <p:spPr>
            <a:xfrm rot="5400000">
              <a:off x="681036" y="1668462"/>
              <a:ext cx="1003300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0EC1D564-A4AA-E74C-9E4E-BFD3DB1B9EF2}"/>
                </a:ext>
              </a:extLst>
            </p:cNvPr>
            <p:cNvSpPr/>
            <p:nvPr/>
          </p:nvSpPr>
          <p:spPr>
            <a:xfrm>
              <a:off x="1009650" y="930275"/>
              <a:ext cx="339726" cy="339725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CF33471A-2FBB-B54E-B46B-CE9B917B796B}"/>
                </a:ext>
              </a:extLst>
            </p:cNvPr>
            <p:cNvSpPr/>
            <p:nvPr/>
          </p:nvSpPr>
          <p:spPr>
            <a:xfrm>
              <a:off x="1349376" y="930275"/>
              <a:ext cx="339726" cy="33972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437B8E5A-E577-AC42-963C-B6CE79EEF408}"/>
                </a:ext>
              </a:extLst>
            </p:cNvPr>
            <p:cNvSpPr/>
            <p:nvPr/>
          </p:nvSpPr>
          <p:spPr>
            <a:xfrm>
              <a:off x="1697615" y="933307"/>
              <a:ext cx="339726" cy="339725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015ACDB2-D213-9549-A5C0-697623BF0BFF}"/>
                </a:ext>
              </a:extLst>
            </p:cNvPr>
            <p:cNvSpPr/>
            <p:nvPr/>
          </p:nvSpPr>
          <p:spPr>
            <a:xfrm>
              <a:off x="2062737" y="930275"/>
              <a:ext cx="339726" cy="33972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648F5B39-FFE7-B04C-B6E8-9DF9FDE0FA6C}"/>
                </a:ext>
              </a:extLst>
            </p:cNvPr>
            <p:cNvSpPr/>
            <p:nvPr/>
          </p:nvSpPr>
          <p:spPr>
            <a:xfrm>
              <a:off x="1009650" y="1278935"/>
              <a:ext cx="339726" cy="339725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F56AAC56-A7FC-E442-84FD-19776A6BA734}"/>
                </a:ext>
              </a:extLst>
            </p:cNvPr>
            <p:cNvSpPr/>
            <p:nvPr/>
          </p:nvSpPr>
          <p:spPr>
            <a:xfrm>
              <a:off x="1009650" y="1618661"/>
              <a:ext cx="339726" cy="33972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CAD28036-DA39-544E-BC99-B67DBA5FF15E}"/>
                </a:ext>
              </a:extLst>
            </p:cNvPr>
            <p:cNvSpPr/>
            <p:nvPr/>
          </p:nvSpPr>
          <p:spPr>
            <a:xfrm>
              <a:off x="1009650" y="1976469"/>
              <a:ext cx="339726" cy="33972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AC09F35F-C6D5-D242-970F-E22C47B4982B}"/>
                </a:ext>
              </a:extLst>
            </p:cNvPr>
            <p:cNvSpPr/>
            <p:nvPr/>
          </p:nvSpPr>
          <p:spPr>
            <a:xfrm rot="2350129">
              <a:off x="1936593" y="1687777"/>
              <a:ext cx="339726" cy="339725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F7A21730-964C-C240-AFA2-E90DA6DDB6A5}"/>
                </a:ext>
              </a:extLst>
            </p:cNvPr>
            <p:cNvSpPr/>
            <p:nvPr/>
          </p:nvSpPr>
          <p:spPr>
            <a:xfrm rot="2350129">
              <a:off x="1653894" y="1459790"/>
              <a:ext cx="339726" cy="33972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376C685-78C1-B545-9F7E-810B559A7613}"/>
                </a:ext>
              </a:extLst>
            </p:cNvPr>
            <p:cNvCxnSpPr/>
            <p:nvPr/>
          </p:nvCxnSpPr>
          <p:spPr>
            <a:xfrm>
              <a:off x="989044" y="91439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18D4C8BA-E577-314E-AD85-3EC446CCDD3A}"/>
                </a:ext>
              </a:extLst>
            </p:cNvPr>
            <p:cNvCxnSpPr/>
            <p:nvPr/>
          </p:nvCxnSpPr>
          <p:spPr>
            <a:xfrm>
              <a:off x="995394" y="90804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2CB01E24-1FEC-8B4F-BD1A-70D3B63E5CAA}"/>
                </a:ext>
              </a:extLst>
            </p:cNvPr>
            <p:cNvCxnSpPr>
              <a:cxnSpLocks/>
            </p:cNvCxnSpPr>
            <p:nvPr/>
          </p:nvCxnSpPr>
          <p:spPr>
            <a:xfrm>
              <a:off x="989044" y="892174"/>
              <a:ext cx="0" cy="1477801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Cross 2">
            <a:extLst>
              <a:ext uri="{FF2B5EF4-FFF2-40B4-BE49-F238E27FC236}">
                <a16:creationId xmlns:a16="http://schemas.microsoft.com/office/drawing/2014/main" id="{7B54F6D9-6341-DA41-8F4F-C5BE44FD4709}"/>
              </a:ext>
            </a:extLst>
          </p:cNvPr>
          <p:cNvSpPr/>
          <p:nvPr/>
        </p:nvSpPr>
        <p:spPr>
          <a:xfrm>
            <a:off x="2818103" y="1906195"/>
            <a:ext cx="474562" cy="439838"/>
          </a:xfrm>
          <a:prstGeom prst="plus">
            <a:avLst>
              <a:gd name="adj" fmla="val 40881"/>
            </a:avLst>
          </a:prstGeom>
          <a:solidFill>
            <a:schemeClr val="tx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Cross 100">
            <a:extLst>
              <a:ext uri="{FF2B5EF4-FFF2-40B4-BE49-F238E27FC236}">
                <a16:creationId xmlns:a16="http://schemas.microsoft.com/office/drawing/2014/main" id="{749E1349-E78F-784B-94CF-310933EE72B4}"/>
              </a:ext>
            </a:extLst>
          </p:cNvPr>
          <p:cNvSpPr/>
          <p:nvPr/>
        </p:nvSpPr>
        <p:spPr>
          <a:xfrm>
            <a:off x="5186120" y="1885518"/>
            <a:ext cx="474562" cy="439838"/>
          </a:xfrm>
          <a:prstGeom prst="plus">
            <a:avLst>
              <a:gd name="adj" fmla="val 40881"/>
            </a:avLst>
          </a:prstGeom>
          <a:solidFill>
            <a:schemeClr val="tx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Cross 101">
            <a:extLst>
              <a:ext uri="{FF2B5EF4-FFF2-40B4-BE49-F238E27FC236}">
                <a16:creationId xmlns:a16="http://schemas.microsoft.com/office/drawing/2014/main" id="{DDF3A062-BF5D-744C-BE16-5F2553D9395A}"/>
              </a:ext>
            </a:extLst>
          </p:cNvPr>
          <p:cNvSpPr/>
          <p:nvPr/>
        </p:nvSpPr>
        <p:spPr>
          <a:xfrm>
            <a:off x="7295088" y="1906195"/>
            <a:ext cx="474562" cy="439838"/>
          </a:xfrm>
          <a:prstGeom prst="plus">
            <a:avLst>
              <a:gd name="adj" fmla="val 40881"/>
            </a:avLst>
          </a:prstGeom>
          <a:solidFill>
            <a:schemeClr val="tx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Cross 102">
            <a:extLst>
              <a:ext uri="{FF2B5EF4-FFF2-40B4-BE49-F238E27FC236}">
                <a16:creationId xmlns:a16="http://schemas.microsoft.com/office/drawing/2014/main" id="{99ABDF2F-3E64-2A4C-91E2-0256582CCD8F}"/>
              </a:ext>
            </a:extLst>
          </p:cNvPr>
          <p:cNvSpPr/>
          <p:nvPr/>
        </p:nvSpPr>
        <p:spPr>
          <a:xfrm>
            <a:off x="9454248" y="1891651"/>
            <a:ext cx="474562" cy="439838"/>
          </a:xfrm>
          <a:prstGeom prst="plus">
            <a:avLst>
              <a:gd name="adj" fmla="val 40881"/>
            </a:avLst>
          </a:prstGeom>
          <a:solidFill>
            <a:schemeClr val="tx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4FABEE6-4695-D644-8624-A947E97179C7}"/>
              </a:ext>
            </a:extLst>
          </p:cNvPr>
          <p:cNvGrpSpPr/>
          <p:nvPr/>
        </p:nvGrpSpPr>
        <p:grpSpPr>
          <a:xfrm>
            <a:off x="3688983" y="1667641"/>
            <a:ext cx="891962" cy="916946"/>
            <a:chOff x="948412" y="892174"/>
            <a:chExt cx="1502558" cy="1477801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97BBE66F-E4B9-4C41-BB26-664153D681E3}"/>
                </a:ext>
              </a:extLst>
            </p:cNvPr>
            <p:cNvSpPr/>
            <p:nvPr/>
          </p:nvSpPr>
          <p:spPr>
            <a:xfrm rot="2350129">
              <a:off x="1371195" y="1227870"/>
              <a:ext cx="339726" cy="339725"/>
            </a:xfrm>
            <a:prstGeom prst="rect">
              <a:avLst/>
            </a:prstGeom>
            <a:solidFill>
              <a:srgbClr val="DDA0DD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Frame 105">
              <a:extLst>
                <a:ext uri="{FF2B5EF4-FFF2-40B4-BE49-F238E27FC236}">
                  <a16:creationId xmlns:a16="http://schemas.microsoft.com/office/drawing/2014/main" id="{EAFE4891-24E1-354F-A8B8-3AE48C098826}"/>
                </a:ext>
              </a:extLst>
            </p:cNvPr>
            <p:cNvSpPr/>
            <p:nvPr/>
          </p:nvSpPr>
          <p:spPr>
            <a:xfrm>
              <a:off x="989045" y="91440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107" name="Frame 106">
              <a:extLst>
                <a:ext uri="{FF2B5EF4-FFF2-40B4-BE49-F238E27FC236}">
                  <a16:creationId xmlns:a16="http://schemas.microsoft.com/office/drawing/2014/main" id="{7912FD5A-1CEE-7D4C-9CFB-C520A46C8B08}"/>
                </a:ext>
              </a:extLst>
            </p:cNvPr>
            <p:cNvSpPr/>
            <p:nvPr/>
          </p:nvSpPr>
          <p:spPr>
            <a:xfrm rot="2326800">
              <a:off x="948412" y="132807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8" name="Frame 107">
              <a:extLst>
                <a:ext uri="{FF2B5EF4-FFF2-40B4-BE49-F238E27FC236}">
                  <a16:creationId xmlns:a16="http://schemas.microsoft.com/office/drawing/2014/main" id="{BC54C864-104E-F24C-88E1-DC393E75C97F}"/>
                </a:ext>
              </a:extLst>
            </p:cNvPr>
            <p:cNvSpPr/>
            <p:nvPr/>
          </p:nvSpPr>
          <p:spPr>
            <a:xfrm rot="5400000">
              <a:off x="452535" y="145091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8005678A-9589-534D-AB44-E653BC78C91C}"/>
                </a:ext>
              </a:extLst>
            </p:cNvPr>
            <p:cNvSpPr/>
            <p:nvPr/>
          </p:nvSpPr>
          <p:spPr>
            <a:xfrm>
              <a:off x="1044575" y="965200"/>
              <a:ext cx="1349375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6EA0C223-00A4-EC4D-BA5C-82B5E4B661F0}"/>
                </a:ext>
              </a:extLst>
            </p:cNvPr>
            <p:cNvSpPr/>
            <p:nvPr/>
          </p:nvSpPr>
          <p:spPr>
            <a:xfrm rot="5400000">
              <a:off x="681036" y="1668462"/>
              <a:ext cx="1003300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770BF75B-DDBE-094B-9C0C-CF3D887D317A}"/>
                </a:ext>
              </a:extLst>
            </p:cNvPr>
            <p:cNvSpPr/>
            <p:nvPr/>
          </p:nvSpPr>
          <p:spPr>
            <a:xfrm>
              <a:off x="1009650" y="930275"/>
              <a:ext cx="339726" cy="339725"/>
            </a:xfrm>
            <a:prstGeom prst="rect">
              <a:avLst/>
            </a:prstGeom>
            <a:solidFill>
              <a:srgbClr val="DDA0DD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77236A9C-521C-3F49-887C-74E87DEBC4B1}"/>
                </a:ext>
              </a:extLst>
            </p:cNvPr>
            <p:cNvSpPr/>
            <p:nvPr/>
          </p:nvSpPr>
          <p:spPr>
            <a:xfrm>
              <a:off x="1349376" y="930275"/>
              <a:ext cx="339726" cy="339725"/>
            </a:xfrm>
            <a:prstGeom prst="rect">
              <a:avLst/>
            </a:prstGeom>
            <a:solidFill>
              <a:srgbClr val="FF83FA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6C25AF6D-B97A-754E-8382-5DA016AB61CC}"/>
                </a:ext>
              </a:extLst>
            </p:cNvPr>
            <p:cNvSpPr/>
            <p:nvPr/>
          </p:nvSpPr>
          <p:spPr>
            <a:xfrm>
              <a:off x="1697615" y="933307"/>
              <a:ext cx="339726" cy="339725"/>
            </a:xfrm>
            <a:prstGeom prst="rect">
              <a:avLst/>
            </a:prstGeom>
            <a:solidFill>
              <a:srgbClr val="942093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909A1B2A-037A-1D40-871D-2EFDD2C2F953}"/>
                </a:ext>
              </a:extLst>
            </p:cNvPr>
            <p:cNvSpPr/>
            <p:nvPr/>
          </p:nvSpPr>
          <p:spPr>
            <a:xfrm>
              <a:off x="2062737" y="930275"/>
              <a:ext cx="339726" cy="339725"/>
            </a:xfrm>
            <a:prstGeom prst="rect">
              <a:avLst/>
            </a:prstGeom>
            <a:solidFill>
              <a:srgbClr val="942093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28D43898-14BF-1145-AFBA-370DB1635676}"/>
                </a:ext>
              </a:extLst>
            </p:cNvPr>
            <p:cNvSpPr/>
            <p:nvPr/>
          </p:nvSpPr>
          <p:spPr>
            <a:xfrm>
              <a:off x="1009650" y="1278935"/>
              <a:ext cx="339726" cy="33972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00EE6D67-F74F-984F-931A-4025F1BEF4ED}"/>
                </a:ext>
              </a:extLst>
            </p:cNvPr>
            <p:cNvSpPr/>
            <p:nvPr/>
          </p:nvSpPr>
          <p:spPr>
            <a:xfrm>
              <a:off x="1009650" y="1618661"/>
              <a:ext cx="339726" cy="339725"/>
            </a:xfrm>
            <a:prstGeom prst="rect">
              <a:avLst/>
            </a:prstGeom>
            <a:solidFill>
              <a:srgbClr val="942093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3873F6E-D6A4-3C43-A003-1919E9051ADE}"/>
                </a:ext>
              </a:extLst>
            </p:cNvPr>
            <p:cNvSpPr/>
            <p:nvPr/>
          </p:nvSpPr>
          <p:spPr>
            <a:xfrm>
              <a:off x="1009650" y="1976469"/>
              <a:ext cx="339726" cy="339725"/>
            </a:xfrm>
            <a:prstGeom prst="rect">
              <a:avLst/>
            </a:prstGeom>
            <a:solidFill>
              <a:srgbClr val="FF1493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D082ADFB-7ED5-8743-A6AE-D5E4BED3482D}"/>
                </a:ext>
              </a:extLst>
            </p:cNvPr>
            <p:cNvSpPr/>
            <p:nvPr/>
          </p:nvSpPr>
          <p:spPr>
            <a:xfrm rot="2350129">
              <a:off x="1936593" y="1687777"/>
              <a:ext cx="339726" cy="339725"/>
            </a:xfrm>
            <a:prstGeom prst="rect">
              <a:avLst/>
            </a:prstGeom>
            <a:solidFill>
              <a:srgbClr val="FF83FA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B81BC80C-947F-5849-B2E7-2F6D44FD43AC}"/>
                </a:ext>
              </a:extLst>
            </p:cNvPr>
            <p:cNvSpPr/>
            <p:nvPr/>
          </p:nvSpPr>
          <p:spPr>
            <a:xfrm rot="2350129">
              <a:off x="1653894" y="1459790"/>
              <a:ext cx="339726" cy="339725"/>
            </a:xfrm>
            <a:prstGeom prst="rect">
              <a:avLst/>
            </a:prstGeom>
            <a:solidFill>
              <a:srgbClr val="942093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66BED56F-50A7-2542-9FC5-F59F186C0E3F}"/>
                </a:ext>
              </a:extLst>
            </p:cNvPr>
            <p:cNvCxnSpPr/>
            <p:nvPr/>
          </p:nvCxnSpPr>
          <p:spPr>
            <a:xfrm>
              <a:off x="989044" y="91439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47118B49-C1D4-2140-BFEB-26C619D4678A}"/>
                </a:ext>
              </a:extLst>
            </p:cNvPr>
            <p:cNvCxnSpPr/>
            <p:nvPr/>
          </p:nvCxnSpPr>
          <p:spPr>
            <a:xfrm>
              <a:off x="995394" y="90804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5A917C16-04A3-2C4F-B70C-FB864804E8CE}"/>
                </a:ext>
              </a:extLst>
            </p:cNvPr>
            <p:cNvCxnSpPr>
              <a:cxnSpLocks/>
            </p:cNvCxnSpPr>
            <p:nvPr/>
          </p:nvCxnSpPr>
          <p:spPr>
            <a:xfrm>
              <a:off x="989044" y="892174"/>
              <a:ext cx="0" cy="1477801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571091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2140F13-8CF7-9540-A428-8E60341018C2}"/>
              </a:ext>
            </a:extLst>
          </p:cNvPr>
          <p:cNvGrpSpPr/>
          <p:nvPr/>
        </p:nvGrpSpPr>
        <p:grpSpPr>
          <a:xfrm>
            <a:off x="3710726" y="4261314"/>
            <a:ext cx="891962" cy="916946"/>
            <a:chOff x="948412" y="892174"/>
            <a:chExt cx="1502558" cy="147780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484B471-181C-3C46-A64F-D06C99D25065}"/>
                </a:ext>
              </a:extLst>
            </p:cNvPr>
            <p:cNvSpPr/>
            <p:nvPr/>
          </p:nvSpPr>
          <p:spPr>
            <a:xfrm rot="2350129">
              <a:off x="1371195" y="1227870"/>
              <a:ext cx="339726" cy="33972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ame 3">
              <a:extLst>
                <a:ext uri="{FF2B5EF4-FFF2-40B4-BE49-F238E27FC236}">
                  <a16:creationId xmlns:a16="http://schemas.microsoft.com/office/drawing/2014/main" id="{A81F6FCF-9CAA-0442-A9B4-FAA61C6BE2A1}"/>
                </a:ext>
              </a:extLst>
            </p:cNvPr>
            <p:cNvSpPr/>
            <p:nvPr/>
          </p:nvSpPr>
          <p:spPr>
            <a:xfrm>
              <a:off x="989045" y="91440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5" name="Frame 4">
              <a:extLst>
                <a:ext uri="{FF2B5EF4-FFF2-40B4-BE49-F238E27FC236}">
                  <a16:creationId xmlns:a16="http://schemas.microsoft.com/office/drawing/2014/main" id="{65A42617-EEFD-3D46-A05A-52139B80F09E}"/>
                </a:ext>
              </a:extLst>
            </p:cNvPr>
            <p:cNvSpPr/>
            <p:nvPr/>
          </p:nvSpPr>
          <p:spPr>
            <a:xfrm rot="2326800">
              <a:off x="948412" y="132807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Frame 5">
              <a:extLst>
                <a:ext uri="{FF2B5EF4-FFF2-40B4-BE49-F238E27FC236}">
                  <a16:creationId xmlns:a16="http://schemas.microsoft.com/office/drawing/2014/main" id="{2A933C82-2839-F24D-8F11-009F55339830}"/>
                </a:ext>
              </a:extLst>
            </p:cNvPr>
            <p:cNvSpPr/>
            <p:nvPr/>
          </p:nvSpPr>
          <p:spPr>
            <a:xfrm rot="5400000">
              <a:off x="452535" y="145091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AAC76FF-1512-1149-8D5A-132E80EDF899}"/>
                </a:ext>
              </a:extLst>
            </p:cNvPr>
            <p:cNvSpPr/>
            <p:nvPr/>
          </p:nvSpPr>
          <p:spPr>
            <a:xfrm>
              <a:off x="1044575" y="965200"/>
              <a:ext cx="1349375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7B05309-83D0-694E-8214-D3B93891067E}"/>
                </a:ext>
              </a:extLst>
            </p:cNvPr>
            <p:cNvSpPr/>
            <p:nvPr/>
          </p:nvSpPr>
          <p:spPr>
            <a:xfrm rot="5400000">
              <a:off x="681036" y="1668462"/>
              <a:ext cx="1003300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76E9C34-2C3F-074A-B7EF-FC2805352FAA}"/>
                </a:ext>
              </a:extLst>
            </p:cNvPr>
            <p:cNvSpPr/>
            <p:nvPr/>
          </p:nvSpPr>
          <p:spPr>
            <a:xfrm>
              <a:off x="1009650" y="930275"/>
              <a:ext cx="339726" cy="339725"/>
            </a:xfrm>
            <a:prstGeom prst="rect">
              <a:avLst/>
            </a:prstGeom>
            <a:solidFill>
              <a:schemeClr val="accent3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91290EB-1540-BA42-A98A-6B09A4909984}"/>
                </a:ext>
              </a:extLst>
            </p:cNvPr>
            <p:cNvSpPr/>
            <p:nvPr/>
          </p:nvSpPr>
          <p:spPr>
            <a:xfrm>
              <a:off x="1349376" y="930275"/>
              <a:ext cx="339726" cy="33972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87E8216-7F54-1C4A-99F3-AD1E8E004B39}"/>
                </a:ext>
              </a:extLst>
            </p:cNvPr>
            <p:cNvSpPr/>
            <p:nvPr/>
          </p:nvSpPr>
          <p:spPr>
            <a:xfrm>
              <a:off x="1697615" y="933307"/>
              <a:ext cx="339726" cy="33972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AF96B62-4532-4E45-94F3-AE5D2502752B}"/>
                </a:ext>
              </a:extLst>
            </p:cNvPr>
            <p:cNvSpPr/>
            <p:nvPr/>
          </p:nvSpPr>
          <p:spPr>
            <a:xfrm>
              <a:off x="2062737" y="930275"/>
              <a:ext cx="339726" cy="33972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468ACAE-AF9F-7B45-9A23-AEE4E03BF382}"/>
                </a:ext>
              </a:extLst>
            </p:cNvPr>
            <p:cNvSpPr/>
            <p:nvPr/>
          </p:nvSpPr>
          <p:spPr>
            <a:xfrm>
              <a:off x="1009650" y="1278935"/>
              <a:ext cx="339726" cy="33972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6705EB6-4476-ED41-B0E6-7DB061ACDAD5}"/>
                </a:ext>
              </a:extLst>
            </p:cNvPr>
            <p:cNvSpPr/>
            <p:nvPr/>
          </p:nvSpPr>
          <p:spPr>
            <a:xfrm>
              <a:off x="1009650" y="1618661"/>
              <a:ext cx="339726" cy="33972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AF56250-DFAF-9444-BA78-1925D5DF751E}"/>
                </a:ext>
              </a:extLst>
            </p:cNvPr>
            <p:cNvSpPr/>
            <p:nvPr/>
          </p:nvSpPr>
          <p:spPr>
            <a:xfrm>
              <a:off x="1009650" y="1976469"/>
              <a:ext cx="339726" cy="33972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6F424ED-022A-1D4F-B958-823CA08EFFA2}"/>
                </a:ext>
              </a:extLst>
            </p:cNvPr>
            <p:cNvSpPr/>
            <p:nvPr/>
          </p:nvSpPr>
          <p:spPr>
            <a:xfrm rot="2350129">
              <a:off x="1936593" y="1687777"/>
              <a:ext cx="339726" cy="33972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79A2B0B-86BD-EE4F-9CBD-E7B9B5158BBC}"/>
                </a:ext>
              </a:extLst>
            </p:cNvPr>
            <p:cNvSpPr/>
            <p:nvPr/>
          </p:nvSpPr>
          <p:spPr>
            <a:xfrm rot="2350129">
              <a:off x="1653894" y="1459790"/>
              <a:ext cx="339726" cy="33972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4412609-3EF8-7741-ACFC-628F5D33E9C2}"/>
                </a:ext>
              </a:extLst>
            </p:cNvPr>
            <p:cNvCxnSpPr/>
            <p:nvPr/>
          </p:nvCxnSpPr>
          <p:spPr>
            <a:xfrm>
              <a:off x="989044" y="91439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C5F88F3-1155-F54A-9580-44E81E3ED90A}"/>
                </a:ext>
              </a:extLst>
            </p:cNvPr>
            <p:cNvCxnSpPr/>
            <p:nvPr/>
          </p:nvCxnSpPr>
          <p:spPr>
            <a:xfrm>
              <a:off x="995394" y="90804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0C99F47-4045-A546-835A-DEDB7D2EDB48}"/>
                </a:ext>
              </a:extLst>
            </p:cNvPr>
            <p:cNvCxnSpPr>
              <a:cxnSpLocks/>
            </p:cNvCxnSpPr>
            <p:nvPr/>
          </p:nvCxnSpPr>
          <p:spPr>
            <a:xfrm>
              <a:off x="989044" y="892174"/>
              <a:ext cx="0" cy="1477801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BAB1BAC-829F-3546-B5A4-366898EB111C}"/>
              </a:ext>
            </a:extLst>
          </p:cNvPr>
          <p:cNvGrpSpPr/>
          <p:nvPr/>
        </p:nvGrpSpPr>
        <p:grpSpPr>
          <a:xfrm>
            <a:off x="6006808" y="1667641"/>
            <a:ext cx="891962" cy="916946"/>
            <a:chOff x="948412" y="892174"/>
            <a:chExt cx="1502558" cy="147780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9B0BD49-1DB4-AE4E-A256-8711A9912CDD}"/>
                </a:ext>
              </a:extLst>
            </p:cNvPr>
            <p:cNvSpPr/>
            <p:nvPr/>
          </p:nvSpPr>
          <p:spPr>
            <a:xfrm rot="2350129">
              <a:off x="1371195" y="1227870"/>
              <a:ext cx="339726" cy="33972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ame 25">
              <a:extLst>
                <a:ext uri="{FF2B5EF4-FFF2-40B4-BE49-F238E27FC236}">
                  <a16:creationId xmlns:a16="http://schemas.microsoft.com/office/drawing/2014/main" id="{983FC3AE-C9BA-9247-8F91-049469980987}"/>
                </a:ext>
              </a:extLst>
            </p:cNvPr>
            <p:cNvSpPr/>
            <p:nvPr/>
          </p:nvSpPr>
          <p:spPr>
            <a:xfrm>
              <a:off x="989045" y="91440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28" name="Frame 27">
              <a:extLst>
                <a:ext uri="{FF2B5EF4-FFF2-40B4-BE49-F238E27FC236}">
                  <a16:creationId xmlns:a16="http://schemas.microsoft.com/office/drawing/2014/main" id="{F5F1D0B5-C9BF-604C-AE5E-829DA733F92D}"/>
                </a:ext>
              </a:extLst>
            </p:cNvPr>
            <p:cNvSpPr/>
            <p:nvPr/>
          </p:nvSpPr>
          <p:spPr>
            <a:xfrm rot="2326800">
              <a:off x="948412" y="132807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Frame 28">
              <a:extLst>
                <a:ext uri="{FF2B5EF4-FFF2-40B4-BE49-F238E27FC236}">
                  <a16:creationId xmlns:a16="http://schemas.microsoft.com/office/drawing/2014/main" id="{7046D260-6088-2D46-A9CF-69909C530C66}"/>
                </a:ext>
              </a:extLst>
            </p:cNvPr>
            <p:cNvSpPr/>
            <p:nvPr/>
          </p:nvSpPr>
          <p:spPr>
            <a:xfrm rot="5400000">
              <a:off x="452535" y="145091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E9833E5-60D0-D342-B411-E8B131ADBC8C}"/>
                </a:ext>
              </a:extLst>
            </p:cNvPr>
            <p:cNvSpPr/>
            <p:nvPr/>
          </p:nvSpPr>
          <p:spPr>
            <a:xfrm>
              <a:off x="1044575" y="965200"/>
              <a:ext cx="1349375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83571C9-A1B8-154E-AA51-2059D09D0290}"/>
                </a:ext>
              </a:extLst>
            </p:cNvPr>
            <p:cNvSpPr/>
            <p:nvPr/>
          </p:nvSpPr>
          <p:spPr>
            <a:xfrm rot="5400000">
              <a:off x="681036" y="1668462"/>
              <a:ext cx="1003300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460FE81-3868-4045-90AB-1B603ABAFBA4}"/>
                </a:ext>
              </a:extLst>
            </p:cNvPr>
            <p:cNvSpPr/>
            <p:nvPr/>
          </p:nvSpPr>
          <p:spPr>
            <a:xfrm>
              <a:off x="1009650" y="930275"/>
              <a:ext cx="339726" cy="339725"/>
            </a:xfrm>
            <a:prstGeom prst="rect">
              <a:avLst/>
            </a:prstGeom>
            <a:solidFill>
              <a:schemeClr val="accent4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E5EAEDE-DBA8-CB42-858C-3589870A34FE}"/>
                </a:ext>
              </a:extLst>
            </p:cNvPr>
            <p:cNvSpPr/>
            <p:nvPr/>
          </p:nvSpPr>
          <p:spPr>
            <a:xfrm>
              <a:off x="1349376" y="930275"/>
              <a:ext cx="339726" cy="33972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624F820-A807-5C45-B838-A7D5DF961F76}"/>
                </a:ext>
              </a:extLst>
            </p:cNvPr>
            <p:cNvSpPr/>
            <p:nvPr/>
          </p:nvSpPr>
          <p:spPr>
            <a:xfrm>
              <a:off x="1697615" y="933307"/>
              <a:ext cx="339726" cy="339725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F5C427B-555D-BD4B-B9AA-6A9E446FA2EF}"/>
                </a:ext>
              </a:extLst>
            </p:cNvPr>
            <p:cNvSpPr/>
            <p:nvPr/>
          </p:nvSpPr>
          <p:spPr>
            <a:xfrm>
              <a:off x="2062737" y="930275"/>
              <a:ext cx="339726" cy="339725"/>
            </a:xfrm>
            <a:prstGeom prst="rect">
              <a:avLst/>
            </a:prstGeom>
            <a:solidFill>
              <a:schemeClr val="accent4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39B9D9C-F474-2940-811E-71DE069A5AF1}"/>
                </a:ext>
              </a:extLst>
            </p:cNvPr>
            <p:cNvSpPr/>
            <p:nvPr/>
          </p:nvSpPr>
          <p:spPr>
            <a:xfrm>
              <a:off x="1009650" y="1278935"/>
              <a:ext cx="339726" cy="33972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43515A5-0C98-1040-B0E2-6CF91FFAF58B}"/>
                </a:ext>
              </a:extLst>
            </p:cNvPr>
            <p:cNvSpPr/>
            <p:nvPr/>
          </p:nvSpPr>
          <p:spPr>
            <a:xfrm>
              <a:off x="1009650" y="1618661"/>
              <a:ext cx="339726" cy="339725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B43B39F-E17A-3E47-88F9-012112602F36}"/>
                </a:ext>
              </a:extLst>
            </p:cNvPr>
            <p:cNvSpPr/>
            <p:nvPr/>
          </p:nvSpPr>
          <p:spPr>
            <a:xfrm>
              <a:off x="1009650" y="1976469"/>
              <a:ext cx="339726" cy="33972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45DB827-28BB-1745-838E-5C5A985C93DC}"/>
                </a:ext>
              </a:extLst>
            </p:cNvPr>
            <p:cNvSpPr/>
            <p:nvPr/>
          </p:nvSpPr>
          <p:spPr>
            <a:xfrm rot="2350129">
              <a:off x="1936593" y="1687777"/>
              <a:ext cx="339726" cy="33972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617D942-2BDD-0340-9C10-A3A5CD581198}"/>
                </a:ext>
              </a:extLst>
            </p:cNvPr>
            <p:cNvSpPr/>
            <p:nvPr/>
          </p:nvSpPr>
          <p:spPr>
            <a:xfrm rot="2350129">
              <a:off x="1653894" y="1459790"/>
              <a:ext cx="339726" cy="33972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935C8AD-C435-B043-9D2B-9D5F9646A822}"/>
                </a:ext>
              </a:extLst>
            </p:cNvPr>
            <p:cNvCxnSpPr/>
            <p:nvPr/>
          </p:nvCxnSpPr>
          <p:spPr>
            <a:xfrm>
              <a:off x="989044" y="91439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D44F0A8-3C6E-4146-8E7D-03BF03F4ADEC}"/>
                </a:ext>
              </a:extLst>
            </p:cNvPr>
            <p:cNvCxnSpPr/>
            <p:nvPr/>
          </p:nvCxnSpPr>
          <p:spPr>
            <a:xfrm>
              <a:off x="995394" y="90804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9EF7F7C-956E-B743-8705-6AFDF8541217}"/>
                </a:ext>
              </a:extLst>
            </p:cNvPr>
            <p:cNvCxnSpPr>
              <a:cxnSpLocks/>
            </p:cNvCxnSpPr>
            <p:nvPr/>
          </p:nvCxnSpPr>
          <p:spPr>
            <a:xfrm>
              <a:off x="989044" y="892174"/>
              <a:ext cx="0" cy="1477801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917392F-2EB7-944D-9653-95B444EA28EF}"/>
              </a:ext>
            </a:extLst>
          </p:cNvPr>
          <p:cNvGrpSpPr/>
          <p:nvPr/>
        </p:nvGrpSpPr>
        <p:grpSpPr>
          <a:xfrm>
            <a:off x="8165968" y="1646964"/>
            <a:ext cx="891962" cy="916946"/>
            <a:chOff x="948412" y="892174"/>
            <a:chExt cx="1502558" cy="1477801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A9BC34F-CA49-8540-BE4C-5035DB15BA04}"/>
                </a:ext>
              </a:extLst>
            </p:cNvPr>
            <p:cNvSpPr/>
            <p:nvPr/>
          </p:nvSpPr>
          <p:spPr>
            <a:xfrm rot="2350129">
              <a:off x="1371195" y="1227870"/>
              <a:ext cx="339726" cy="33972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ame 45">
              <a:extLst>
                <a:ext uri="{FF2B5EF4-FFF2-40B4-BE49-F238E27FC236}">
                  <a16:creationId xmlns:a16="http://schemas.microsoft.com/office/drawing/2014/main" id="{91A01CFE-3914-9140-ADA6-47771D0ABD9B}"/>
                </a:ext>
              </a:extLst>
            </p:cNvPr>
            <p:cNvSpPr/>
            <p:nvPr/>
          </p:nvSpPr>
          <p:spPr>
            <a:xfrm>
              <a:off x="989045" y="91440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47" name="Frame 46">
              <a:extLst>
                <a:ext uri="{FF2B5EF4-FFF2-40B4-BE49-F238E27FC236}">
                  <a16:creationId xmlns:a16="http://schemas.microsoft.com/office/drawing/2014/main" id="{0CA3420F-8360-C040-815B-78BD201C890A}"/>
                </a:ext>
              </a:extLst>
            </p:cNvPr>
            <p:cNvSpPr/>
            <p:nvPr/>
          </p:nvSpPr>
          <p:spPr>
            <a:xfrm rot="2326800">
              <a:off x="948412" y="132807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8" name="Frame 47">
              <a:extLst>
                <a:ext uri="{FF2B5EF4-FFF2-40B4-BE49-F238E27FC236}">
                  <a16:creationId xmlns:a16="http://schemas.microsoft.com/office/drawing/2014/main" id="{75AF71E4-1FA2-2144-9FAA-694AA981E373}"/>
                </a:ext>
              </a:extLst>
            </p:cNvPr>
            <p:cNvSpPr/>
            <p:nvPr/>
          </p:nvSpPr>
          <p:spPr>
            <a:xfrm rot="5400000">
              <a:off x="452535" y="145091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52EA105-FC68-BB4C-8924-360A784787C7}"/>
                </a:ext>
              </a:extLst>
            </p:cNvPr>
            <p:cNvSpPr/>
            <p:nvPr/>
          </p:nvSpPr>
          <p:spPr>
            <a:xfrm>
              <a:off x="1044575" y="965200"/>
              <a:ext cx="1349375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25898140-AF47-D446-B242-F9583B39F84E}"/>
                </a:ext>
              </a:extLst>
            </p:cNvPr>
            <p:cNvSpPr/>
            <p:nvPr/>
          </p:nvSpPr>
          <p:spPr>
            <a:xfrm rot="5400000">
              <a:off x="681036" y="1668462"/>
              <a:ext cx="1003300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FEA6B44-1B04-B644-B549-E31AE1B2775B}"/>
                </a:ext>
              </a:extLst>
            </p:cNvPr>
            <p:cNvSpPr/>
            <p:nvPr/>
          </p:nvSpPr>
          <p:spPr>
            <a:xfrm>
              <a:off x="1009650" y="930275"/>
              <a:ext cx="339726" cy="33972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EA4BBDE-0D7C-2F48-9710-18FC6D9FD215}"/>
                </a:ext>
              </a:extLst>
            </p:cNvPr>
            <p:cNvSpPr/>
            <p:nvPr/>
          </p:nvSpPr>
          <p:spPr>
            <a:xfrm>
              <a:off x="1349376" y="930275"/>
              <a:ext cx="339726" cy="339725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43F1DAA-9C8D-F146-A850-17615ECC1F59}"/>
                </a:ext>
              </a:extLst>
            </p:cNvPr>
            <p:cNvSpPr/>
            <p:nvPr/>
          </p:nvSpPr>
          <p:spPr>
            <a:xfrm>
              <a:off x="1697615" y="933307"/>
              <a:ext cx="339726" cy="339725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8F47279-D71F-034D-9A0A-0C7914A60331}"/>
                </a:ext>
              </a:extLst>
            </p:cNvPr>
            <p:cNvSpPr/>
            <p:nvPr/>
          </p:nvSpPr>
          <p:spPr>
            <a:xfrm>
              <a:off x="2062737" y="930275"/>
              <a:ext cx="339726" cy="33972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BC67D20-4962-8A40-84F3-0CC4DF1B4853}"/>
                </a:ext>
              </a:extLst>
            </p:cNvPr>
            <p:cNvSpPr/>
            <p:nvPr/>
          </p:nvSpPr>
          <p:spPr>
            <a:xfrm>
              <a:off x="1009650" y="1278935"/>
              <a:ext cx="339726" cy="33972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6B716BA-0663-A841-9DC1-99531EE9C57C}"/>
                </a:ext>
              </a:extLst>
            </p:cNvPr>
            <p:cNvSpPr/>
            <p:nvPr/>
          </p:nvSpPr>
          <p:spPr>
            <a:xfrm>
              <a:off x="1009650" y="1618661"/>
              <a:ext cx="339726" cy="33972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AA3AC5A-7BF3-ED41-B608-D9B6CBFB0F72}"/>
                </a:ext>
              </a:extLst>
            </p:cNvPr>
            <p:cNvSpPr/>
            <p:nvPr/>
          </p:nvSpPr>
          <p:spPr>
            <a:xfrm>
              <a:off x="1009650" y="1976469"/>
              <a:ext cx="339726" cy="33972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057902B3-08F9-9142-B92B-B5CF61B198BC}"/>
                </a:ext>
              </a:extLst>
            </p:cNvPr>
            <p:cNvSpPr/>
            <p:nvPr/>
          </p:nvSpPr>
          <p:spPr>
            <a:xfrm rot="2350129">
              <a:off x="1936593" y="1687777"/>
              <a:ext cx="339726" cy="33972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93F8E4A8-D9B0-3140-A0C0-741CFE94A7F8}"/>
                </a:ext>
              </a:extLst>
            </p:cNvPr>
            <p:cNvSpPr/>
            <p:nvPr/>
          </p:nvSpPr>
          <p:spPr>
            <a:xfrm rot="2350129">
              <a:off x="1653894" y="1459790"/>
              <a:ext cx="339726" cy="33972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A836AAD-F083-C443-B9B5-D2DA195DBB15}"/>
                </a:ext>
              </a:extLst>
            </p:cNvPr>
            <p:cNvCxnSpPr/>
            <p:nvPr/>
          </p:nvCxnSpPr>
          <p:spPr>
            <a:xfrm>
              <a:off x="989044" y="91439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B274AA87-433F-9E4A-9926-AFB22463FFC3}"/>
                </a:ext>
              </a:extLst>
            </p:cNvPr>
            <p:cNvCxnSpPr/>
            <p:nvPr/>
          </p:nvCxnSpPr>
          <p:spPr>
            <a:xfrm>
              <a:off x="995394" y="90804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0C29650-683D-3E45-98A7-BBFA032EE45C}"/>
                </a:ext>
              </a:extLst>
            </p:cNvPr>
            <p:cNvCxnSpPr>
              <a:cxnSpLocks/>
            </p:cNvCxnSpPr>
            <p:nvPr/>
          </p:nvCxnSpPr>
          <p:spPr>
            <a:xfrm>
              <a:off x="989044" y="892174"/>
              <a:ext cx="0" cy="1477801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62F2DBC-C158-5645-9265-8FF3FF84756B}"/>
              </a:ext>
            </a:extLst>
          </p:cNvPr>
          <p:cNvGrpSpPr/>
          <p:nvPr/>
        </p:nvGrpSpPr>
        <p:grpSpPr>
          <a:xfrm>
            <a:off x="10225770" y="1646964"/>
            <a:ext cx="891962" cy="916946"/>
            <a:chOff x="948412" y="892174"/>
            <a:chExt cx="1502558" cy="1477801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9B2A242-60D2-3A4D-B09F-B7FDD7C4F819}"/>
                </a:ext>
              </a:extLst>
            </p:cNvPr>
            <p:cNvSpPr/>
            <p:nvPr/>
          </p:nvSpPr>
          <p:spPr>
            <a:xfrm rot="2350129">
              <a:off x="1371195" y="1227870"/>
              <a:ext cx="339726" cy="33972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ame 64">
              <a:extLst>
                <a:ext uri="{FF2B5EF4-FFF2-40B4-BE49-F238E27FC236}">
                  <a16:creationId xmlns:a16="http://schemas.microsoft.com/office/drawing/2014/main" id="{BD50CFEB-2E4A-2541-953E-0DEB5D48A6C7}"/>
                </a:ext>
              </a:extLst>
            </p:cNvPr>
            <p:cNvSpPr/>
            <p:nvPr/>
          </p:nvSpPr>
          <p:spPr>
            <a:xfrm>
              <a:off x="989045" y="91440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66" name="Frame 65">
              <a:extLst>
                <a:ext uri="{FF2B5EF4-FFF2-40B4-BE49-F238E27FC236}">
                  <a16:creationId xmlns:a16="http://schemas.microsoft.com/office/drawing/2014/main" id="{E95E1861-16EF-3C45-AE86-E50ABF88B5CB}"/>
                </a:ext>
              </a:extLst>
            </p:cNvPr>
            <p:cNvSpPr/>
            <p:nvPr/>
          </p:nvSpPr>
          <p:spPr>
            <a:xfrm rot="2326800">
              <a:off x="948412" y="132807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7" name="Frame 66">
              <a:extLst>
                <a:ext uri="{FF2B5EF4-FFF2-40B4-BE49-F238E27FC236}">
                  <a16:creationId xmlns:a16="http://schemas.microsoft.com/office/drawing/2014/main" id="{418A29D4-0973-0345-9DF8-798332404D66}"/>
                </a:ext>
              </a:extLst>
            </p:cNvPr>
            <p:cNvSpPr/>
            <p:nvPr/>
          </p:nvSpPr>
          <p:spPr>
            <a:xfrm rot="5400000">
              <a:off x="452535" y="145091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B17158B-7C1C-024B-8FE1-23E29962D86A}"/>
                </a:ext>
              </a:extLst>
            </p:cNvPr>
            <p:cNvSpPr/>
            <p:nvPr/>
          </p:nvSpPr>
          <p:spPr>
            <a:xfrm>
              <a:off x="1044575" y="965200"/>
              <a:ext cx="1349375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5061DEC4-AB4E-8D42-9E94-D4EEA7970153}"/>
                </a:ext>
              </a:extLst>
            </p:cNvPr>
            <p:cNvSpPr/>
            <p:nvPr/>
          </p:nvSpPr>
          <p:spPr>
            <a:xfrm rot="5400000">
              <a:off x="681036" y="1668462"/>
              <a:ext cx="1003300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3D0BF30F-ABD6-2544-8A3A-FA3C372C6B1C}"/>
                </a:ext>
              </a:extLst>
            </p:cNvPr>
            <p:cNvSpPr/>
            <p:nvPr/>
          </p:nvSpPr>
          <p:spPr>
            <a:xfrm>
              <a:off x="1009650" y="930275"/>
              <a:ext cx="339726" cy="339725"/>
            </a:xfrm>
            <a:prstGeom prst="rect">
              <a:avLst/>
            </a:prstGeom>
            <a:solidFill>
              <a:schemeClr val="accent6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1C140A4D-E29D-9A41-89FA-AE06B8451E17}"/>
                </a:ext>
              </a:extLst>
            </p:cNvPr>
            <p:cNvSpPr/>
            <p:nvPr/>
          </p:nvSpPr>
          <p:spPr>
            <a:xfrm>
              <a:off x="1349376" y="930275"/>
              <a:ext cx="339726" cy="33972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A8E798C8-9F56-DF41-B66B-04DB97D156D5}"/>
                </a:ext>
              </a:extLst>
            </p:cNvPr>
            <p:cNvSpPr/>
            <p:nvPr/>
          </p:nvSpPr>
          <p:spPr>
            <a:xfrm>
              <a:off x="1697615" y="933307"/>
              <a:ext cx="339726" cy="33972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3D27D494-3A7B-E842-A525-00EC903E2DC9}"/>
                </a:ext>
              </a:extLst>
            </p:cNvPr>
            <p:cNvSpPr/>
            <p:nvPr/>
          </p:nvSpPr>
          <p:spPr>
            <a:xfrm>
              <a:off x="2062737" y="930275"/>
              <a:ext cx="339726" cy="33972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85CAA584-20B0-4E44-B345-BD5D39BF6E3A}"/>
                </a:ext>
              </a:extLst>
            </p:cNvPr>
            <p:cNvSpPr/>
            <p:nvPr/>
          </p:nvSpPr>
          <p:spPr>
            <a:xfrm>
              <a:off x="1009650" y="1278935"/>
              <a:ext cx="339726" cy="339725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0DDE3028-0D51-8F41-858A-F09F38FF262B}"/>
                </a:ext>
              </a:extLst>
            </p:cNvPr>
            <p:cNvSpPr/>
            <p:nvPr/>
          </p:nvSpPr>
          <p:spPr>
            <a:xfrm>
              <a:off x="1009651" y="1609143"/>
              <a:ext cx="339726" cy="33972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DF7C4C68-640B-8E44-BC09-89E55AF8053C}"/>
                </a:ext>
              </a:extLst>
            </p:cNvPr>
            <p:cNvSpPr/>
            <p:nvPr/>
          </p:nvSpPr>
          <p:spPr>
            <a:xfrm>
              <a:off x="1009650" y="1976469"/>
              <a:ext cx="339726" cy="33972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FE14A38C-E3CD-FB4A-9144-7E9EB91E78A2}"/>
                </a:ext>
              </a:extLst>
            </p:cNvPr>
            <p:cNvSpPr/>
            <p:nvPr/>
          </p:nvSpPr>
          <p:spPr>
            <a:xfrm rot="2350129">
              <a:off x="1936593" y="1687777"/>
              <a:ext cx="339726" cy="339725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27C04327-CE21-D941-8216-88CF17CE6F02}"/>
                </a:ext>
              </a:extLst>
            </p:cNvPr>
            <p:cNvSpPr/>
            <p:nvPr/>
          </p:nvSpPr>
          <p:spPr>
            <a:xfrm rot="2350129">
              <a:off x="1653894" y="1459790"/>
              <a:ext cx="339726" cy="33972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FA6D46A7-2E63-7844-A8BC-662D80CE771A}"/>
                </a:ext>
              </a:extLst>
            </p:cNvPr>
            <p:cNvCxnSpPr/>
            <p:nvPr/>
          </p:nvCxnSpPr>
          <p:spPr>
            <a:xfrm>
              <a:off x="989044" y="91439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82C0286-16C1-C74A-A413-2480318BE902}"/>
                </a:ext>
              </a:extLst>
            </p:cNvPr>
            <p:cNvCxnSpPr/>
            <p:nvPr/>
          </p:nvCxnSpPr>
          <p:spPr>
            <a:xfrm>
              <a:off x="995394" y="90804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5C94BB43-F1C2-C54B-A3C6-CC1810B902FC}"/>
                </a:ext>
              </a:extLst>
            </p:cNvPr>
            <p:cNvCxnSpPr>
              <a:cxnSpLocks/>
            </p:cNvCxnSpPr>
            <p:nvPr/>
          </p:nvCxnSpPr>
          <p:spPr>
            <a:xfrm>
              <a:off x="989044" y="892174"/>
              <a:ext cx="0" cy="1477801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7F98B05-98FD-224F-BC09-E95C11E8D732}"/>
              </a:ext>
            </a:extLst>
          </p:cNvPr>
          <p:cNvGrpSpPr/>
          <p:nvPr/>
        </p:nvGrpSpPr>
        <p:grpSpPr>
          <a:xfrm>
            <a:off x="1704667" y="1667641"/>
            <a:ext cx="891962" cy="916946"/>
            <a:chOff x="948412" y="892174"/>
            <a:chExt cx="1502558" cy="1477801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95690040-2B7C-AD4A-8488-629AB53AAD9C}"/>
                </a:ext>
              </a:extLst>
            </p:cNvPr>
            <p:cNvSpPr/>
            <p:nvPr/>
          </p:nvSpPr>
          <p:spPr>
            <a:xfrm rot="2350129">
              <a:off x="1371195" y="1227870"/>
              <a:ext cx="339726" cy="339725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ame 83">
              <a:extLst>
                <a:ext uri="{FF2B5EF4-FFF2-40B4-BE49-F238E27FC236}">
                  <a16:creationId xmlns:a16="http://schemas.microsoft.com/office/drawing/2014/main" id="{0651B6F0-4FEA-A84B-8CD3-E0237A0E08D2}"/>
                </a:ext>
              </a:extLst>
            </p:cNvPr>
            <p:cNvSpPr/>
            <p:nvPr/>
          </p:nvSpPr>
          <p:spPr>
            <a:xfrm>
              <a:off x="989045" y="91440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85" name="Frame 84">
              <a:extLst>
                <a:ext uri="{FF2B5EF4-FFF2-40B4-BE49-F238E27FC236}">
                  <a16:creationId xmlns:a16="http://schemas.microsoft.com/office/drawing/2014/main" id="{9FCB6727-2C65-334D-9B47-42585D01C8A9}"/>
                </a:ext>
              </a:extLst>
            </p:cNvPr>
            <p:cNvSpPr/>
            <p:nvPr/>
          </p:nvSpPr>
          <p:spPr>
            <a:xfrm rot="2326800">
              <a:off x="948412" y="132807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6" name="Frame 85">
              <a:extLst>
                <a:ext uri="{FF2B5EF4-FFF2-40B4-BE49-F238E27FC236}">
                  <a16:creationId xmlns:a16="http://schemas.microsoft.com/office/drawing/2014/main" id="{031C0F21-AEF7-6B4F-9A26-E3B991C623FE}"/>
                </a:ext>
              </a:extLst>
            </p:cNvPr>
            <p:cNvSpPr/>
            <p:nvPr/>
          </p:nvSpPr>
          <p:spPr>
            <a:xfrm rot="5400000">
              <a:off x="452535" y="145091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1A431DC2-2498-694A-9C1C-5C80EF7816A9}"/>
                </a:ext>
              </a:extLst>
            </p:cNvPr>
            <p:cNvSpPr/>
            <p:nvPr/>
          </p:nvSpPr>
          <p:spPr>
            <a:xfrm>
              <a:off x="1044575" y="965200"/>
              <a:ext cx="1349375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B4812DF9-AF02-3346-AABD-9B9EA645AEA5}"/>
                </a:ext>
              </a:extLst>
            </p:cNvPr>
            <p:cNvSpPr/>
            <p:nvPr/>
          </p:nvSpPr>
          <p:spPr>
            <a:xfrm rot="5400000">
              <a:off x="681036" y="1668462"/>
              <a:ext cx="1003300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0EC1D564-A4AA-E74C-9E4E-BFD3DB1B9EF2}"/>
                </a:ext>
              </a:extLst>
            </p:cNvPr>
            <p:cNvSpPr/>
            <p:nvPr/>
          </p:nvSpPr>
          <p:spPr>
            <a:xfrm>
              <a:off x="1009650" y="930275"/>
              <a:ext cx="339726" cy="339725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CF33471A-2FBB-B54E-B46B-CE9B917B796B}"/>
                </a:ext>
              </a:extLst>
            </p:cNvPr>
            <p:cNvSpPr/>
            <p:nvPr/>
          </p:nvSpPr>
          <p:spPr>
            <a:xfrm>
              <a:off x="1349376" y="930275"/>
              <a:ext cx="339726" cy="33972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437B8E5A-E577-AC42-963C-B6CE79EEF408}"/>
                </a:ext>
              </a:extLst>
            </p:cNvPr>
            <p:cNvSpPr/>
            <p:nvPr/>
          </p:nvSpPr>
          <p:spPr>
            <a:xfrm>
              <a:off x="1697615" y="933307"/>
              <a:ext cx="339726" cy="339725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015ACDB2-D213-9549-A5C0-697623BF0BFF}"/>
                </a:ext>
              </a:extLst>
            </p:cNvPr>
            <p:cNvSpPr/>
            <p:nvPr/>
          </p:nvSpPr>
          <p:spPr>
            <a:xfrm>
              <a:off x="2062737" y="930275"/>
              <a:ext cx="339726" cy="33972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648F5B39-FFE7-B04C-B6E8-9DF9FDE0FA6C}"/>
                </a:ext>
              </a:extLst>
            </p:cNvPr>
            <p:cNvSpPr/>
            <p:nvPr/>
          </p:nvSpPr>
          <p:spPr>
            <a:xfrm>
              <a:off x="1009650" y="1278935"/>
              <a:ext cx="339726" cy="339725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F56AAC56-A7FC-E442-84FD-19776A6BA734}"/>
                </a:ext>
              </a:extLst>
            </p:cNvPr>
            <p:cNvSpPr/>
            <p:nvPr/>
          </p:nvSpPr>
          <p:spPr>
            <a:xfrm>
              <a:off x="1009650" y="1618661"/>
              <a:ext cx="339726" cy="33972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CAD28036-DA39-544E-BC99-B67DBA5FF15E}"/>
                </a:ext>
              </a:extLst>
            </p:cNvPr>
            <p:cNvSpPr/>
            <p:nvPr/>
          </p:nvSpPr>
          <p:spPr>
            <a:xfrm>
              <a:off x="1009650" y="1976469"/>
              <a:ext cx="339726" cy="33972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AC09F35F-C6D5-D242-970F-E22C47B4982B}"/>
                </a:ext>
              </a:extLst>
            </p:cNvPr>
            <p:cNvSpPr/>
            <p:nvPr/>
          </p:nvSpPr>
          <p:spPr>
            <a:xfrm rot="2350129">
              <a:off x="1936593" y="1687777"/>
              <a:ext cx="339726" cy="339725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F7A21730-964C-C240-AFA2-E90DA6DDB6A5}"/>
                </a:ext>
              </a:extLst>
            </p:cNvPr>
            <p:cNvSpPr/>
            <p:nvPr/>
          </p:nvSpPr>
          <p:spPr>
            <a:xfrm rot="2350129">
              <a:off x="1653894" y="1459790"/>
              <a:ext cx="339726" cy="33972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376C685-78C1-B545-9F7E-810B559A7613}"/>
                </a:ext>
              </a:extLst>
            </p:cNvPr>
            <p:cNvCxnSpPr/>
            <p:nvPr/>
          </p:nvCxnSpPr>
          <p:spPr>
            <a:xfrm>
              <a:off x="989044" y="91439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18D4C8BA-E577-314E-AD85-3EC446CCDD3A}"/>
                </a:ext>
              </a:extLst>
            </p:cNvPr>
            <p:cNvCxnSpPr/>
            <p:nvPr/>
          </p:nvCxnSpPr>
          <p:spPr>
            <a:xfrm>
              <a:off x="995394" y="90804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2CB01E24-1FEC-8B4F-BD1A-70D3B63E5CAA}"/>
                </a:ext>
              </a:extLst>
            </p:cNvPr>
            <p:cNvCxnSpPr>
              <a:cxnSpLocks/>
            </p:cNvCxnSpPr>
            <p:nvPr/>
          </p:nvCxnSpPr>
          <p:spPr>
            <a:xfrm>
              <a:off x="989044" y="892174"/>
              <a:ext cx="0" cy="1477801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Cross 2">
            <a:extLst>
              <a:ext uri="{FF2B5EF4-FFF2-40B4-BE49-F238E27FC236}">
                <a16:creationId xmlns:a16="http://schemas.microsoft.com/office/drawing/2014/main" id="{7B54F6D9-6341-DA41-8F4F-C5BE44FD4709}"/>
              </a:ext>
            </a:extLst>
          </p:cNvPr>
          <p:cNvSpPr/>
          <p:nvPr/>
        </p:nvSpPr>
        <p:spPr>
          <a:xfrm>
            <a:off x="2818103" y="1906195"/>
            <a:ext cx="474562" cy="439838"/>
          </a:xfrm>
          <a:prstGeom prst="plus">
            <a:avLst>
              <a:gd name="adj" fmla="val 40881"/>
            </a:avLst>
          </a:prstGeom>
          <a:solidFill>
            <a:schemeClr val="tx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Cross 100">
            <a:extLst>
              <a:ext uri="{FF2B5EF4-FFF2-40B4-BE49-F238E27FC236}">
                <a16:creationId xmlns:a16="http://schemas.microsoft.com/office/drawing/2014/main" id="{749E1349-E78F-784B-94CF-310933EE72B4}"/>
              </a:ext>
            </a:extLst>
          </p:cNvPr>
          <p:cNvSpPr/>
          <p:nvPr/>
        </p:nvSpPr>
        <p:spPr>
          <a:xfrm>
            <a:off x="5186120" y="1885518"/>
            <a:ext cx="474562" cy="439838"/>
          </a:xfrm>
          <a:prstGeom prst="plus">
            <a:avLst>
              <a:gd name="adj" fmla="val 40881"/>
            </a:avLst>
          </a:prstGeom>
          <a:solidFill>
            <a:schemeClr val="tx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Cross 101">
            <a:extLst>
              <a:ext uri="{FF2B5EF4-FFF2-40B4-BE49-F238E27FC236}">
                <a16:creationId xmlns:a16="http://schemas.microsoft.com/office/drawing/2014/main" id="{DDF3A062-BF5D-744C-BE16-5F2553D9395A}"/>
              </a:ext>
            </a:extLst>
          </p:cNvPr>
          <p:cNvSpPr/>
          <p:nvPr/>
        </p:nvSpPr>
        <p:spPr>
          <a:xfrm>
            <a:off x="7295088" y="1906195"/>
            <a:ext cx="474562" cy="439838"/>
          </a:xfrm>
          <a:prstGeom prst="plus">
            <a:avLst>
              <a:gd name="adj" fmla="val 40881"/>
            </a:avLst>
          </a:prstGeom>
          <a:solidFill>
            <a:schemeClr val="tx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Cross 102">
            <a:extLst>
              <a:ext uri="{FF2B5EF4-FFF2-40B4-BE49-F238E27FC236}">
                <a16:creationId xmlns:a16="http://schemas.microsoft.com/office/drawing/2014/main" id="{99ABDF2F-3E64-2A4C-91E2-0256582CCD8F}"/>
              </a:ext>
            </a:extLst>
          </p:cNvPr>
          <p:cNvSpPr/>
          <p:nvPr/>
        </p:nvSpPr>
        <p:spPr>
          <a:xfrm>
            <a:off x="9454248" y="1891651"/>
            <a:ext cx="474562" cy="439838"/>
          </a:xfrm>
          <a:prstGeom prst="plus">
            <a:avLst>
              <a:gd name="adj" fmla="val 40881"/>
            </a:avLst>
          </a:prstGeom>
          <a:solidFill>
            <a:schemeClr val="tx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4FABEE6-4695-D644-8624-A947E97179C7}"/>
              </a:ext>
            </a:extLst>
          </p:cNvPr>
          <p:cNvGrpSpPr/>
          <p:nvPr/>
        </p:nvGrpSpPr>
        <p:grpSpPr>
          <a:xfrm>
            <a:off x="3688983" y="1667641"/>
            <a:ext cx="891962" cy="916946"/>
            <a:chOff x="948412" y="892174"/>
            <a:chExt cx="1502558" cy="1477801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97BBE66F-E4B9-4C41-BB26-664153D681E3}"/>
                </a:ext>
              </a:extLst>
            </p:cNvPr>
            <p:cNvSpPr/>
            <p:nvPr/>
          </p:nvSpPr>
          <p:spPr>
            <a:xfrm rot="2350129">
              <a:off x="1371195" y="1227870"/>
              <a:ext cx="339726" cy="339725"/>
            </a:xfrm>
            <a:prstGeom prst="rect">
              <a:avLst/>
            </a:prstGeom>
            <a:solidFill>
              <a:srgbClr val="DDA0DD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Frame 105">
              <a:extLst>
                <a:ext uri="{FF2B5EF4-FFF2-40B4-BE49-F238E27FC236}">
                  <a16:creationId xmlns:a16="http://schemas.microsoft.com/office/drawing/2014/main" id="{EAFE4891-24E1-354F-A8B8-3AE48C098826}"/>
                </a:ext>
              </a:extLst>
            </p:cNvPr>
            <p:cNvSpPr/>
            <p:nvPr/>
          </p:nvSpPr>
          <p:spPr>
            <a:xfrm>
              <a:off x="989045" y="91440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107" name="Frame 106">
              <a:extLst>
                <a:ext uri="{FF2B5EF4-FFF2-40B4-BE49-F238E27FC236}">
                  <a16:creationId xmlns:a16="http://schemas.microsoft.com/office/drawing/2014/main" id="{7912FD5A-1CEE-7D4C-9CFB-C520A46C8B08}"/>
                </a:ext>
              </a:extLst>
            </p:cNvPr>
            <p:cNvSpPr/>
            <p:nvPr/>
          </p:nvSpPr>
          <p:spPr>
            <a:xfrm rot="2326800">
              <a:off x="948412" y="132807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8" name="Frame 107">
              <a:extLst>
                <a:ext uri="{FF2B5EF4-FFF2-40B4-BE49-F238E27FC236}">
                  <a16:creationId xmlns:a16="http://schemas.microsoft.com/office/drawing/2014/main" id="{BC54C864-104E-F24C-88E1-DC393E75C97F}"/>
                </a:ext>
              </a:extLst>
            </p:cNvPr>
            <p:cNvSpPr/>
            <p:nvPr/>
          </p:nvSpPr>
          <p:spPr>
            <a:xfrm rot="5400000">
              <a:off x="452535" y="145091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8005678A-9589-534D-AB44-E653BC78C91C}"/>
                </a:ext>
              </a:extLst>
            </p:cNvPr>
            <p:cNvSpPr/>
            <p:nvPr/>
          </p:nvSpPr>
          <p:spPr>
            <a:xfrm>
              <a:off x="1044575" y="965200"/>
              <a:ext cx="1349375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6EA0C223-00A4-EC4D-BA5C-82B5E4B661F0}"/>
                </a:ext>
              </a:extLst>
            </p:cNvPr>
            <p:cNvSpPr/>
            <p:nvPr/>
          </p:nvSpPr>
          <p:spPr>
            <a:xfrm rot="5400000">
              <a:off x="681036" y="1668462"/>
              <a:ext cx="1003300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770BF75B-DDBE-094B-9C0C-CF3D887D317A}"/>
                </a:ext>
              </a:extLst>
            </p:cNvPr>
            <p:cNvSpPr/>
            <p:nvPr/>
          </p:nvSpPr>
          <p:spPr>
            <a:xfrm>
              <a:off x="1009650" y="930275"/>
              <a:ext cx="339726" cy="339725"/>
            </a:xfrm>
            <a:prstGeom prst="rect">
              <a:avLst/>
            </a:prstGeom>
            <a:solidFill>
              <a:srgbClr val="DDA0DD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77236A9C-521C-3F49-887C-74E87DEBC4B1}"/>
                </a:ext>
              </a:extLst>
            </p:cNvPr>
            <p:cNvSpPr/>
            <p:nvPr/>
          </p:nvSpPr>
          <p:spPr>
            <a:xfrm>
              <a:off x="1349376" y="930275"/>
              <a:ext cx="339726" cy="339725"/>
            </a:xfrm>
            <a:prstGeom prst="rect">
              <a:avLst/>
            </a:prstGeom>
            <a:solidFill>
              <a:srgbClr val="FF83FA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6C25AF6D-B97A-754E-8382-5DA016AB61CC}"/>
                </a:ext>
              </a:extLst>
            </p:cNvPr>
            <p:cNvSpPr/>
            <p:nvPr/>
          </p:nvSpPr>
          <p:spPr>
            <a:xfrm>
              <a:off x="1697615" y="933307"/>
              <a:ext cx="339726" cy="339725"/>
            </a:xfrm>
            <a:prstGeom prst="rect">
              <a:avLst/>
            </a:prstGeom>
            <a:solidFill>
              <a:srgbClr val="942093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909A1B2A-037A-1D40-871D-2EFDD2C2F953}"/>
                </a:ext>
              </a:extLst>
            </p:cNvPr>
            <p:cNvSpPr/>
            <p:nvPr/>
          </p:nvSpPr>
          <p:spPr>
            <a:xfrm>
              <a:off x="2062737" y="930275"/>
              <a:ext cx="339726" cy="339725"/>
            </a:xfrm>
            <a:prstGeom prst="rect">
              <a:avLst/>
            </a:prstGeom>
            <a:solidFill>
              <a:srgbClr val="942093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28D43898-14BF-1145-AFBA-370DB1635676}"/>
                </a:ext>
              </a:extLst>
            </p:cNvPr>
            <p:cNvSpPr/>
            <p:nvPr/>
          </p:nvSpPr>
          <p:spPr>
            <a:xfrm>
              <a:off x="1009650" y="1278935"/>
              <a:ext cx="339726" cy="33972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00EE6D67-F74F-984F-931A-4025F1BEF4ED}"/>
                </a:ext>
              </a:extLst>
            </p:cNvPr>
            <p:cNvSpPr/>
            <p:nvPr/>
          </p:nvSpPr>
          <p:spPr>
            <a:xfrm>
              <a:off x="1009650" y="1618661"/>
              <a:ext cx="339726" cy="339725"/>
            </a:xfrm>
            <a:prstGeom prst="rect">
              <a:avLst/>
            </a:prstGeom>
            <a:solidFill>
              <a:srgbClr val="942093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53873F6E-D6A4-3C43-A003-1919E9051ADE}"/>
                </a:ext>
              </a:extLst>
            </p:cNvPr>
            <p:cNvSpPr/>
            <p:nvPr/>
          </p:nvSpPr>
          <p:spPr>
            <a:xfrm>
              <a:off x="1009650" y="1976469"/>
              <a:ext cx="339726" cy="339725"/>
            </a:xfrm>
            <a:prstGeom prst="rect">
              <a:avLst/>
            </a:prstGeom>
            <a:solidFill>
              <a:srgbClr val="FF1493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D082ADFB-7ED5-8743-A6AE-D5E4BED3482D}"/>
                </a:ext>
              </a:extLst>
            </p:cNvPr>
            <p:cNvSpPr/>
            <p:nvPr/>
          </p:nvSpPr>
          <p:spPr>
            <a:xfrm rot="2350129">
              <a:off x="1936593" y="1687777"/>
              <a:ext cx="339726" cy="339725"/>
            </a:xfrm>
            <a:prstGeom prst="rect">
              <a:avLst/>
            </a:prstGeom>
            <a:solidFill>
              <a:srgbClr val="FF83FA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B81BC80C-947F-5849-B2E7-2F6D44FD43AC}"/>
                </a:ext>
              </a:extLst>
            </p:cNvPr>
            <p:cNvSpPr/>
            <p:nvPr/>
          </p:nvSpPr>
          <p:spPr>
            <a:xfrm rot="2350129">
              <a:off x="1653894" y="1459790"/>
              <a:ext cx="339726" cy="339725"/>
            </a:xfrm>
            <a:prstGeom prst="rect">
              <a:avLst/>
            </a:prstGeom>
            <a:solidFill>
              <a:srgbClr val="942093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66BED56F-50A7-2542-9FC5-F59F186C0E3F}"/>
                </a:ext>
              </a:extLst>
            </p:cNvPr>
            <p:cNvCxnSpPr/>
            <p:nvPr/>
          </p:nvCxnSpPr>
          <p:spPr>
            <a:xfrm>
              <a:off x="989044" y="91439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47118B49-C1D4-2140-BFEB-26C619D4678A}"/>
                </a:ext>
              </a:extLst>
            </p:cNvPr>
            <p:cNvCxnSpPr/>
            <p:nvPr/>
          </p:nvCxnSpPr>
          <p:spPr>
            <a:xfrm>
              <a:off x="995394" y="90804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5A917C16-04A3-2C4F-B70C-FB864804E8CE}"/>
                </a:ext>
              </a:extLst>
            </p:cNvPr>
            <p:cNvCxnSpPr>
              <a:cxnSpLocks/>
            </p:cNvCxnSpPr>
            <p:nvPr/>
          </p:nvCxnSpPr>
          <p:spPr>
            <a:xfrm>
              <a:off x="989044" y="892174"/>
              <a:ext cx="0" cy="1477801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9" name="Cross 198">
            <a:extLst>
              <a:ext uri="{FF2B5EF4-FFF2-40B4-BE49-F238E27FC236}">
                <a16:creationId xmlns:a16="http://schemas.microsoft.com/office/drawing/2014/main" id="{C4454797-4FDA-D84C-A507-BDC0B62787E8}"/>
              </a:ext>
            </a:extLst>
          </p:cNvPr>
          <p:cNvSpPr/>
          <p:nvPr/>
        </p:nvSpPr>
        <p:spPr>
          <a:xfrm>
            <a:off x="2735418" y="4499869"/>
            <a:ext cx="474562" cy="439838"/>
          </a:xfrm>
          <a:prstGeom prst="plus">
            <a:avLst>
              <a:gd name="adj" fmla="val 40881"/>
            </a:avLst>
          </a:prstGeom>
          <a:solidFill>
            <a:schemeClr val="tx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Cross 199">
            <a:extLst>
              <a:ext uri="{FF2B5EF4-FFF2-40B4-BE49-F238E27FC236}">
                <a16:creationId xmlns:a16="http://schemas.microsoft.com/office/drawing/2014/main" id="{9E8CC573-3744-3B46-AF4A-C4C75DA05A61}"/>
              </a:ext>
            </a:extLst>
          </p:cNvPr>
          <p:cNvSpPr/>
          <p:nvPr/>
        </p:nvSpPr>
        <p:spPr>
          <a:xfrm>
            <a:off x="5103435" y="4479192"/>
            <a:ext cx="474562" cy="439838"/>
          </a:xfrm>
          <a:prstGeom prst="plus">
            <a:avLst>
              <a:gd name="adj" fmla="val 40881"/>
            </a:avLst>
          </a:prstGeom>
          <a:solidFill>
            <a:schemeClr val="tx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Cross 200">
            <a:extLst>
              <a:ext uri="{FF2B5EF4-FFF2-40B4-BE49-F238E27FC236}">
                <a16:creationId xmlns:a16="http://schemas.microsoft.com/office/drawing/2014/main" id="{B8CAE82D-AE23-AB40-857D-026E474F1F88}"/>
              </a:ext>
            </a:extLst>
          </p:cNvPr>
          <p:cNvSpPr/>
          <p:nvPr/>
        </p:nvSpPr>
        <p:spPr>
          <a:xfrm>
            <a:off x="7212403" y="4499869"/>
            <a:ext cx="474562" cy="439838"/>
          </a:xfrm>
          <a:prstGeom prst="plus">
            <a:avLst>
              <a:gd name="adj" fmla="val 40881"/>
            </a:avLst>
          </a:prstGeom>
          <a:solidFill>
            <a:schemeClr val="tx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Cross 201">
            <a:extLst>
              <a:ext uri="{FF2B5EF4-FFF2-40B4-BE49-F238E27FC236}">
                <a16:creationId xmlns:a16="http://schemas.microsoft.com/office/drawing/2014/main" id="{807FC648-134C-2945-BD63-30F06D899CB6}"/>
              </a:ext>
            </a:extLst>
          </p:cNvPr>
          <p:cNvSpPr/>
          <p:nvPr/>
        </p:nvSpPr>
        <p:spPr>
          <a:xfrm>
            <a:off x="9371563" y="4485325"/>
            <a:ext cx="474562" cy="439838"/>
          </a:xfrm>
          <a:prstGeom prst="plus">
            <a:avLst>
              <a:gd name="adj" fmla="val 40881"/>
            </a:avLst>
          </a:prstGeom>
          <a:solidFill>
            <a:schemeClr val="tx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6ADECCD3-10B2-5B48-9A1C-D0581E89CDDA}"/>
              </a:ext>
            </a:extLst>
          </p:cNvPr>
          <p:cNvGrpSpPr/>
          <p:nvPr/>
        </p:nvGrpSpPr>
        <p:grpSpPr>
          <a:xfrm>
            <a:off x="1667723" y="4261314"/>
            <a:ext cx="891962" cy="916946"/>
            <a:chOff x="948412" y="892174"/>
            <a:chExt cx="1502558" cy="1477801"/>
          </a:xfrm>
        </p:grpSpPr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D7ED6AF7-3556-8148-A820-BEA95BD8D273}"/>
                </a:ext>
              </a:extLst>
            </p:cNvPr>
            <p:cNvSpPr/>
            <p:nvPr/>
          </p:nvSpPr>
          <p:spPr>
            <a:xfrm rot="2350129">
              <a:off x="1371195" y="1227870"/>
              <a:ext cx="339726" cy="33972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Frame 204">
              <a:extLst>
                <a:ext uri="{FF2B5EF4-FFF2-40B4-BE49-F238E27FC236}">
                  <a16:creationId xmlns:a16="http://schemas.microsoft.com/office/drawing/2014/main" id="{36FB154A-8A91-5248-8B7E-83C0C56C303D}"/>
                </a:ext>
              </a:extLst>
            </p:cNvPr>
            <p:cNvSpPr/>
            <p:nvPr/>
          </p:nvSpPr>
          <p:spPr>
            <a:xfrm>
              <a:off x="989045" y="91440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206" name="Frame 205">
              <a:extLst>
                <a:ext uri="{FF2B5EF4-FFF2-40B4-BE49-F238E27FC236}">
                  <a16:creationId xmlns:a16="http://schemas.microsoft.com/office/drawing/2014/main" id="{05AC65EE-7FB8-7841-AA4E-7A9F5258AAC1}"/>
                </a:ext>
              </a:extLst>
            </p:cNvPr>
            <p:cNvSpPr/>
            <p:nvPr/>
          </p:nvSpPr>
          <p:spPr>
            <a:xfrm rot="2326800">
              <a:off x="948412" y="132807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7" name="Frame 206">
              <a:extLst>
                <a:ext uri="{FF2B5EF4-FFF2-40B4-BE49-F238E27FC236}">
                  <a16:creationId xmlns:a16="http://schemas.microsoft.com/office/drawing/2014/main" id="{90F2DFD4-BF9E-C147-B8D9-857551F31442}"/>
                </a:ext>
              </a:extLst>
            </p:cNvPr>
            <p:cNvSpPr/>
            <p:nvPr/>
          </p:nvSpPr>
          <p:spPr>
            <a:xfrm rot="5400000">
              <a:off x="452535" y="145091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C2AFB604-4CEE-2C42-B797-1257C8337925}"/>
                </a:ext>
              </a:extLst>
            </p:cNvPr>
            <p:cNvSpPr/>
            <p:nvPr/>
          </p:nvSpPr>
          <p:spPr>
            <a:xfrm>
              <a:off x="1044575" y="965200"/>
              <a:ext cx="1349375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4EE906C7-D61A-6F4F-93A3-53C4C4ECC649}"/>
                </a:ext>
              </a:extLst>
            </p:cNvPr>
            <p:cNvSpPr/>
            <p:nvPr/>
          </p:nvSpPr>
          <p:spPr>
            <a:xfrm rot="5400000">
              <a:off x="681036" y="1668462"/>
              <a:ext cx="1003300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F09AC938-D044-334D-94D6-240DB08C8E0C}"/>
                </a:ext>
              </a:extLst>
            </p:cNvPr>
            <p:cNvSpPr/>
            <p:nvPr/>
          </p:nvSpPr>
          <p:spPr>
            <a:xfrm>
              <a:off x="1009650" y="930275"/>
              <a:ext cx="339726" cy="339725"/>
            </a:xfrm>
            <a:prstGeom prst="rect">
              <a:avLst/>
            </a:prstGeom>
            <a:solidFill>
              <a:schemeClr val="accent3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0126A223-79F0-634A-9DB4-3C060D21F3FD}"/>
                </a:ext>
              </a:extLst>
            </p:cNvPr>
            <p:cNvSpPr/>
            <p:nvPr/>
          </p:nvSpPr>
          <p:spPr>
            <a:xfrm>
              <a:off x="1349376" y="930275"/>
              <a:ext cx="339726" cy="33972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55588368-6F24-6144-84A0-1126F07449CE}"/>
                </a:ext>
              </a:extLst>
            </p:cNvPr>
            <p:cNvSpPr/>
            <p:nvPr/>
          </p:nvSpPr>
          <p:spPr>
            <a:xfrm>
              <a:off x="1697615" y="933307"/>
              <a:ext cx="339726" cy="33972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AEEA5C4B-CD51-7842-B8FD-5A12F0311B9F}"/>
                </a:ext>
              </a:extLst>
            </p:cNvPr>
            <p:cNvSpPr/>
            <p:nvPr/>
          </p:nvSpPr>
          <p:spPr>
            <a:xfrm>
              <a:off x="2062737" y="930275"/>
              <a:ext cx="339726" cy="3397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2D6D0720-25FA-3C4A-8C26-0A684E684333}"/>
                </a:ext>
              </a:extLst>
            </p:cNvPr>
            <p:cNvSpPr/>
            <p:nvPr/>
          </p:nvSpPr>
          <p:spPr>
            <a:xfrm>
              <a:off x="1009650" y="1278935"/>
              <a:ext cx="339726" cy="33972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8BB7175D-61B6-404D-B481-22B3B98C3B38}"/>
                </a:ext>
              </a:extLst>
            </p:cNvPr>
            <p:cNvSpPr/>
            <p:nvPr/>
          </p:nvSpPr>
          <p:spPr>
            <a:xfrm>
              <a:off x="1009650" y="1618661"/>
              <a:ext cx="339726" cy="33972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9F532E3C-C243-5942-99AB-45E6C2CDE4B6}"/>
                </a:ext>
              </a:extLst>
            </p:cNvPr>
            <p:cNvSpPr/>
            <p:nvPr/>
          </p:nvSpPr>
          <p:spPr>
            <a:xfrm>
              <a:off x="1009650" y="1976469"/>
              <a:ext cx="339726" cy="339725"/>
            </a:xfrm>
            <a:prstGeom prst="rect">
              <a:avLst/>
            </a:prstGeom>
            <a:solidFill>
              <a:schemeClr val="tx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A5356EFF-760D-C444-A870-93460DAD993A}"/>
                </a:ext>
              </a:extLst>
            </p:cNvPr>
            <p:cNvSpPr/>
            <p:nvPr/>
          </p:nvSpPr>
          <p:spPr>
            <a:xfrm rot="2350129">
              <a:off x="1936593" y="1687777"/>
              <a:ext cx="339726" cy="3397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080BB52A-E45F-1040-B972-C5A8CFBEF506}"/>
                </a:ext>
              </a:extLst>
            </p:cNvPr>
            <p:cNvSpPr/>
            <p:nvPr/>
          </p:nvSpPr>
          <p:spPr>
            <a:xfrm rot="2350129">
              <a:off x="1653894" y="1459790"/>
              <a:ext cx="339726" cy="33972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208EBE75-42A4-A244-ABE5-E15CF56F6611}"/>
                </a:ext>
              </a:extLst>
            </p:cNvPr>
            <p:cNvCxnSpPr/>
            <p:nvPr/>
          </p:nvCxnSpPr>
          <p:spPr>
            <a:xfrm>
              <a:off x="989044" y="91439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92EA3E9E-175D-8748-9043-23A1ABD42B2A}"/>
                </a:ext>
              </a:extLst>
            </p:cNvPr>
            <p:cNvCxnSpPr/>
            <p:nvPr/>
          </p:nvCxnSpPr>
          <p:spPr>
            <a:xfrm>
              <a:off x="995394" y="90804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A12EBDC4-3325-3545-A189-30B73DE281BE}"/>
                </a:ext>
              </a:extLst>
            </p:cNvPr>
            <p:cNvCxnSpPr>
              <a:cxnSpLocks/>
            </p:cNvCxnSpPr>
            <p:nvPr/>
          </p:nvCxnSpPr>
          <p:spPr>
            <a:xfrm>
              <a:off x="989044" y="892174"/>
              <a:ext cx="0" cy="1477801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449FA12D-FF5D-7347-9B9F-43F438EDEAB5}"/>
              </a:ext>
            </a:extLst>
          </p:cNvPr>
          <p:cNvGrpSpPr/>
          <p:nvPr/>
        </p:nvGrpSpPr>
        <p:grpSpPr>
          <a:xfrm>
            <a:off x="5949219" y="4240638"/>
            <a:ext cx="891962" cy="916946"/>
            <a:chOff x="948412" y="892174"/>
            <a:chExt cx="1502558" cy="1477801"/>
          </a:xfrm>
        </p:grpSpPr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5576F994-ED8B-184D-A994-3F487A38959E}"/>
                </a:ext>
              </a:extLst>
            </p:cNvPr>
            <p:cNvSpPr/>
            <p:nvPr/>
          </p:nvSpPr>
          <p:spPr>
            <a:xfrm rot="2350129">
              <a:off x="1371195" y="1227870"/>
              <a:ext cx="339726" cy="33972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Frame 223">
              <a:extLst>
                <a:ext uri="{FF2B5EF4-FFF2-40B4-BE49-F238E27FC236}">
                  <a16:creationId xmlns:a16="http://schemas.microsoft.com/office/drawing/2014/main" id="{43449CAF-9EBD-4E4B-BC37-6B4D22C63AD4}"/>
                </a:ext>
              </a:extLst>
            </p:cNvPr>
            <p:cNvSpPr/>
            <p:nvPr/>
          </p:nvSpPr>
          <p:spPr>
            <a:xfrm>
              <a:off x="989045" y="91440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225" name="Frame 224">
              <a:extLst>
                <a:ext uri="{FF2B5EF4-FFF2-40B4-BE49-F238E27FC236}">
                  <a16:creationId xmlns:a16="http://schemas.microsoft.com/office/drawing/2014/main" id="{49D81947-B1B2-C64C-A9D9-063FE7F00374}"/>
                </a:ext>
              </a:extLst>
            </p:cNvPr>
            <p:cNvSpPr/>
            <p:nvPr/>
          </p:nvSpPr>
          <p:spPr>
            <a:xfrm rot="2326800">
              <a:off x="948412" y="132807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6" name="Frame 225">
              <a:extLst>
                <a:ext uri="{FF2B5EF4-FFF2-40B4-BE49-F238E27FC236}">
                  <a16:creationId xmlns:a16="http://schemas.microsoft.com/office/drawing/2014/main" id="{C9A7B741-7C31-C144-8E0D-48153205E709}"/>
                </a:ext>
              </a:extLst>
            </p:cNvPr>
            <p:cNvSpPr/>
            <p:nvPr/>
          </p:nvSpPr>
          <p:spPr>
            <a:xfrm rot="5400000">
              <a:off x="452535" y="145091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EC366599-6219-0C40-BF35-B189DAA0E314}"/>
                </a:ext>
              </a:extLst>
            </p:cNvPr>
            <p:cNvSpPr/>
            <p:nvPr/>
          </p:nvSpPr>
          <p:spPr>
            <a:xfrm>
              <a:off x="1044575" y="965200"/>
              <a:ext cx="1349375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D90FB877-2F3C-F445-A104-AC873AC5922B}"/>
                </a:ext>
              </a:extLst>
            </p:cNvPr>
            <p:cNvSpPr/>
            <p:nvPr/>
          </p:nvSpPr>
          <p:spPr>
            <a:xfrm rot="5400000">
              <a:off x="681036" y="1668462"/>
              <a:ext cx="1003300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2394F946-C572-F24B-A54C-9D9B36FDAF1F}"/>
                </a:ext>
              </a:extLst>
            </p:cNvPr>
            <p:cNvSpPr/>
            <p:nvPr/>
          </p:nvSpPr>
          <p:spPr>
            <a:xfrm>
              <a:off x="1009650" y="930275"/>
              <a:ext cx="339726" cy="339725"/>
            </a:xfrm>
            <a:prstGeom prst="rect">
              <a:avLst/>
            </a:prstGeom>
            <a:solidFill>
              <a:schemeClr val="accent3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8E2D4E82-3CFF-8249-ABE4-3844A2651010}"/>
                </a:ext>
              </a:extLst>
            </p:cNvPr>
            <p:cNvSpPr/>
            <p:nvPr/>
          </p:nvSpPr>
          <p:spPr>
            <a:xfrm>
              <a:off x="1349376" y="930275"/>
              <a:ext cx="339726" cy="33972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2850B4ED-5992-8A48-954C-AB51C2BB0226}"/>
                </a:ext>
              </a:extLst>
            </p:cNvPr>
            <p:cNvSpPr/>
            <p:nvPr/>
          </p:nvSpPr>
          <p:spPr>
            <a:xfrm>
              <a:off x="1697615" y="933307"/>
              <a:ext cx="339726" cy="33972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7495919B-91EA-054B-BA0E-165DE2AAAA33}"/>
                </a:ext>
              </a:extLst>
            </p:cNvPr>
            <p:cNvSpPr/>
            <p:nvPr/>
          </p:nvSpPr>
          <p:spPr>
            <a:xfrm>
              <a:off x="2062737" y="930275"/>
              <a:ext cx="339726" cy="339725"/>
            </a:xfrm>
            <a:prstGeom prst="rect">
              <a:avLst/>
            </a:prstGeom>
            <a:solidFill>
              <a:schemeClr val="tx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8A38B16E-A625-A542-B872-8563B3954E2E}"/>
                </a:ext>
              </a:extLst>
            </p:cNvPr>
            <p:cNvSpPr/>
            <p:nvPr/>
          </p:nvSpPr>
          <p:spPr>
            <a:xfrm>
              <a:off x="1009650" y="1278935"/>
              <a:ext cx="339726" cy="33972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082E8FB5-8B82-0D4A-B764-DE2B2D528C85}"/>
                </a:ext>
              </a:extLst>
            </p:cNvPr>
            <p:cNvSpPr/>
            <p:nvPr/>
          </p:nvSpPr>
          <p:spPr>
            <a:xfrm>
              <a:off x="1009650" y="1618661"/>
              <a:ext cx="339726" cy="339725"/>
            </a:xfrm>
            <a:prstGeom prst="rect">
              <a:avLst/>
            </a:prstGeom>
            <a:solidFill>
              <a:schemeClr val="tx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072B5527-2625-184C-A06E-740F93D994AE}"/>
                </a:ext>
              </a:extLst>
            </p:cNvPr>
            <p:cNvSpPr/>
            <p:nvPr/>
          </p:nvSpPr>
          <p:spPr>
            <a:xfrm>
              <a:off x="1009650" y="1976469"/>
              <a:ext cx="339726" cy="33972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6DAC5D60-23B4-B74B-87A3-93B3FC2623B2}"/>
                </a:ext>
              </a:extLst>
            </p:cNvPr>
            <p:cNvSpPr/>
            <p:nvPr/>
          </p:nvSpPr>
          <p:spPr>
            <a:xfrm rot="2350129">
              <a:off x="1936593" y="1687777"/>
              <a:ext cx="339726" cy="339725"/>
            </a:xfrm>
            <a:prstGeom prst="rect">
              <a:avLst/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28D0ED6D-ACAF-B449-98AF-FD17F70E8AB8}"/>
                </a:ext>
              </a:extLst>
            </p:cNvPr>
            <p:cNvSpPr/>
            <p:nvPr/>
          </p:nvSpPr>
          <p:spPr>
            <a:xfrm rot="2350129">
              <a:off x="1653894" y="1459790"/>
              <a:ext cx="339726" cy="33972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8" name="Straight Connector 237">
              <a:extLst>
                <a:ext uri="{FF2B5EF4-FFF2-40B4-BE49-F238E27FC236}">
                  <a16:creationId xmlns:a16="http://schemas.microsoft.com/office/drawing/2014/main" id="{A897A8F5-8E6E-BA40-99A5-120DAF4C6056}"/>
                </a:ext>
              </a:extLst>
            </p:cNvPr>
            <p:cNvCxnSpPr/>
            <p:nvPr/>
          </p:nvCxnSpPr>
          <p:spPr>
            <a:xfrm>
              <a:off x="989044" y="91439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9" name="Straight Connector 238">
              <a:extLst>
                <a:ext uri="{FF2B5EF4-FFF2-40B4-BE49-F238E27FC236}">
                  <a16:creationId xmlns:a16="http://schemas.microsoft.com/office/drawing/2014/main" id="{66615429-C0EC-3649-9703-9891B84C3E69}"/>
                </a:ext>
              </a:extLst>
            </p:cNvPr>
            <p:cNvCxnSpPr/>
            <p:nvPr/>
          </p:nvCxnSpPr>
          <p:spPr>
            <a:xfrm>
              <a:off x="995394" y="90804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0" name="Straight Connector 239">
              <a:extLst>
                <a:ext uri="{FF2B5EF4-FFF2-40B4-BE49-F238E27FC236}">
                  <a16:creationId xmlns:a16="http://schemas.microsoft.com/office/drawing/2014/main" id="{C63372A8-B8A8-8047-B9F2-714915A4267D}"/>
                </a:ext>
              </a:extLst>
            </p:cNvPr>
            <p:cNvCxnSpPr>
              <a:cxnSpLocks/>
            </p:cNvCxnSpPr>
            <p:nvPr/>
          </p:nvCxnSpPr>
          <p:spPr>
            <a:xfrm>
              <a:off x="989044" y="892174"/>
              <a:ext cx="0" cy="1477801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1" name="Group 240">
            <a:extLst>
              <a:ext uri="{FF2B5EF4-FFF2-40B4-BE49-F238E27FC236}">
                <a16:creationId xmlns:a16="http://schemas.microsoft.com/office/drawing/2014/main" id="{490E272A-C51E-2248-BA2C-2D4C7761EB36}"/>
              </a:ext>
            </a:extLst>
          </p:cNvPr>
          <p:cNvGrpSpPr/>
          <p:nvPr/>
        </p:nvGrpSpPr>
        <p:grpSpPr>
          <a:xfrm>
            <a:off x="8177186" y="4240638"/>
            <a:ext cx="891962" cy="916946"/>
            <a:chOff x="948412" y="892174"/>
            <a:chExt cx="1502558" cy="1477801"/>
          </a:xfrm>
        </p:grpSpPr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508E3AE0-D1A5-4741-A9F8-E015A687AD70}"/>
                </a:ext>
              </a:extLst>
            </p:cNvPr>
            <p:cNvSpPr/>
            <p:nvPr/>
          </p:nvSpPr>
          <p:spPr>
            <a:xfrm rot="2350129">
              <a:off x="1371195" y="1227870"/>
              <a:ext cx="339726" cy="33972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Frame 242">
              <a:extLst>
                <a:ext uri="{FF2B5EF4-FFF2-40B4-BE49-F238E27FC236}">
                  <a16:creationId xmlns:a16="http://schemas.microsoft.com/office/drawing/2014/main" id="{2BD5D76C-64CB-904E-9C82-77ED7274486E}"/>
                </a:ext>
              </a:extLst>
            </p:cNvPr>
            <p:cNvSpPr/>
            <p:nvPr/>
          </p:nvSpPr>
          <p:spPr>
            <a:xfrm>
              <a:off x="989045" y="91440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244" name="Frame 243">
              <a:extLst>
                <a:ext uri="{FF2B5EF4-FFF2-40B4-BE49-F238E27FC236}">
                  <a16:creationId xmlns:a16="http://schemas.microsoft.com/office/drawing/2014/main" id="{1AF7E71A-26E9-E340-ADB7-010C2EA3D5B0}"/>
                </a:ext>
              </a:extLst>
            </p:cNvPr>
            <p:cNvSpPr/>
            <p:nvPr/>
          </p:nvSpPr>
          <p:spPr>
            <a:xfrm rot="2326800">
              <a:off x="948412" y="132807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5" name="Frame 244">
              <a:extLst>
                <a:ext uri="{FF2B5EF4-FFF2-40B4-BE49-F238E27FC236}">
                  <a16:creationId xmlns:a16="http://schemas.microsoft.com/office/drawing/2014/main" id="{EB9B9533-54CF-EA47-8265-0CDE444E9BE0}"/>
                </a:ext>
              </a:extLst>
            </p:cNvPr>
            <p:cNvSpPr/>
            <p:nvPr/>
          </p:nvSpPr>
          <p:spPr>
            <a:xfrm rot="5400000">
              <a:off x="452535" y="145091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B2F88496-7B20-9641-807A-B0E27AE1E0E5}"/>
                </a:ext>
              </a:extLst>
            </p:cNvPr>
            <p:cNvSpPr/>
            <p:nvPr/>
          </p:nvSpPr>
          <p:spPr>
            <a:xfrm>
              <a:off x="1044575" y="965200"/>
              <a:ext cx="1349375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B425B3B5-F2C9-8F46-BF8F-261EA8B850F3}"/>
                </a:ext>
              </a:extLst>
            </p:cNvPr>
            <p:cNvSpPr/>
            <p:nvPr/>
          </p:nvSpPr>
          <p:spPr>
            <a:xfrm rot="5400000">
              <a:off x="681036" y="1668462"/>
              <a:ext cx="1003300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A1834738-CA05-A941-AFBB-B9724B324788}"/>
                </a:ext>
              </a:extLst>
            </p:cNvPr>
            <p:cNvSpPr/>
            <p:nvPr/>
          </p:nvSpPr>
          <p:spPr>
            <a:xfrm>
              <a:off x="1009650" y="930275"/>
              <a:ext cx="339726" cy="339725"/>
            </a:xfrm>
            <a:prstGeom prst="rect">
              <a:avLst/>
            </a:prstGeom>
            <a:solidFill>
              <a:schemeClr val="accent3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0A5A02E8-685D-1341-98FD-0BE931476C2E}"/>
                </a:ext>
              </a:extLst>
            </p:cNvPr>
            <p:cNvSpPr/>
            <p:nvPr/>
          </p:nvSpPr>
          <p:spPr>
            <a:xfrm>
              <a:off x="1349376" y="930275"/>
              <a:ext cx="339726" cy="33972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88E5EEE6-74AE-E147-A0E7-94A589CA555C}"/>
                </a:ext>
              </a:extLst>
            </p:cNvPr>
            <p:cNvSpPr/>
            <p:nvPr/>
          </p:nvSpPr>
          <p:spPr>
            <a:xfrm>
              <a:off x="1697615" y="933307"/>
              <a:ext cx="339726" cy="33972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927F226A-C704-CE4A-BA71-96BC3A847B88}"/>
                </a:ext>
              </a:extLst>
            </p:cNvPr>
            <p:cNvSpPr/>
            <p:nvPr/>
          </p:nvSpPr>
          <p:spPr>
            <a:xfrm>
              <a:off x="2062737" y="930275"/>
              <a:ext cx="339726" cy="33972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F0C88940-8721-BE48-8351-A6F8A475B8DF}"/>
                </a:ext>
              </a:extLst>
            </p:cNvPr>
            <p:cNvSpPr/>
            <p:nvPr/>
          </p:nvSpPr>
          <p:spPr>
            <a:xfrm>
              <a:off x="1009650" y="1278935"/>
              <a:ext cx="339726" cy="339725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EC19EF69-A75A-5746-8023-90A76BA840BD}"/>
                </a:ext>
              </a:extLst>
            </p:cNvPr>
            <p:cNvSpPr/>
            <p:nvPr/>
          </p:nvSpPr>
          <p:spPr>
            <a:xfrm>
              <a:off x="1009650" y="1618661"/>
              <a:ext cx="339726" cy="33972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3F820966-87B1-9F4C-AA93-32932656D7DF}"/>
                </a:ext>
              </a:extLst>
            </p:cNvPr>
            <p:cNvSpPr/>
            <p:nvPr/>
          </p:nvSpPr>
          <p:spPr>
            <a:xfrm>
              <a:off x="1009650" y="1976469"/>
              <a:ext cx="339726" cy="339725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C73574EC-82AD-3648-81AE-67D928F1F83F}"/>
                </a:ext>
              </a:extLst>
            </p:cNvPr>
            <p:cNvSpPr/>
            <p:nvPr/>
          </p:nvSpPr>
          <p:spPr>
            <a:xfrm rot="2350129">
              <a:off x="1936593" y="1687777"/>
              <a:ext cx="339726" cy="33972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FDFFA17E-E304-D840-9E03-5FB11EBD3471}"/>
                </a:ext>
              </a:extLst>
            </p:cNvPr>
            <p:cNvSpPr/>
            <p:nvPr/>
          </p:nvSpPr>
          <p:spPr>
            <a:xfrm rot="2350129">
              <a:off x="1653894" y="1459790"/>
              <a:ext cx="339726" cy="339725"/>
            </a:xfrm>
            <a:prstGeom prst="rect">
              <a:avLst/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49D0A4B9-4B88-6549-BB94-566B6DAC869A}"/>
                </a:ext>
              </a:extLst>
            </p:cNvPr>
            <p:cNvCxnSpPr/>
            <p:nvPr/>
          </p:nvCxnSpPr>
          <p:spPr>
            <a:xfrm>
              <a:off x="989044" y="91439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150F201E-3DEB-DE45-9C07-217827F7890A}"/>
                </a:ext>
              </a:extLst>
            </p:cNvPr>
            <p:cNvCxnSpPr/>
            <p:nvPr/>
          </p:nvCxnSpPr>
          <p:spPr>
            <a:xfrm>
              <a:off x="995394" y="90804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36F043AB-2750-F84A-8C1F-CBEA99CB2F70}"/>
                </a:ext>
              </a:extLst>
            </p:cNvPr>
            <p:cNvCxnSpPr>
              <a:cxnSpLocks/>
            </p:cNvCxnSpPr>
            <p:nvPr/>
          </p:nvCxnSpPr>
          <p:spPr>
            <a:xfrm>
              <a:off x="989044" y="892174"/>
              <a:ext cx="0" cy="1477801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0C6745EC-BA55-2E47-9779-0307280469FB}"/>
              </a:ext>
            </a:extLst>
          </p:cNvPr>
          <p:cNvGrpSpPr/>
          <p:nvPr/>
        </p:nvGrpSpPr>
        <p:grpSpPr>
          <a:xfrm>
            <a:off x="10265178" y="4240638"/>
            <a:ext cx="891962" cy="916946"/>
            <a:chOff x="948412" y="892174"/>
            <a:chExt cx="1502558" cy="1477801"/>
          </a:xfrm>
        </p:grpSpPr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10149878-6951-8C44-B6F3-28F3DC22E088}"/>
                </a:ext>
              </a:extLst>
            </p:cNvPr>
            <p:cNvSpPr/>
            <p:nvPr/>
          </p:nvSpPr>
          <p:spPr>
            <a:xfrm rot="2350129">
              <a:off x="1371195" y="1227870"/>
              <a:ext cx="339726" cy="33972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Frame 261">
              <a:extLst>
                <a:ext uri="{FF2B5EF4-FFF2-40B4-BE49-F238E27FC236}">
                  <a16:creationId xmlns:a16="http://schemas.microsoft.com/office/drawing/2014/main" id="{CB40B4E2-A545-7E46-827B-86F3FA76C50E}"/>
                </a:ext>
              </a:extLst>
            </p:cNvPr>
            <p:cNvSpPr/>
            <p:nvPr/>
          </p:nvSpPr>
          <p:spPr>
            <a:xfrm>
              <a:off x="989045" y="91440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263" name="Frame 262">
              <a:extLst>
                <a:ext uri="{FF2B5EF4-FFF2-40B4-BE49-F238E27FC236}">
                  <a16:creationId xmlns:a16="http://schemas.microsoft.com/office/drawing/2014/main" id="{FFFDE6ED-36C5-F14E-986E-441F630C4993}"/>
                </a:ext>
              </a:extLst>
            </p:cNvPr>
            <p:cNvSpPr/>
            <p:nvPr/>
          </p:nvSpPr>
          <p:spPr>
            <a:xfrm rot="2326800">
              <a:off x="948412" y="132807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4" name="Frame 263">
              <a:extLst>
                <a:ext uri="{FF2B5EF4-FFF2-40B4-BE49-F238E27FC236}">
                  <a16:creationId xmlns:a16="http://schemas.microsoft.com/office/drawing/2014/main" id="{AEC4FD78-2A13-6049-9253-E0EC1F870B97}"/>
                </a:ext>
              </a:extLst>
            </p:cNvPr>
            <p:cNvSpPr/>
            <p:nvPr/>
          </p:nvSpPr>
          <p:spPr>
            <a:xfrm rot="5400000">
              <a:off x="452535" y="1450910"/>
              <a:ext cx="1455575" cy="382555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8DEADA73-0D17-A140-B08D-3299DA47140E}"/>
                </a:ext>
              </a:extLst>
            </p:cNvPr>
            <p:cNvSpPr/>
            <p:nvPr/>
          </p:nvSpPr>
          <p:spPr>
            <a:xfrm>
              <a:off x="1044575" y="965200"/>
              <a:ext cx="1349375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F48EF2C2-1BCE-324C-A83A-BE7B8E115C87}"/>
                </a:ext>
              </a:extLst>
            </p:cNvPr>
            <p:cNvSpPr/>
            <p:nvPr/>
          </p:nvSpPr>
          <p:spPr>
            <a:xfrm rot="5400000">
              <a:off x="681036" y="1668462"/>
              <a:ext cx="1003300" cy="276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E8C71572-6E0D-9446-A265-2FD0C3DAFA85}"/>
                </a:ext>
              </a:extLst>
            </p:cNvPr>
            <p:cNvSpPr/>
            <p:nvPr/>
          </p:nvSpPr>
          <p:spPr>
            <a:xfrm>
              <a:off x="1009650" y="930275"/>
              <a:ext cx="339726" cy="33972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27F25FFF-8056-4C41-9142-64F4E4F9F44C}"/>
                </a:ext>
              </a:extLst>
            </p:cNvPr>
            <p:cNvSpPr/>
            <p:nvPr/>
          </p:nvSpPr>
          <p:spPr>
            <a:xfrm>
              <a:off x="1349376" y="930275"/>
              <a:ext cx="339726" cy="33972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90946413-9FC4-D04F-93C4-0274935449B0}"/>
                </a:ext>
              </a:extLst>
            </p:cNvPr>
            <p:cNvSpPr/>
            <p:nvPr/>
          </p:nvSpPr>
          <p:spPr>
            <a:xfrm>
              <a:off x="1697615" y="933307"/>
              <a:ext cx="339726" cy="33972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C297A903-0143-5D42-99FC-A21C4336808C}"/>
                </a:ext>
              </a:extLst>
            </p:cNvPr>
            <p:cNvSpPr/>
            <p:nvPr/>
          </p:nvSpPr>
          <p:spPr>
            <a:xfrm>
              <a:off x="2062737" y="930275"/>
              <a:ext cx="339726" cy="33972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0A97217E-0C99-F443-8E5C-EEE340338254}"/>
                </a:ext>
              </a:extLst>
            </p:cNvPr>
            <p:cNvSpPr/>
            <p:nvPr/>
          </p:nvSpPr>
          <p:spPr>
            <a:xfrm>
              <a:off x="1009650" y="1278935"/>
              <a:ext cx="339726" cy="33972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E0E37C66-DAAA-F141-8D4E-87482CC98281}"/>
                </a:ext>
              </a:extLst>
            </p:cNvPr>
            <p:cNvSpPr/>
            <p:nvPr/>
          </p:nvSpPr>
          <p:spPr>
            <a:xfrm>
              <a:off x="1009650" y="1618661"/>
              <a:ext cx="339726" cy="33972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DF42D51A-A1AC-E640-A433-44F6D64591A3}"/>
                </a:ext>
              </a:extLst>
            </p:cNvPr>
            <p:cNvSpPr/>
            <p:nvPr/>
          </p:nvSpPr>
          <p:spPr>
            <a:xfrm>
              <a:off x="1009650" y="1976469"/>
              <a:ext cx="339726" cy="339725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0C680DB7-8AC2-5042-9715-FA6989BE6B41}"/>
                </a:ext>
              </a:extLst>
            </p:cNvPr>
            <p:cNvSpPr/>
            <p:nvPr/>
          </p:nvSpPr>
          <p:spPr>
            <a:xfrm rot="2350129">
              <a:off x="1936593" y="1687777"/>
              <a:ext cx="339726" cy="33972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34D2D896-2189-B345-9B3A-3CD6310D8EDC}"/>
                </a:ext>
              </a:extLst>
            </p:cNvPr>
            <p:cNvSpPr/>
            <p:nvPr/>
          </p:nvSpPr>
          <p:spPr>
            <a:xfrm rot="2350129">
              <a:off x="1653894" y="1459790"/>
              <a:ext cx="339726" cy="339725"/>
            </a:xfrm>
            <a:prstGeom prst="rect">
              <a:avLst/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6" name="Straight Connector 275">
              <a:extLst>
                <a:ext uri="{FF2B5EF4-FFF2-40B4-BE49-F238E27FC236}">
                  <a16:creationId xmlns:a16="http://schemas.microsoft.com/office/drawing/2014/main" id="{5DB17B6B-CCFF-E545-A8CD-80DA03F48AB7}"/>
                </a:ext>
              </a:extLst>
            </p:cNvPr>
            <p:cNvCxnSpPr/>
            <p:nvPr/>
          </p:nvCxnSpPr>
          <p:spPr>
            <a:xfrm>
              <a:off x="989044" y="91439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1462FB81-BC80-CA4A-A9AE-9BEEC001243A}"/>
                </a:ext>
              </a:extLst>
            </p:cNvPr>
            <p:cNvCxnSpPr/>
            <p:nvPr/>
          </p:nvCxnSpPr>
          <p:spPr>
            <a:xfrm>
              <a:off x="995394" y="908049"/>
              <a:ext cx="1455576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8" name="Straight Connector 277">
              <a:extLst>
                <a:ext uri="{FF2B5EF4-FFF2-40B4-BE49-F238E27FC236}">
                  <a16:creationId xmlns:a16="http://schemas.microsoft.com/office/drawing/2014/main" id="{92D17333-5A1E-6D44-81EE-F3DEC1E2BA2B}"/>
                </a:ext>
              </a:extLst>
            </p:cNvPr>
            <p:cNvCxnSpPr>
              <a:cxnSpLocks/>
            </p:cNvCxnSpPr>
            <p:nvPr/>
          </p:nvCxnSpPr>
          <p:spPr>
            <a:xfrm>
              <a:off x="989044" y="892174"/>
              <a:ext cx="0" cy="1477801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Equal 6">
            <a:extLst>
              <a:ext uri="{FF2B5EF4-FFF2-40B4-BE49-F238E27FC236}">
                <a16:creationId xmlns:a16="http://schemas.microsoft.com/office/drawing/2014/main" id="{6A570157-71D4-4B46-BC14-42788D34E2F8}"/>
              </a:ext>
            </a:extLst>
          </p:cNvPr>
          <p:cNvSpPr/>
          <p:nvPr/>
        </p:nvSpPr>
        <p:spPr>
          <a:xfrm>
            <a:off x="161204" y="4164687"/>
            <a:ext cx="1110201" cy="1110201"/>
          </a:xfrm>
          <a:prstGeom prst="mathEqual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0" name="Frame 279">
            <a:extLst>
              <a:ext uri="{FF2B5EF4-FFF2-40B4-BE49-F238E27FC236}">
                <a16:creationId xmlns:a16="http://schemas.microsoft.com/office/drawing/2014/main" id="{0D1A9B05-C9A4-4445-B7BD-F03F5E809820}"/>
              </a:ext>
            </a:extLst>
          </p:cNvPr>
          <p:cNvSpPr/>
          <p:nvPr/>
        </p:nvSpPr>
        <p:spPr>
          <a:xfrm>
            <a:off x="1436172" y="1164101"/>
            <a:ext cx="1355063" cy="4529797"/>
          </a:xfrm>
          <a:prstGeom prst="frame">
            <a:avLst>
              <a:gd name="adj1" fmla="val 4195"/>
            </a:avLst>
          </a:prstGeom>
          <a:solidFill>
            <a:srgbClr val="FF0000"/>
          </a:solidFill>
          <a:ln w="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1" name="Frame 280">
            <a:extLst>
              <a:ext uri="{FF2B5EF4-FFF2-40B4-BE49-F238E27FC236}">
                <a16:creationId xmlns:a16="http://schemas.microsoft.com/office/drawing/2014/main" id="{E471181E-153E-DA4B-891F-79F6848D1B6A}"/>
              </a:ext>
            </a:extLst>
          </p:cNvPr>
          <p:cNvSpPr/>
          <p:nvPr/>
        </p:nvSpPr>
        <p:spPr>
          <a:xfrm>
            <a:off x="3501522" y="1164101"/>
            <a:ext cx="1355063" cy="4529797"/>
          </a:xfrm>
          <a:prstGeom prst="frame">
            <a:avLst>
              <a:gd name="adj1" fmla="val 4195"/>
            </a:avLst>
          </a:prstGeom>
          <a:solidFill>
            <a:srgbClr val="FF0000"/>
          </a:solidFill>
          <a:ln w="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2" name="Frame 281">
            <a:extLst>
              <a:ext uri="{FF2B5EF4-FFF2-40B4-BE49-F238E27FC236}">
                <a16:creationId xmlns:a16="http://schemas.microsoft.com/office/drawing/2014/main" id="{B898B050-E59E-F340-874A-0E060A1916F7}"/>
              </a:ext>
            </a:extLst>
          </p:cNvPr>
          <p:cNvSpPr/>
          <p:nvPr/>
        </p:nvSpPr>
        <p:spPr>
          <a:xfrm>
            <a:off x="5731168" y="1164101"/>
            <a:ext cx="1355063" cy="4529797"/>
          </a:xfrm>
          <a:prstGeom prst="frame">
            <a:avLst>
              <a:gd name="adj1" fmla="val 4195"/>
            </a:avLst>
          </a:prstGeom>
          <a:solidFill>
            <a:srgbClr val="FF0000"/>
          </a:solidFill>
          <a:ln w="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3" name="Frame 282">
            <a:extLst>
              <a:ext uri="{FF2B5EF4-FFF2-40B4-BE49-F238E27FC236}">
                <a16:creationId xmlns:a16="http://schemas.microsoft.com/office/drawing/2014/main" id="{0405A02B-95F5-B74B-B043-1C933B0650C5}"/>
              </a:ext>
            </a:extLst>
          </p:cNvPr>
          <p:cNvSpPr/>
          <p:nvPr/>
        </p:nvSpPr>
        <p:spPr>
          <a:xfrm>
            <a:off x="7946014" y="1164100"/>
            <a:ext cx="1355063" cy="4529797"/>
          </a:xfrm>
          <a:prstGeom prst="frame">
            <a:avLst>
              <a:gd name="adj1" fmla="val 4195"/>
            </a:avLst>
          </a:prstGeom>
          <a:solidFill>
            <a:srgbClr val="FF0000"/>
          </a:solidFill>
          <a:ln w="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4" name="Frame 283">
            <a:extLst>
              <a:ext uri="{FF2B5EF4-FFF2-40B4-BE49-F238E27FC236}">
                <a16:creationId xmlns:a16="http://schemas.microsoft.com/office/drawing/2014/main" id="{191B1BDB-C707-9E42-B85E-1CD1706DC1CD}"/>
              </a:ext>
            </a:extLst>
          </p:cNvPr>
          <p:cNvSpPr/>
          <p:nvPr/>
        </p:nvSpPr>
        <p:spPr>
          <a:xfrm>
            <a:off x="10011364" y="1164100"/>
            <a:ext cx="1355063" cy="4529797"/>
          </a:xfrm>
          <a:prstGeom prst="frame">
            <a:avLst>
              <a:gd name="adj1" fmla="val 4195"/>
            </a:avLst>
          </a:prstGeom>
          <a:solidFill>
            <a:srgbClr val="FF0000"/>
          </a:solidFill>
          <a:ln w="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99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0.09583 0.09676 C 0.11575 0.11852 0.1457 0.13033 0.17721 0.13033 C 0.21302 0.13033 0.24166 0.11852 0.26159 0.09676 L 0.35755 -4.44444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78" y="65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0.09987 0.08889 C 0.12057 0.10903 0.15182 0.11991 0.18463 0.11991 C 0.22187 0.11991 0.25182 0.10903 0.27252 0.08889 L 0.37252 -4.44444E-6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0" y="59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04609 0.07061 C 0.0556 0.08658 0.07005 0.09537 0.08515 0.09537 C 0.10234 0.09537 0.11614 0.08658 0.12565 0.07061 L 0.17187 -4.44444E-6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476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-0.05091 -0.1375 C -0.06145 -0.16852 -0.07734 -0.18518 -0.09401 -0.18518 C -0.11303 -0.18518 -0.12826 -0.16852 -0.13881 -0.1375 L -0.18959 -1.48148E-6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9" y="-925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4.81481E-6 L -0.18829 -0.17084 C -0.22761 -0.20926 -0.28659 -0.22987 -0.34857 -0.22987 C -0.41901 -0.22987 -0.47553 -0.20926 -0.51485 -0.17084 L -0.70365 4.81481E-6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21" y="-1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" grpId="0" animBg="1"/>
      <p:bldP spid="281" grpId="0" animBg="1"/>
      <p:bldP spid="282" grpId="0" animBg="1"/>
      <p:bldP spid="283" grpId="0" animBg="1"/>
      <p:bldP spid="284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3D9338-9D80-973C-5188-FDF7D7B11F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6331" y="364687"/>
                <a:ext cx="11855669" cy="435133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b="1" dirty="0"/>
                  <a:t>Application to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CA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CA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ℂ</m:t>
                            </m:r>
                          </m:e>
                          <m:sup>
                            <m:r>
                              <a:rPr lang="en-CA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b="1" dirty="0"/>
                  <a:t>-decompositions (or simultaneous 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en-US" b="1" dirty="0"/>
                  <a:t>-decompositions)</a:t>
                </a:r>
              </a:p>
              <a:p>
                <a:pPr marL="0" indent="0">
                  <a:buNone/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en-US" dirty="0"/>
                  <a:t> be a tensor.</a:t>
                </a:r>
              </a:p>
              <a:p>
                <a:pPr marL="0" indent="0">
                  <a:buNone/>
                </a:pPr>
                <a:r>
                  <a:rPr lang="en-US" dirty="0"/>
                  <a:t>If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0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CA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ℂ</m:t>
                              </m:r>
                            </m:e>
                            <m:sup>
                              <m:r>
                                <a:rPr lang="en-CA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</m:e>
                      </m:d>
                      <m:r>
                        <a:rPr lang="en-CA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CA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has</m:t>
                      </m:r>
                      <m:r>
                        <a:rPr lang="en-CA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CA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</m:t>
                      </m:r>
                      <m:r>
                        <a:rPr lang="en-CA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CA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basis</m:t>
                      </m:r>
                      <m:r>
                        <a:rPr lang="en-CA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CA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of</m:t>
                      </m:r>
                      <m:r>
                        <a:rPr lang="en-CA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CA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the</m:t>
                      </m:r>
                      <m:r>
                        <a:rPr lang="en-CA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CA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form</m:t>
                      </m:r>
                      <m:r>
                        <a:rPr lang="en-CA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lit/>
                        </m:rPr>
                        <a:rPr lang="en-CA" b="0" i="1" smtClean="0">
                          <a:latin typeface="Cambria Math" panose="02040503050406030204" pitchFamily="18" charset="0"/>
                        </a:rPr>
                        <m:t>{</m:t>
                      </m:r>
                      <m:sSub>
                        <m:sSub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CA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}⊆</m:t>
                      </m:r>
                      <m:r>
                        <m:rPr>
                          <m:sty m:val="p"/>
                        </m:rPr>
                        <a:rPr lang="en-CA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CA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Then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p>
                      <m:e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⊗</m:t>
                        </m:r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en-CA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   where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CA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b="0" i="0" smtClean="0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CA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CA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CA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3D9338-9D80-973C-5188-FDF7D7B11F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6331" y="364687"/>
                <a:ext cx="11855669" cy="4351338"/>
              </a:xfrm>
              <a:blipFill>
                <a:blip r:embed="rId2"/>
                <a:stretch>
                  <a:fillRect l="-1070" t="-2326" b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33BC81F-2512-C981-B2B6-4975D7438255}"/>
                  </a:ext>
                </a:extLst>
              </p:cNvPr>
              <p:cNvSpPr txBox="1"/>
              <p:nvPr/>
            </p:nvSpPr>
            <p:spPr>
              <a:xfrm>
                <a:off x="3415862" y="4585099"/>
                <a:ext cx="8776138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accent6"/>
                    </a:solidFill>
                  </a:rPr>
                  <a:t>…So, algorithms for </a:t>
                </a:r>
                <a:r>
                  <a:rPr lang="en-US" sz="2800" dirty="0">
                    <a:solidFill>
                      <a:srgbClr val="FF0000"/>
                    </a:solidFill>
                  </a:rPr>
                  <a:t>finding elements </a:t>
                </a:r>
                <a:r>
                  <a:rPr lang="en-US" sz="2800" dirty="0">
                    <a:solidFill>
                      <a:schemeClr val="accent6"/>
                    </a:solidFill>
                  </a:rPr>
                  <a:t>of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28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sz="28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800" dirty="0">
                    <a:solidFill>
                      <a:schemeClr val="accent6"/>
                    </a:solidFill>
                  </a:rPr>
                  <a:t> lead to tensor decomposition algorithms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33BC81F-2512-C981-B2B6-4975D74382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5862" y="4585099"/>
                <a:ext cx="8776138" cy="954107"/>
              </a:xfrm>
              <a:prstGeom prst="rect">
                <a:avLst/>
              </a:prstGeom>
              <a:blipFill>
                <a:blip r:embed="rId3"/>
                <a:stretch>
                  <a:fillRect l="-1443" t="-6494" b="-15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0974F94-786D-1A12-BA83-A96B67C28D44}"/>
                  </a:ext>
                </a:extLst>
              </p:cNvPr>
              <p:cNvSpPr txBox="1"/>
              <p:nvPr/>
            </p:nvSpPr>
            <p:spPr>
              <a:xfrm>
                <a:off x="783021" y="5539206"/>
                <a:ext cx="1062595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are the only elements of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 (up to scale), then this is the unique rank decomposition of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0974F94-786D-1A12-BA83-A96B67C28D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021" y="5539206"/>
                <a:ext cx="10625957" cy="954107"/>
              </a:xfrm>
              <a:prstGeom prst="rect">
                <a:avLst/>
              </a:prstGeom>
              <a:blipFill>
                <a:blip r:embed="rId4"/>
                <a:stretch>
                  <a:fillRect l="-1193" t="-6579" r="-1671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607492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D2F50C-C8D6-F5E8-5AAA-81CD64079E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9914" y="354290"/>
                <a:ext cx="11932172" cy="5552849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800" u="sng" dirty="0"/>
                  <a:t>Theorem [JLV]:</a:t>
                </a:r>
                <a:r>
                  <a:rPr lang="en-US" u="sng" dirty="0"/>
                  <a:t>  Case of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800" b="0" i="1" u="sng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u="sng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2800" b="0" i="1" u="sng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800" b="0" i="1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2800" b="0" i="1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CA" sz="2800" b="0" i="1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en-CA" sz="2800" b="0" i="1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CA" sz="2800" u="sng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2800" i="1" u="sng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i="1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800" u="sng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2800" b="0" i="1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sz="2800" i="1" u="sng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i="1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800" u="sng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2800" b="0" i="0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m:rPr>
                        <m:nor/>
                      </m:rPr>
                      <a:rPr lang="en-CA" sz="2800" b="0" i="0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rank</m:t>
                    </m:r>
                    <m:d>
                      <m:dPr>
                        <m:ctrlPr>
                          <a:rPr lang="en-CA" sz="2800" b="0" i="1" u="sng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800" b="0" i="1" u="sng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CA" sz="2800" b="0" i="1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</m:t>
                    </m:r>
                    <m:r>
                      <m:rPr>
                        <m:lit/>
                      </m:rPr>
                      <a:rPr lang="en-CA" sz="2800" b="0" i="1" u="sng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CA" sz="2800" b="0" u="sng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/>
                  <a:t> F</a:t>
                </a:r>
                <a:r>
                  <a:rPr lang="en-US" sz="2800" dirty="0"/>
                  <a:t>or a </a:t>
                </a:r>
                <a:r>
                  <a:rPr lang="en-US" sz="2800" dirty="0">
                    <a:solidFill>
                      <a:srgbClr val="FF0000"/>
                    </a:solidFill>
                  </a:rPr>
                  <a:t>generic</a:t>
                </a:r>
                <a:r>
                  <a:rPr lang="en-US" sz="2800" dirty="0"/>
                  <a:t> linear subspace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800" dirty="0"/>
                  <a:t> of dimension</a:t>
                </a:r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CA" sz="2800" b="0" i="0" smtClean="0">
                              <a:latin typeface="Cambria Math" panose="02040503050406030204" pitchFamily="18" charset="0"/>
                            </a:rPr>
                            <m:t>dim</m:t>
                          </m:r>
                        </m:fName>
                        <m:e>
                          <m:d>
                            <m:dPr>
                              <m:ctrlP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</m:d>
                        </m:e>
                      </m:func>
                      <m:r>
                        <a:rPr lang="en-CA" sz="2800" b="0" i="1" smtClean="0"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en-CA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CA" sz="28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en-CA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r>
                  <a:rPr lang="en-US" sz="2800" dirty="0"/>
                  <a:t>it holds that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∩</m:t>
                    </m:r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28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m:rPr>
                        <m:lit/>
                      </m:rPr>
                      <a:rPr lang="en-CA" sz="28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800" dirty="0"/>
                  <a:t>, and our algorithm </a:t>
                </a:r>
                <a:r>
                  <a:rPr lang="en-US" sz="2800" dirty="0">
                    <a:solidFill>
                      <a:schemeClr val="accent6"/>
                    </a:solidFill>
                  </a:rPr>
                  <a:t>certifies</a:t>
                </a:r>
                <a:r>
                  <a:rPr lang="en-US" sz="2800" dirty="0"/>
                  <a:t> this in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CA" sz="2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8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800" dirty="0"/>
                  <a:t>.</a:t>
                </a:r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r>
                  <a:rPr lang="en-US" sz="2800" dirty="0"/>
                  <a:t>More generally, for a generic subspace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800" dirty="0"/>
                  <a:t>  of this dimension containing </a:t>
                </a:r>
                <a14:m>
                  <m:oMath xmlns:m="http://schemas.openxmlformats.org/officeDocument/2006/math"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≤</m:t>
                    </m:r>
                    <m:func>
                      <m:func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sz="2800" b="0" i="0" smtClean="0">
                            <a:latin typeface="Cambria Math" panose="02040503050406030204" pitchFamily="18" charset="0"/>
                          </a:rPr>
                          <m:t>dim</m:t>
                        </m:r>
                      </m:fName>
                      <m:e>
                        <m:d>
                          <m:d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800" b="0" i="1" smtClean="0"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2800" dirty="0"/>
                  <a:t> generic elements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/>
                  <a:t> , our algorithm </a:t>
                </a:r>
                <a:r>
                  <a:rPr lang="en-US" sz="2800" dirty="0">
                    <a:solidFill>
                      <a:schemeClr val="accent6"/>
                    </a:solidFill>
                  </a:rPr>
                  <a:t>recovers</a:t>
                </a:r>
                <a:r>
                  <a:rPr lang="en-US" sz="2800" dirty="0"/>
                  <a:t> these elements in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CA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800" dirty="0"/>
                  <a:t>, and certifies that these are the </a:t>
                </a:r>
                <a:r>
                  <a:rPr lang="en-US" sz="2800" dirty="0">
                    <a:solidFill>
                      <a:srgbClr val="FF0000"/>
                    </a:solidFill>
                  </a:rPr>
                  <a:t>only</a:t>
                </a:r>
                <a:r>
                  <a:rPr lang="en-US" sz="2800" dirty="0"/>
                  <a:t> elements of </a:t>
                </a:r>
                <a14:m>
                  <m:oMath xmlns:m="http://schemas.openxmlformats.org/officeDocument/2006/math">
                    <m:r>
                      <a:rPr lang="en-CA" i="1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i="1">
                        <a:latin typeface="Cambria Math" panose="02040503050406030204" pitchFamily="18" charset="0"/>
                      </a:rPr>
                      <m:t>∩</m:t>
                    </m:r>
                    <m:sSub>
                      <m:sSubPr>
                        <m:ctrlPr>
                          <a:rPr lang="en-CA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D2F50C-C8D6-F5E8-5AAA-81CD64079E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9914" y="354290"/>
                <a:ext cx="11932172" cy="5552849"/>
              </a:xfrm>
              <a:blipFill>
                <a:blip r:embed="rId2"/>
                <a:stretch>
                  <a:fillRect l="-1064" t="-1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E55F293-5877-3C5C-7D3C-72ED44B7610F}"/>
                  </a:ext>
                </a:extLst>
              </p:cNvPr>
              <p:cNvSpPr txBox="1"/>
              <p:nvPr/>
            </p:nvSpPr>
            <p:spPr>
              <a:xfrm>
                <a:off x="8273143" y="2299718"/>
                <a:ext cx="391885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Constant multiple of maximum possible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CA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CA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CA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E55F293-5877-3C5C-7D3C-72ED44B761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3143" y="2299718"/>
                <a:ext cx="3918857" cy="830997"/>
              </a:xfrm>
              <a:prstGeom prst="rect">
                <a:avLst/>
              </a:prstGeom>
              <a:blipFill>
                <a:blip r:embed="rId3"/>
                <a:stretch>
                  <a:fillRect l="-2581" t="-4478" b="-14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A955214-06E7-166F-BF5E-E614D47EADEA}"/>
              </a:ext>
            </a:extLst>
          </p:cNvPr>
          <p:cNvCxnSpPr>
            <a:cxnSpLocks/>
          </p:cNvCxnSpPr>
          <p:nvPr/>
        </p:nvCxnSpPr>
        <p:spPr>
          <a:xfrm flipH="1" flipV="1">
            <a:off x="7373258" y="2415320"/>
            <a:ext cx="725714" cy="299896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E6FDED-385B-C7CA-DC4A-282FF6C95B31}"/>
                  </a:ext>
                </a:extLst>
              </p:cNvPr>
              <p:cNvSpPr txBox="1"/>
              <p:nvPr/>
            </p:nvSpPr>
            <p:spPr>
              <a:xfrm>
                <a:off x="129914" y="5696619"/>
                <a:ext cx="12062086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US" sz="2800" dirty="0">
                    <a:solidFill>
                      <a:schemeClr val="accent2"/>
                    </a:solidFill>
                  </a:rPr>
                  <a:t>Analytic def: </a:t>
                </a:r>
                <a:r>
                  <a:rPr lang="en-US" sz="2800" dirty="0"/>
                  <a:t>”If I pick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CA" sz="28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en-CA" sz="28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800" dirty="0"/>
                  <a:t> randomly…”</a:t>
                </a:r>
              </a:p>
              <a:p>
                <a:pPr marL="0" indent="0">
                  <a:buNone/>
                </a:pPr>
                <a:r>
                  <a:rPr lang="en-US" sz="2800" dirty="0">
                    <a:solidFill>
                      <a:schemeClr val="accent2"/>
                    </a:solidFill>
                  </a:rPr>
                  <a:t>Algebraic def: </a:t>
                </a:r>
                <a:r>
                  <a:rPr lang="en-US" sz="2800" dirty="0"/>
                  <a:t>There is a Zariski open dense subset </a:t>
                </a:r>
                <a14:m>
                  <m:oMath xmlns:m="http://schemas.openxmlformats.org/officeDocument/2006/math">
                    <m:r>
                      <a:rPr lang="en-CA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CA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p>
                        </m:sSubSup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d>
                          <m:d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CA" sz="2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ℂ</m:t>
                                </m:r>
                              </m:e>
                              <m:sup>
                                <m:r>
                                  <a:rPr lang="en-CA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  <m:r>
                              <a:rPr lang="en-CA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⊗</m:t>
                            </m:r>
                            <m:sSup>
                              <m:sSupPr>
                                <m:ctrlPr>
                                  <a:rPr lang="en-CA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ℂ</m:t>
                                </m:r>
                              </m:e>
                              <m:sup>
                                <m:r>
                                  <a:rPr lang="en-CA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p>
                    </m:sSup>
                  </m:oMath>
                </a14:m>
                <a:r>
                  <a:rPr lang="en-US" sz="2800" dirty="0"/>
                  <a:t> s.t…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3E6FDED-385B-C7CA-DC4A-282FF6C95B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914" y="5696619"/>
                <a:ext cx="12062086" cy="954107"/>
              </a:xfrm>
              <a:prstGeom prst="rect">
                <a:avLst/>
              </a:prstGeom>
              <a:blipFill>
                <a:blip r:embed="rId4"/>
                <a:stretch>
                  <a:fillRect l="-1052" t="-6579" r="-526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F3FD2BB-3EA8-D2AD-B0F2-1A8DA3AB7ACE}"/>
              </a:ext>
            </a:extLst>
          </p:cNvPr>
          <p:cNvCxnSpPr>
            <a:cxnSpLocks/>
          </p:cNvCxnSpPr>
          <p:nvPr/>
        </p:nvCxnSpPr>
        <p:spPr>
          <a:xfrm flipV="1">
            <a:off x="1648918" y="4557010"/>
            <a:ext cx="1903751" cy="1139609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01557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D0C311-1922-606A-A651-C062F9A401D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69241" y="1087390"/>
                <a:ext cx="11235558" cy="538868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3200" u="sng" dirty="0"/>
                  <a:t>Theorem [JLV]:</a:t>
                </a:r>
                <a:r>
                  <a:rPr lang="en-US" sz="3200" dirty="0"/>
                  <a:t> If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sz="3200" dirty="0"/>
                  <a:t> is </a:t>
                </a:r>
                <a:r>
                  <a:rPr lang="en-US" sz="3200" dirty="0">
                    <a:solidFill>
                      <a:schemeClr val="accent2"/>
                    </a:solidFill>
                  </a:rPr>
                  <a:t>irreducible</a:t>
                </a:r>
                <a:r>
                  <a:rPr lang="en-US" sz="3200" dirty="0"/>
                  <a:t>, cut out by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CA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num>
                          <m:den>
                            <m:r>
                              <a:rPr lang="en-CA" sz="32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3200" dirty="0"/>
                  <a:t> linearly independent homogeneous degree-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3200" dirty="0"/>
                  <a:t> polynomials, and </a:t>
                </a:r>
                <a:r>
                  <a:rPr lang="en-US" sz="3200" dirty="0">
                    <a:solidFill>
                      <a:schemeClr val="accent2"/>
                    </a:solidFill>
                  </a:rPr>
                  <a:t>has no equations in degree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CA" sz="32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3200" dirty="0"/>
                  <a:t>, then for a </a:t>
                </a:r>
                <a:r>
                  <a:rPr lang="en-US" sz="3200" dirty="0">
                    <a:solidFill>
                      <a:srgbClr val="FF0000"/>
                    </a:solidFill>
                  </a:rPr>
                  <a:t>generic</a:t>
                </a:r>
                <a:r>
                  <a:rPr lang="en-US" sz="3200" dirty="0"/>
                  <a:t> linear subspace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sz="3200" dirty="0"/>
                  <a:t> of dimension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CA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CA" sz="3200" b="0" i="0" smtClean="0">
                              <a:latin typeface="Cambria Math" panose="02040503050406030204" pitchFamily="18" charset="0"/>
                            </a:rPr>
                            <m:t>dim</m:t>
                          </m:r>
                        </m:fName>
                        <m:e>
                          <m:d>
                            <m:dPr>
                              <m:ctrlPr>
                                <a:rPr lang="en-CA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3200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</m:d>
                        </m:e>
                      </m:func>
                      <m:r>
                        <a:rPr lang="en-CA" sz="3200" b="0" i="1" smtClean="0"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CA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32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CA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CA" sz="3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CA" sz="3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CA" sz="3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CA" sz="3200" b="0" i="1" smtClean="0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r>
                        <a:rPr lang="en-CA" sz="3200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CA" sz="32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3200" dirty="0"/>
              </a:p>
              <a:p>
                <a:pPr marL="0" indent="0">
                  <a:buNone/>
                </a:pPr>
                <a:r>
                  <a:rPr lang="en-US" sz="3200" dirty="0"/>
                  <a:t>containing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n-CA" sz="3200" b="0" i="1" smtClean="0">
                        <a:latin typeface="Cambria Math" panose="02040503050406030204" pitchFamily="18" charset="0"/>
                      </a:rPr>
                      <m:t>dim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</a:t>
                </a:r>
                <a:r>
                  <a:rPr lang="en-US" sz="3200" dirty="0">
                    <a:solidFill>
                      <a:srgbClr val="FF0000"/>
                    </a:solidFill>
                  </a:rPr>
                  <a:t>generic</a:t>
                </a:r>
                <a:r>
                  <a:rPr lang="en-US" sz="3200" dirty="0"/>
                  <a:t> elements of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3200" dirty="0"/>
                  <a:t> our algorithm recovers these elements in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CA" sz="3200" i="1"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CA" sz="3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32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3200" dirty="0"/>
                  <a:t>, and certifies that these are the </a:t>
                </a:r>
                <a:r>
                  <a:rPr lang="en-US" sz="3200" dirty="0">
                    <a:solidFill>
                      <a:srgbClr val="FF0000"/>
                    </a:solidFill>
                  </a:rPr>
                  <a:t>only</a:t>
                </a:r>
                <a:r>
                  <a:rPr lang="en-US" sz="3200" dirty="0"/>
                  <a:t> elements of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sz="32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CA" sz="3200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D0C311-1922-606A-A651-C062F9A401D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9241" y="1087390"/>
                <a:ext cx="11235558" cy="5388687"/>
              </a:xfrm>
              <a:blipFill>
                <a:blip r:embed="rId3"/>
                <a:stretch>
                  <a:fillRect l="-1469" t="-1176" r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B641FA3-F4F6-C226-A842-EF1C9FF36FB8}"/>
                  </a:ext>
                </a:extLst>
              </p:cNvPr>
              <p:cNvSpPr txBox="1"/>
              <p:nvPr/>
            </p:nvSpPr>
            <p:spPr>
              <a:xfrm>
                <a:off x="129914" y="5696619"/>
                <a:ext cx="12062086" cy="5487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r>
                  <a:rPr lang="en-US" sz="2800" dirty="0">
                    <a:solidFill>
                      <a:schemeClr val="accent2"/>
                    </a:solidFill>
                  </a:rPr>
                  <a:t>Algebraic def: </a:t>
                </a:r>
                <a:r>
                  <a:rPr lang="en-US" sz="2800" dirty="0"/>
                  <a:t>There is a Zariski open dense subset </a:t>
                </a:r>
                <a14:m>
                  <m:oMath xmlns:m="http://schemas.openxmlformats.org/officeDocument/2006/math">
                    <m:r>
                      <a:rPr lang="en-CA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CA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bSup>
                          <m:sSubSup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/>
                          <m:sup>
                            <m: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p>
                        </m:sSubSup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d>
                          <m:dPr>
                            <m:ctrlPr>
                              <a:rPr lang="en-CA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CA" sz="2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ℂ</m:t>
                                </m:r>
                              </m:e>
                              <m:sup>
                                <m:r>
                                  <a:rPr lang="en-CA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  <m:r>
                              <a:rPr lang="en-CA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⊗</m:t>
                            </m:r>
                            <m:sSup>
                              <m:sSupPr>
                                <m:ctrlPr>
                                  <a:rPr lang="en-CA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ℂ</m:t>
                                </m:r>
                              </m:e>
                              <m:sup>
                                <m:r>
                                  <a:rPr lang="en-CA" sz="28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CA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p>
                    </m:sSup>
                  </m:oMath>
                </a14:m>
                <a:r>
                  <a:rPr lang="en-US" sz="2800" dirty="0"/>
                  <a:t> s.t…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B641FA3-F4F6-C226-A842-EF1C9FF36F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914" y="5696619"/>
                <a:ext cx="12062086" cy="548740"/>
              </a:xfrm>
              <a:prstGeom prst="rect">
                <a:avLst/>
              </a:prstGeom>
              <a:blipFill>
                <a:blip r:embed="rId4"/>
                <a:stretch>
                  <a:fillRect l="-1052" t="-6667" r="-526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15D34BA-3ED3-3757-231B-31CA8892F0EE}"/>
              </a:ext>
            </a:extLst>
          </p:cNvPr>
          <p:cNvCxnSpPr>
            <a:cxnSpLocks/>
          </p:cNvCxnSpPr>
          <p:nvPr/>
        </p:nvCxnSpPr>
        <p:spPr>
          <a:xfrm flipV="1">
            <a:off x="1693889" y="4347148"/>
            <a:ext cx="2683239" cy="1423462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185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E2DF-2739-CC56-5AA0-CBD02FCA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338"/>
            <a:ext cx="10515600" cy="1325563"/>
          </a:xfrm>
        </p:spPr>
        <p:txBody>
          <a:bodyPr/>
          <a:lstStyle/>
          <a:p>
            <a:r>
              <a:rPr lang="en-US" dirty="0"/>
              <a:t>Other examples…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E419EB-71E5-37EB-864E-26E7C2221E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1738" y="1376855"/>
                <a:ext cx="11950262" cy="4716025"/>
              </a:xfrm>
            </p:spPr>
            <p:txBody>
              <a:bodyPr>
                <a:noAutofit/>
              </a:bodyPr>
              <a:lstStyle/>
              <a:p>
                <a:r>
                  <a:rPr lang="en-CA" sz="2400" u="sng" dirty="0"/>
                  <a:t>Schmidt rank </a:t>
                </a:r>
                <a14:m>
                  <m:oMath xmlns:m="http://schemas.openxmlformats.org/officeDocument/2006/math">
                    <m:r>
                      <a:rPr lang="en-CA" sz="2400" b="0" i="1" u="sng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CA" sz="2400" b="0" i="1" u="sng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CA" sz="2400" b="0" u="sng" dirty="0"/>
                  <a:t> vectors: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CA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CA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en-CA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CA" sz="24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m:rPr>
                        <m:nor/>
                      </m:rPr>
                      <a:rPr lang="en-CA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rank</m:t>
                    </m:r>
                    <m:d>
                      <m:dPr>
                        <m:ctrlPr>
                          <a:rPr lang="en-CA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CA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CA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m:rPr>
                        <m:lit/>
                      </m:rPr>
                      <a:rPr lang="en-CA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CA" sz="2400" b="0" dirty="0"/>
              </a:p>
              <a:p>
                <a:endParaRPr lang="en-CA" sz="2400" u="sng" dirty="0"/>
              </a:p>
              <a:p>
                <a:r>
                  <a:rPr lang="en-CA" sz="2400" b="0" u="sng" dirty="0"/>
                  <a:t>Product tensors:</a:t>
                </a:r>
                <a:r>
                  <a:rPr lang="en-CA" sz="24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2400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⊗…⊗</m:t>
                    </m:r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CA" sz="2400" b="0" dirty="0">
                  <a:ea typeface="Cambria Math" panose="02040503050406030204" pitchFamily="18" charset="0"/>
                </a:endParaRPr>
              </a:p>
              <a:p>
                <a:endParaRPr lang="en-CA" sz="2400" b="0" dirty="0">
                  <a:ea typeface="Cambria Math" panose="02040503050406030204" pitchFamily="18" charset="0"/>
                </a:endParaRPr>
              </a:p>
              <a:p>
                <a:r>
                  <a:rPr lang="en-US" sz="2400" u="sng" dirty="0" err="1"/>
                  <a:t>Biseparable</a:t>
                </a:r>
                <a:r>
                  <a:rPr lang="en-US" sz="2400" u="sng" dirty="0"/>
                  <a:t> tensors:</a:t>
                </a:r>
                <a:r>
                  <a:rPr lang="en-US" sz="2400" dirty="0"/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={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CA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ℂ</m:t>
                                </m:r>
                              </m:e>
                              <m:sup>
                                <m:r>
                                  <a:rPr lang="en-CA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⊗</m:t>
                        </m:r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en-US" sz="2400" dirty="0"/>
                  <a:t>: Some flattening of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400" dirty="0"/>
                  <a:t> has rank 1}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r>
                  <a:rPr lang="en-US" sz="2400" u="sng" dirty="0"/>
                  <a:t>Slice rank 1 tensors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={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CA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ℂ</m:t>
                                </m:r>
                              </m:e>
                              <m:sup>
                                <m:r>
                                  <a:rPr lang="en-CA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⊗</m:t>
                        </m:r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en-US" sz="2400" dirty="0"/>
                  <a:t>: Some 1 </a:t>
                </a:r>
                <a:r>
                  <a:rPr lang="en-US" sz="2400" dirty="0" err="1"/>
                  <a:t>v.s</a:t>
                </a:r>
                <a:r>
                  <a:rPr lang="en-US" sz="2400" dirty="0"/>
                  <a:t>. all flattening of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400" dirty="0"/>
                  <a:t> has rank 1}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E419EB-71E5-37EB-864E-26E7C2221E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1738" y="1376855"/>
                <a:ext cx="11950262" cy="4716025"/>
              </a:xfrm>
              <a:blipFill>
                <a:blip r:embed="rId3"/>
                <a:stretch>
                  <a:fillRect l="-743" t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25A4A7-B4B1-FB21-58AF-EE8259497800}"/>
                  </a:ext>
                </a:extLst>
              </p:cNvPr>
              <p:cNvSpPr txBox="1"/>
              <p:nvPr/>
            </p:nvSpPr>
            <p:spPr>
              <a:xfrm>
                <a:off x="8214610" y="1459781"/>
                <a:ext cx="3252866" cy="4666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CA" sz="280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CA" sz="280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dim</m:t>
                          </m:r>
                        </m:fName>
                        <m:e>
                          <m:d>
                            <m:dPr>
                              <m:ctrlPr>
                                <a:rPr lang="en-CA" sz="28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8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</m:d>
                        </m:e>
                      </m:func>
                      <m:r>
                        <a:rPr lang="en-CA" sz="2800" i="1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CA" sz="28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CA" sz="280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CA" sz="2800" b="0" i="0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en-CA" sz="2800" b="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CA" sz="28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2800" b="0" i="0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CA" sz="2800" b="0" i="0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CA" sz="2800" dirty="0">
                  <a:solidFill>
                    <a:srgbClr val="92D050"/>
                  </a:solidFill>
                </a:endParaRPr>
              </a:p>
              <a:p>
                <a:endParaRPr lang="en-US" sz="2800" dirty="0">
                  <a:solidFill>
                    <a:srgbClr val="92D05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CA" sz="28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CA" sz="2800" b="0" i="0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dim</m:t>
                          </m:r>
                        </m:fName>
                        <m:e>
                          <m:d>
                            <m:dPr>
                              <m:ctrlPr>
                                <a:rPr lang="en-CA" sz="28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8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</m:d>
                        </m:e>
                      </m:func>
                      <m:r>
                        <a:rPr lang="en-CA" sz="28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CA" sz="28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2800" b="0" i="0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CA" sz="2800" b="0" i="0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en-CA" sz="28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 b="0" i="0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CA" sz="2800" b="0" i="0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92D050"/>
                  </a:solidFill>
                </a:endParaRPr>
              </a:p>
              <a:p>
                <a:endParaRPr lang="en-US" sz="2800" dirty="0">
                  <a:solidFill>
                    <a:srgbClr val="92D050"/>
                  </a:solidFill>
                </a:endParaRPr>
              </a:p>
              <a:p>
                <a:endParaRPr lang="en-US" sz="2800" dirty="0">
                  <a:solidFill>
                    <a:srgbClr val="92D05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CA" sz="28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CA" sz="2800" b="0" i="0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dim</m:t>
                          </m:r>
                        </m:fName>
                        <m:e>
                          <m:d>
                            <m:dPr>
                              <m:ctrlPr>
                                <a:rPr lang="en-CA" sz="28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8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</m:d>
                        </m:e>
                      </m:func>
                      <m:r>
                        <a:rPr lang="en-CA" sz="2800" i="1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CA" sz="28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280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CA" sz="280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en-CA" sz="28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CA" sz="280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92D050"/>
                  </a:solidFill>
                </a:endParaRPr>
              </a:p>
              <a:p>
                <a:endParaRPr lang="en-US" sz="2800" dirty="0">
                  <a:solidFill>
                    <a:srgbClr val="92D05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CA" sz="28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CA" sz="2800" b="0" i="0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dim</m:t>
                          </m:r>
                        </m:fName>
                        <m:e>
                          <m:d>
                            <m:dPr>
                              <m:ctrlPr>
                                <a:rPr lang="en-CA" sz="28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8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</m:d>
                        </m:e>
                      </m:func>
                      <m:r>
                        <a:rPr lang="en-CA" sz="2800" i="1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CA" sz="28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280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CA" sz="280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en-CA" sz="280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280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CA" sz="280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25A4A7-B4B1-FB21-58AF-EE82594978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4610" y="1459781"/>
                <a:ext cx="3252866" cy="4666662"/>
              </a:xfrm>
              <a:prstGeom prst="rect">
                <a:avLst/>
              </a:prstGeom>
              <a:blipFill>
                <a:blip r:embed="rId4"/>
                <a:stretch>
                  <a:fillRect b="-5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0E032A0-F4B0-7CFD-5F91-75ED4BBAE319}"/>
              </a:ext>
            </a:extLst>
          </p:cNvPr>
          <p:cNvSpPr txBox="1"/>
          <p:nvPr/>
        </p:nvSpPr>
        <p:spPr>
          <a:xfrm>
            <a:off x="8746157" y="6209369"/>
            <a:ext cx="34458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600" dirty="0">
                <a:solidFill>
                  <a:srgbClr val="FF0000"/>
                </a:solidFill>
              </a:rPr>
              <a:t>All in poly(N) time</a:t>
            </a:r>
            <a:endParaRPr lang="en-US" sz="2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98078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30C2EDC0-F2CB-8AB5-5F50-9044F7136F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1738" y="374755"/>
                <a:ext cx="11950262" cy="612039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3200" dirty="0">
                    <a:solidFill>
                      <a:srgbClr val="FF0000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CA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:=</m:t>
                    </m:r>
                    <m:f>
                      <m:fPr>
                        <m:ctrlPr>
                          <a:rPr lang="en-CA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d>
                          <m:dPr>
                            <m:ctrlPr>
                              <a:rPr lang="en-CA" sz="32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noBar"/>
                                <m:ctrlPr>
                                  <a:rPr lang="en-CA" sz="3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CA" sz="3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CA" sz="3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CA" sz="3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CA" sz="3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num>
                              <m:den>
                                <m:r>
                                  <a:rPr lang="en-CA" sz="32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den>
                            </m:f>
                          </m:e>
                        </m:d>
                      </m:den>
                    </m:f>
                    <m:r>
                      <a:rPr lang="en-CA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CA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CA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1),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CA" sz="32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is </a:t>
                </a:r>
                <a:r>
                  <a:rPr lang="en-US" sz="3200" dirty="0">
                    <a:solidFill>
                      <a:schemeClr val="accent2"/>
                    </a:solidFill>
                  </a:rPr>
                  <a:t>irreducible </a:t>
                </a:r>
                <a:r>
                  <a:rPr lang="en-US" sz="3200" dirty="0">
                    <a:solidFill>
                      <a:srgbClr val="FF0000"/>
                    </a:solidFill>
                  </a:rPr>
                  <a:t>and </a:t>
                </a:r>
                <a:r>
                  <a:rPr lang="en-US" sz="3200" dirty="0">
                    <a:solidFill>
                      <a:schemeClr val="accent2"/>
                    </a:solidFill>
                  </a:rPr>
                  <a:t>has no equations in degree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CA" sz="32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, then our algorithm recovers elements of  </a:t>
                </a:r>
                <a14:m>
                  <m:oMath xmlns:m="http://schemas.openxmlformats.org/officeDocument/2006/math">
                    <m:r>
                      <a:rPr lang="en-CA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CA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∩</m:t>
                    </m:r>
                    <m:r>
                      <a:rPr lang="en-CA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in time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CA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CA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for generic subspaces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𝑈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with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CA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CA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dim</m:t>
                        </m:r>
                      </m:fName>
                      <m:e>
                        <m:d>
                          <m:dPr>
                            <m:ctrlPr>
                              <a:rPr lang="en-CA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</m:d>
                      </m:e>
                    </m:func>
                    <m:r>
                      <a:rPr lang="en-CA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CA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CA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CA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CA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.</a:t>
                </a:r>
                <a:endParaRPr lang="en-CA" sz="3200" u="sng" dirty="0"/>
              </a:p>
              <a:p>
                <a:pPr marL="0" indent="0">
                  <a:buNone/>
                </a:pPr>
                <a:r>
                  <a:rPr lang="en-CA" sz="3200" u="sng" dirty="0"/>
                  <a:t>Further examples:</a:t>
                </a:r>
              </a:p>
              <a:p>
                <a:r>
                  <a:rPr lang="en-CA" sz="2400" u="sng" dirty="0"/>
                  <a:t>Schmidt rank </a:t>
                </a:r>
                <a14:m>
                  <m:oMath xmlns:m="http://schemas.openxmlformats.org/officeDocument/2006/math">
                    <m:r>
                      <a:rPr lang="en-CA" sz="2400" i="1" u="sng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CA" sz="2400" i="1" u="sng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CA" sz="2400" u="sng" dirty="0"/>
                  <a:t> vectors:</a:t>
                </a:r>
                <a:r>
                  <a:rPr lang="en-CA" sz="2400" dirty="0"/>
                  <a:t>					</a:t>
                </a:r>
                <a:endParaRPr lang="en-CA" sz="2400" u="sng" dirty="0"/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CA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CA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en-CA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CA" sz="24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24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m:rPr>
                        <m:nor/>
                      </m:rPr>
                      <a:rPr lang="en-CA" sz="24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rank</m:t>
                    </m:r>
                    <m:d>
                      <m:dPr>
                        <m:ctrlPr>
                          <a:rPr lang="en-CA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CA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CA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m:rPr>
                        <m:lit/>
                      </m:rPr>
                      <a:rPr lang="en-CA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CA" sz="2400" u="sng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CA" sz="2400" u="sng" dirty="0"/>
              </a:p>
              <a:p>
                <a:r>
                  <a:rPr lang="en-CA" sz="2400" u="sng" dirty="0"/>
                  <a:t>Product tensors:</a:t>
                </a:r>
                <a:r>
                  <a:rPr lang="en-CA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240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40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240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CA" sz="240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CA" sz="2400" i="1" smtClean="0">
                        <a:latin typeface="Cambria Math" panose="02040503050406030204" pitchFamily="18" charset="0"/>
                      </a:rPr>
                      <m:t>⊗</m:t>
                    </m:r>
                    <m:r>
                      <a:rPr lang="en-CA" sz="240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CA" sz="2400" i="1" smtClean="0">
                        <a:latin typeface="Cambria Math" panose="02040503050406030204" pitchFamily="18" charset="0"/>
                      </a:rPr>
                      <m:t>⊗</m:t>
                    </m:r>
                    <m:r>
                      <a:rPr lang="en-CA" sz="240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CA" sz="240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CA" sz="240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CA" sz="240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sz="240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CA" sz="240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CA" sz="240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CA" sz="240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CA" sz="2400" dirty="0">
                  <a:ea typeface="Cambria Math" panose="02040503050406030204" pitchFamily="18" charset="0"/>
                </a:endParaRPr>
              </a:p>
              <a:p>
                <a:endParaRPr lang="en-CA" sz="2400" dirty="0">
                  <a:ea typeface="Cambria Math" panose="02040503050406030204" pitchFamily="18" charset="0"/>
                </a:endParaRPr>
              </a:p>
              <a:p>
                <a:r>
                  <a:rPr lang="en-US" sz="2400" u="sng" dirty="0" err="1"/>
                  <a:t>Biseparable</a:t>
                </a:r>
                <a:r>
                  <a:rPr lang="en-US" sz="2400" u="sng" dirty="0"/>
                  <a:t> tensors:</a:t>
                </a:r>
                <a:r>
                  <a:rPr lang="en-US" sz="2400" dirty="0"/>
                  <a:t> 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240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CA" sz="2400" i="1" smtClean="0">
                        <a:latin typeface="Cambria Math" panose="02040503050406030204" pitchFamily="18" charset="0"/>
                      </a:rPr>
                      <m:t>={</m:t>
                    </m:r>
                    <m:r>
                      <a:rPr lang="en-CA" sz="240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sz="240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00" dirty="0"/>
                  <a:t> : </a:t>
                </a:r>
                <a14:m>
                  <m:oMath xmlns:m="http://schemas.openxmlformats.org/officeDocument/2006/math">
                    <m:r>
                      <a:rPr lang="en-CA" sz="240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400" dirty="0"/>
                  <a:t> is rank one as </a:t>
                </a:r>
                <a:r>
                  <a:rPr lang="en-CA" sz="2400" dirty="0"/>
                  <a:t>an </a:t>
                </a:r>
                <a14:m>
                  <m:oMath xmlns:m="http://schemas.openxmlformats.org/officeDocument/2006/math">
                    <m:r>
                      <a:rPr lang="en-CA" sz="240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CA" sz="2400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CA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sz="240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/>
                  <a:t> matrix}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2400" dirty="0"/>
              </a:p>
              <a:p>
                <a:r>
                  <a:rPr lang="en-US" sz="2400" u="sng" dirty="0"/>
                  <a:t>Slice rank 1 tensors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30C2EDC0-F2CB-8AB5-5F50-9044F7136F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738" y="374755"/>
                <a:ext cx="11950262" cy="6120390"/>
              </a:xfrm>
              <a:prstGeom prst="rect">
                <a:avLst/>
              </a:prstGeom>
              <a:blipFill>
                <a:blip r:embed="rId2"/>
                <a:stretch>
                  <a:fillRect l="-1274" t="-1242" r="-743" b="-74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1A317EF-BE0A-BD67-68C0-40A3851AD030}"/>
                  </a:ext>
                </a:extLst>
              </p:cNvPr>
              <p:cNvSpPr txBox="1"/>
              <p:nvPr/>
            </p:nvSpPr>
            <p:spPr>
              <a:xfrm>
                <a:off x="8109676" y="2704709"/>
                <a:ext cx="3252866" cy="3539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CA" sz="280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CA" sz="280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dim</m:t>
                          </m:r>
                        </m:fName>
                        <m:e>
                          <m:d>
                            <m:dPr>
                              <m:ctrlPr>
                                <a:rPr lang="en-CA" sz="28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800" i="1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</m:d>
                        </m:e>
                      </m:func>
                      <m:r>
                        <a:rPr lang="en-CA" sz="2800" i="1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CA" sz="28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CA" sz="280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CA" sz="2800" b="0" i="0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en-CA" sz="2800" b="0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CA" sz="28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2800" b="0" i="0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CA" sz="2800" b="0" i="0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CA" sz="2800" dirty="0">
                  <a:solidFill>
                    <a:srgbClr val="92D050"/>
                  </a:solidFill>
                </a:endParaRPr>
              </a:p>
              <a:p>
                <a:endParaRPr lang="en-US" sz="2800" dirty="0">
                  <a:solidFill>
                    <a:srgbClr val="92D050"/>
                  </a:solidFill>
                </a:endParaRPr>
              </a:p>
              <a:p>
                <a:endParaRPr lang="en-US" sz="2800" dirty="0">
                  <a:solidFill>
                    <a:srgbClr val="92D05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CA" sz="28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CA" sz="2800" b="0" i="0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dim</m:t>
                          </m:r>
                        </m:fName>
                        <m:e>
                          <m:d>
                            <m:dPr>
                              <m:ctrlPr>
                                <a:rPr lang="en-CA" sz="28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28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</m:d>
                        </m:e>
                      </m:func>
                      <m:r>
                        <a:rPr lang="en-CA" sz="2800" b="0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CA" sz="2800" b="0" i="0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d>
                        <m:dPr>
                          <m:ctrlPr>
                            <a:rPr lang="en-CA" sz="28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CA" sz="28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2800" b="0" i="0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CA" sz="2800" b="0" i="0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92D050"/>
                  </a:solidFill>
                </a:endParaRPr>
              </a:p>
              <a:p>
                <a:endParaRPr lang="en-US" sz="2800" dirty="0">
                  <a:solidFill>
                    <a:srgbClr val="92D050"/>
                  </a:solidFill>
                </a:endParaRPr>
              </a:p>
              <a:p>
                <a:endParaRPr lang="en-US" sz="2800" dirty="0">
                  <a:solidFill>
                    <a:srgbClr val="92D050"/>
                  </a:solidFill>
                </a:endParaRPr>
              </a:p>
              <a:p>
                <a:endParaRPr lang="en-US" sz="2800" dirty="0">
                  <a:solidFill>
                    <a:srgbClr val="92D050"/>
                  </a:solidFill>
                </a:endParaRPr>
              </a:p>
              <a:p>
                <a:r>
                  <a:rPr lang="en-US" sz="2800" dirty="0">
                    <a:solidFill>
                      <a:schemeClr val="accent1"/>
                    </a:solidFill>
                  </a:rPr>
                  <a:t>Not irreducible!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1A317EF-BE0A-BD67-68C0-40A3851AD0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9676" y="2704709"/>
                <a:ext cx="3252866" cy="3539430"/>
              </a:xfrm>
              <a:prstGeom prst="rect">
                <a:avLst/>
              </a:prstGeom>
              <a:blipFill>
                <a:blip r:embed="rId3"/>
                <a:stretch>
                  <a:fillRect l="-3891" b="-3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FA9DBA0-43FB-86BA-EDC5-C5FAE2525D37}"/>
              </a:ext>
            </a:extLst>
          </p:cNvPr>
          <p:cNvCxnSpPr>
            <a:cxnSpLocks/>
          </p:cNvCxnSpPr>
          <p:nvPr/>
        </p:nvCxnSpPr>
        <p:spPr>
          <a:xfrm>
            <a:off x="241738" y="4901784"/>
            <a:ext cx="7568137" cy="1798819"/>
          </a:xfrm>
          <a:prstGeom prst="straightConnector1">
            <a:avLst/>
          </a:prstGeom>
          <a:ln w="4762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1D537D7-9A4D-F331-1140-C38F6DFD5CDE}"/>
              </a:ext>
            </a:extLst>
          </p:cNvPr>
          <p:cNvCxnSpPr>
            <a:cxnSpLocks/>
          </p:cNvCxnSpPr>
          <p:nvPr/>
        </p:nvCxnSpPr>
        <p:spPr>
          <a:xfrm flipV="1">
            <a:off x="241738" y="4901784"/>
            <a:ext cx="7568137" cy="1798819"/>
          </a:xfrm>
          <a:prstGeom prst="straightConnector1">
            <a:avLst/>
          </a:prstGeom>
          <a:ln w="4762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20685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EA45C7-2BE7-C192-73A9-8334405EF30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4734" y="419724"/>
                <a:ext cx="11467476" cy="64382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3600" u="sng" dirty="0"/>
                  <a:t>Corollary:</a:t>
                </a:r>
                <a:r>
                  <a:rPr lang="en-US" sz="3600" dirty="0"/>
                  <a:t> A generic tensor </a:t>
                </a:r>
                <a14:m>
                  <m:oMath xmlns:m="http://schemas.openxmlformats.org/officeDocument/2006/math"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CA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CA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sz="3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6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en-US" sz="3600" dirty="0"/>
                  <a:t> with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CA" sz="3600" b="0" i="0" smtClean="0">
                              <a:latin typeface="Cambria Math" panose="02040503050406030204" pitchFamily="18" charset="0"/>
                            </a:rPr>
                            <m:t>rank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CA" sz="3600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  <m:d>
                        <m:dPr>
                          <m:ctrlPr>
                            <a:rPr lang="en-CA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3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m:rPr>
                          <m:sty m:val="p"/>
                        </m:rPr>
                        <a:rPr lang="en-CA" sz="3600" b="0" i="1" smtClean="0">
                          <a:latin typeface="Cambria Math" panose="02040503050406030204" pitchFamily="18" charset="0"/>
                        </a:rPr>
                        <m:t>min</m:t>
                      </m:r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{</m:t>
                      </m:r>
                      <m:f>
                        <m:fPr>
                          <m:ctrlPr>
                            <a:rPr lang="en-CA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36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CA" sz="36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CA" sz="36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CA" sz="3600" i="1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CA" sz="36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CA" sz="3600" i="1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  <m:r>
                        <a:rPr lang="en-CA" sz="3600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CA" sz="36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m:rPr>
                          <m:lit/>
                        </m:rPr>
                        <a:rPr lang="en-CA" sz="3600" b="0" i="1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3600" dirty="0"/>
              </a:p>
              <a:p>
                <a:pPr marL="0" indent="0">
                  <a:buNone/>
                </a:pPr>
                <a:r>
                  <a:rPr lang="en-US" sz="3600" dirty="0"/>
                  <a:t>has a unique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36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CA" sz="3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CA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36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ℂ</m:t>
                            </m:r>
                          </m:e>
                          <m:sup>
                            <m:r>
                              <a:rPr lang="en-CA" sz="36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600" dirty="0"/>
                  <a:t>-decomposition, which is recovered by applying our algorithm to </a:t>
                </a:r>
                <a14:m>
                  <m:oMath xmlns:m="http://schemas.openxmlformats.org/officeDocument/2006/math">
                    <m:r>
                      <a:rPr lang="en-CA" sz="3600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CA" sz="3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sz="3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36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ℂ</m:t>
                            </m:r>
                          </m:e>
                          <m:sup>
                            <m:r>
                              <a:rPr lang="en-CA" sz="36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</m:e>
                    </m:d>
                    <m:r>
                      <a:rPr lang="en-CA" sz="36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600" dirty="0"/>
              </a:p>
              <a:p>
                <a:pPr marL="0" indent="0">
                  <a:buNone/>
                </a:pPr>
                <a:endParaRPr lang="en-US" sz="3600" dirty="0"/>
              </a:p>
              <a:p>
                <a:pPr marL="0" indent="0">
                  <a:buNone/>
                </a:pPr>
                <a:r>
                  <a:rPr lang="en-US" sz="3200" u="sng" dirty="0">
                    <a:solidFill>
                      <a:schemeClr val="accent1"/>
                    </a:solidFill>
                  </a:rPr>
                  <a:t>Proof:</a:t>
                </a:r>
                <a:r>
                  <a:rPr lang="en-US" sz="3200" dirty="0">
                    <a:solidFill>
                      <a:schemeClr val="accent1"/>
                    </a:solidFill>
                  </a:rPr>
                  <a:t> Say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p>
                      <m:e>
                        <m:sSub>
                          <m:sSubPr>
                            <m:ctrlPr>
                              <a:rPr lang="en-CA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CA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⊗</m:t>
                        </m:r>
                        <m:sSub>
                          <m:sSubPr>
                            <m:ctrlPr>
                              <a:rPr lang="en-CA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CA" sz="32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3200" dirty="0">
                    <a:solidFill>
                      <a:schemeClr val="accent1"/>
                    </a:solidFill>
                  </a:rPr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3200" dirty="0">
                    <a:solidFill>
                      <a:schemeClr val="accent1"/>
                    </a:solidFill>
                  </a:rPr>
                  <a:t> generic,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CA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CA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CA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 ⇒</m:t>
                    </m:r>
                  </m:oMath>
                </a14:m>
                <a:r>
                  <a:rPr lang="en-US" sz="3200" dirty="0">
                    <a:solidFill>
                      <a:schemeClr val="accent1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CA" sz="3200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CA" sz="32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CA" sz="32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3200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sz="32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CA" sz="32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m:rPr>
                        <m:lit/>
                      </m:rPr>
                      <a:rPr lang="en-CA" sz="3200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3200" dirty="0">
                    <a:solidFill>
                      <a:schemeClr val="accent1"/>
                    </a:solidFill>
                  </a:rPr>
                  <a:t> is linearly independent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3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CA" sz="3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C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CA" sz="32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32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ℂ</m:t>
                              </m:r>
                            </m:e>
                            <m:sup>
                              <m:r>
                                <a:rPr lang="en-CA" sz="32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</m:e>
                      </m:d>
                      <m:r>
                        <a:rPr lang="en-CA" sz="3200" b="0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CA" sz="3200" b="0" i="0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span</m:t>
                      </m:r>
                      <m:r>
                        <m:rPr>
                          <m:lit/>
                        </m:rPr>
                        <a:rPr lang="en-CA" sz="3200" b="0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{</m:t>
                      </m:r>
                      <m:sSub>
                        <m:sSubPr>
                          <m:ctrlPr>
                            <a:rPr lang="en-CA" sz="3200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C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CA" sz="3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,…, </m:t>
                      </m:r>
                      <m:sSub>
                        <m:sSubPr>
                          <m:ctrlPr>
                            <a:rPr lang="en-C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CA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CA" sz="32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3200" dirty="0">
                  <a:solidFill>
                    <a:schemeClr val="accent1"/>
                  </a:solidFill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32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32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p>
                    </m:sSup>
                    <m:r>
                      <a:rPr lang="en-CA" sz="3200" b="0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>
                    <a:solidFill>
                      <a:schemeClr val="accent1"/>
                    </a:solidFill>
                  </a:rPr>
                  <a:t> generic,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CA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CA" sz="3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!</m:t>
                        </m:r>
                      </m:den>
                    </m:f>
                    <m:r>
                      <a:rPr lang="en-CA" sz="3200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CA" sz="3200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3200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32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sz="32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3200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sz="32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sz="32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chemeClr val="accent1"/>
                    </a:solidFill>
                  </a:rPr>
                  <a:t>  are the only elements of </a:t>
                </a:r>
                <a14:m>
                  <m:oMath xmlns:m="http://schemas.openxmlformats.org/officeDocument/2006/math">
                    <m:r>
                      <a:rPr lang="en-CA" sz="32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CA" sz="3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sz="3200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32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ℂ</m:t>
                            </m:r>
                          </m:e>
                          <m:sup>
                            <m:r>
                              <a:rPr lang="en-CA" sz="32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</m:e>
                    </m:d>
                    <m:r>
                      <a:rPr lang="en-CA" sz="3200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sSub>
                      <m:sSubPr>
                        <m:ctrlPr>
                          <a:rPr lang="en-CA" sz="32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32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/>
                    </m:sSub>
                  </m:oMath>
                </a14:m>
                <a:r>
                  <a:rPr lang="en-US" sz="3200" dirty="0">
                    <a:solidFill>
                      <a:schemeClr val="accent1"/>
                    </a:solidFill>
                  </a:rPr>
                  <a:t> (up to scale), and they are recovered by our algorithm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EA45C7-2BE7-C192-73A9-8334405EF3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4734" y="419724"/>
                <a:ext cx="11467476" cy="6438275"/>
              </a:xfrm>
              <a:blipFill>
                <a:blip r:embed="rId3"/>
                <a:stretch>
                  <a:fillRect l="-1547" t="-2564" r="-3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052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E2DF-2739-CC56-5AA0-CBD02FCA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338"/>
            <a:ext cx="10515600" cy="1325563"/>
          </a:xfrm>
        </p:spPr>
        <p:txBody>
          <a:bodyPr/>
          <a:lstStyle/>
          <a:p>
            <a:r>
              <a:rPr lang="en-US" dirty="0"/>
              <a:t>Other examples…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E419EB-71E5-37EB-864E-26E7C2221E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1738" y="1376855"/>
                <a:ext cx="11950262" cy="4716025"/>
              </a:xfrm>
            </p:spPr>
            <p:txBody>
              <a:bodyPr>
                <a:noAutofit/>
              </a:bodyPr>
              <a:lstStyle/>
              <a:p>
                <a:r>
                  <a:rPr lang="en-CA" sz="2400" u="sng" dirty="0"/>
                  <a:t>Schmidt rank </a:t>
                </a:r>
                <a14:m>
                  <m:oMath xmlns:m="http://schemas.openxmlformats.org/officeDocument/2006/math">
                    <m:r>
                      <a:rPr lang="en-CA" sz="2400" b="0" i="1" u="sng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CA" sz="2400" b="0" i="1" u="sng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CA" sz="2400" b="0" u="sng" dirty="0"/>
                  <a:t> vectors: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CA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CA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en-CA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CA" sz="24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m:rPr>
                        <m:nor/>
                      </m:rPr>
                      <a:rPr lang="en-CA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rank</m:t>
                    </m:r>
                    <m:d>
                      <m:dPr>
                        <m:ctrlPr>
                          <a:rPr lang="en-CA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CA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CA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m:rPr>
                        <m:lit/>
                      </m:rPr>
                      <a:rPr lang="en-CA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CA" sz="2400" b="0" dirty="0"/>
              </a:p>
              <a:p>
                <a:endParaRPr lang="en-CA" sz="2400" u="sng" dirty="0"/>
              </a:p>
              <a:p>
                <a:r>
                  <a:rPr lang="en-CA" sz="2400" b="0" u="sng" dirty="0"/>
                  <a:t>Product tensors:</a:t>
                </a:r>
                <a:r>
                  <a:rPr lang="en-CA" sz="24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2400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⊗…⊗</m:t>
                    </m:r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sub>
                    </m:sSub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sub>
                    </m:sSub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CA" sz="2400" b="0" dirty="0">
                  <a:ea typeface="Cambria Math" panose="02040503050406030204" pitchFamily="18" charset="0"/>
                </a:endParaRPr>
              </a:p>
              <a:p>
                <a:endParaRPr lang="en-CA" sz="2400" b="0" dirty="0">
                  <a:ea typeface="Cambria Math" panose="02040503050406030204" pitchFamily="18" charset="0"/>
                </a:endParaRPr>
              </a:p>
              <a:p>
                <a:r>
                  <a:rPr lang="en-US" sz="2400" u="sng" dirty="0" err="1"/>
                  <a:t>Biseparable</a:t>
                </a:r>
                <a:r>
                  <a:rPr lang="en-US" sz="2400" u="sng" dirty="0"/>
                  <a:t> tensors:</a:t>
                </a:r>
                <a:r>
                  <a:rPr lang="en-US" sz="2400" dirty="0"/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={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CA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ℂ</m:t>
                                </m:r>
                              </m:e>
                              <m:sup>
                                <m:r>
                                  <a:rPr lang="en-CA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⊗</m:t>
                        </m:r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en-US" sz="2400" dirty="0"/>
                  <a:t>: Some flattening of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400" dirty="0"/>
                  <a:t> has rank 1}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r>
                  <a:rPr lang="en-US" sz="2400" u="sng" dirty="0"/>
                  <a:t>Slice rank 1 tensors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={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CA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CA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ℂ</m:t>
                                </m:r>
                              </m:e>
                              <m:sup>
                                <m:r>
                                  <a:rPr lang="en-CA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⊗</m:t>
                        </m:r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en-US" sz="2400" dirty="0"/>
                  <a:t>: Some 1 </a:t>
                </a:r>
                <a:r>
                  <a:rPr lang="en-US" sz="2400" dirty="0" err="1"/>
                  <a:t>v.s</a:t>
                </a:r>
                <a:r>
                  <a:rPr lang="en-US" sz="2400" dirty="0"/>
                  <a:t>. all flattening of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400" dirty="0"/>
                  <a:t> has rank 1}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E419EB-71E5-37EB-864E-26E7C2221E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1738" y="1376855"/>
                <a:ext cx="11950262" cy="4716025"/>
              </a:xfrm>
              <a:blipFill>
                <a:blip r:embed="rId3"/>
                <a:stretch>
                  <a:fillRect l="-743" t="-1613" b="-2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25A4A7-B4B1-FB21-58AF-EE8259497800}"/>
                  </a:ext>
                </a:extLst>
              </p:cNvPr>
              <p:cNvSpPr txBox="1"/>
              <p:nvPr/>
            </p:nvSpPr>
            <p:spPr>
              <a:xfrm>
                <a:off x="5313581" y="1543095"/>
                <a:ext cx="8184630" cy="23374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2400" dirty="0">
                    <a:solidFill>
                      <a:schemeClr val="accent6"/>
                    </a:solidFill>
                  </a:rPr>
                  <a:t>Recover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CA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en-CA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CA" sz="2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2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ℂ</m:t>
                            </m:r>
                          </m:e>
                          <m:sup>
                            <m:r>
                              <a:rPr lang="en-CA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</m:e>
                    </m:d>
                    <m:r>
                      <a:rPr lang="en-CA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CA" sz="24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decompositions</m:t>
                    </m:r>
                    <m:r>
                      <a:rPr lang="en-CA" sz="24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CA" sz="24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of</m:t>
                    </m:r>
                    <m:r>
                      <a:rPr lang="en-CA" sz="24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CA" sz="24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rank</m:t>
                    </m:r>
                    <m:r>
                      <a:rPr lang="en-CA" sz="24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CA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 sz="24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CA" sz="2400" b="0" i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en-CA" sz="2400" b="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2400" b="0" i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CA" sz="2400" b="0" i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CA" sz="2400" dirty="0">
                  <a:solidFill>
                    <a:schemeClr val="accent6"/>
                  </a:solidFill>
                </a:endParaRPr>
              </a:p>
              <a:p>
                <a:endParaRPr lang="en-US" sz="2400" dirty="0">
                  <a:solidFill>
                    <a:srgbClr val="92D050"/>
                  </a:solidFill>
                </a:endParaRPr>
              </a:p>
              <a:p>
                <a:endParaRPr lang="en-US" sz="2400" dirty="0">
                  <a:solidFill>
                    <a:srgbClr val="92D050"/>
                  </a:solidFill>
                </a:endParaRPr>
              </a:p>
              <a:p>
                <a:endParaRPr lang="en-US" sz="2400" dirty="0">
                  <a:solidFill>
                    <a:srgbClr val="92D050"/>
                  </a:solidFill>
                </a:endParaRPr>
              </a:p>
              <a:p>
                <a:r>
                  <a:rPr lang="en-CA" sz="2400" b="0" dirty="0">
                    <a:solidFill>
                      <a:schemeClr val="accent6"/>
                    </a:solidFill>
                  </a:rPr>
                  <a:t>Recover tensor decompositions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CA" sz="2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CA" sz="2400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sz="2400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ℂ</m:t>
                                </m:r>
                              </m:e>
                              <m:sup>
                                <m:r>
                                  <a:rPr lang="en-CA" sz="2400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CA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CA" sz="2400" b="0" dirty="0">
                    <a:solidFill>
                      <a:schemeClr val="accent6"/>
                    </a:solidFill>
                  </a:rPr>
                  <a:t> </a:t>
                </a:r>
              </a:p>
              <a:p>
                <a:r>
                  <a:rPr lang="en-CA" sz="2400" dirty="0">
                    <a:solidFill>
                      <a:schemeClr val="accent6"/>
                    </a:solidFill>
                  </a:rPr>
                  <a:t>                                 </a:t>
                </a:r>
                <a:r>
                  <a:rPr lang="en-CA" sz="2400" b="0" dirty="0">
                    <a:solidFill>
                      <a:schemeClr val="accent6"/>
                    </a:solidFill>
                  </a:rPr>
                  <a:t>of rank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CA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b="0" i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sz="2400" b="0" i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m:rPr>
                            <m:lit/>
                          </m:rPr>
                          <a:rPr lang="en-CA" sz="2400" b="0" i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CA" sz="2400" b="0" i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25A4A7-B4B1-FB21-58AF-EE82594978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3581" y="1543095"/>
                <a:ext cx="8184630" cy="2337435"/>
              </a:xfrm>
              <a:prstGeom prst="rect">
                <a:avLst/>
              </a:prstGeom>
              <a:blipFill>
                <a:blip r:embed="rId4"/>
                <a:stretch>
                  <a:fillRect l="-1240" t="-1622" b="-4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F5607A2-D6F4-B97E-3B63-2B625AFF141F}"/>
              </a:ext>
            </a:extLst>
          </p:cNvPr>
          <p:cNvCxnSpPr>
            <a:cxnSpLocks/>
          </p:cNvCxnSpPr>
          <p:nvPr/>
        </p:nvCxnSpPr>
        <p:spPr>
          <a:xfrm>
            <a:off x="391640" y="4146187"/>
            <a:ext cx="7568137" cy="1798819"/>
          </a:xfrm>
          <a:prstGeom prst="straightConnector1">
            <a:avLst/>
          </a:prstGeom>
          <a:ln w="4762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197B152-789D-5E5D-3BAA-E194A3184653}"/>
              </a:ext>
            </a:extLst>
          </p:cNvPr>
          <p:cNvCxnSpPr>
            <a:cxnSpLocks/>
          </p:cNvCxnSpPr>
          <p:nvPr/>
        </p:nvCxnSpPr>
        <p:spPr>
          <a:xfrm flipV="1">
            <a:off x="391640" y="4146187"/>
            <a:ext cx="7568137" cy="1798819"/>
          </a:xfrm>
          <a:prstGeom prst="straightConnector1">
            <a:avLst/>
          </a:prstGeom>
          <a:ln w="4762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8C5D9BE-9728-EA3F-AF16-B2D3064FB2C1}"/>
              </a:ext>
            </a:extLst>
          </p:cNvPr>
          <p:cNvSpPr txBox="1"/>
          <p:nvPr/>
        </p:nvSpPr>
        <p:spPr>
          <a:xfrm>
            <a:off x="8292900" y="5220259"/>
            <a:ext cx="31223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Not irreducible!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90908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E2DF-2739-CC56-5AA0-CBD02FCA2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338"/>
            <a:ext cx="10515600" cy="1325563"/>
          </a:xfrm>
        </p:spPr>
        <p:txBody>
          <a:bodyPr/>
          <a:lstStyle/>
          <a:p>
            <a:r>
              <a:rPr lang="en-US" dirty="0"/>
              <a:t>Other examples…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E419EB-71E5-37EB-864E-26E7C2221E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376855"/>
                <a:ext cx="12192000" cy="5143866"/>
              </a:xfrm>
            </p:spPr>
            <p:txBody>
              <a:bodyPr>
                <a:noAutofit/>
              </a:bodyPr>
              <a:lstStyle/>
              <a:p>
                <a:r>
                  <a:rPr lang="en-CA" sz="2400" u="sng" dirty="0"/>
                  <a:t>Schmidt rank </a:t>
                </a:r>
                <a14:m>
                  <m:oMath xmlns:m="http://schemas.openxmlformats.org/officeDocument/2006/math">
                    <m:r>
                      <a:rPr lang="en-CA" sz="2400" b="0" i="1" u="sng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CA" sz="2400" b="0" i="1" u="sng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CA" sz="2400" b="0" u="sng" dirty="0"/>
                  <a:t> vectors: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CA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CA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CA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en-CA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CA" sz="24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CA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m:rPr>
                        <m:nor/>
                      </m:rPr>
                      <a:rPr lang="en-CA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rank</m:t>
                    </m:r>
                    <m:d>
                      <m:dPr>
                        <m:ctrlPr>
                          <a:rPr lang="en-CA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CA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CA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m:rPr>
                        <m:lit/>
                      </m:rPr>
                      <a:rPr lang="en-CA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CA" sz="2400" b="0" dirty="0"/>
              </a:p>
              <a:p>
                <a:endParaRPr lang="en-CA" sz="2400" u="sng" dirty="0"/>
              </a:p>
              <a:p>
                <a:r>
                  <a:rPr lang="en-CA" sz="2400" b="0" u="sng" dirty="0"/>
                  <a:t>Product tensors:</a:t>
                </a:r>
                <a:r>
                  <a:rPr lang="en-CA" sz="24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lit/>
                      </m:rPr>
                      <a:rPr lang="en-CA" sz="2400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⊗…⊗</m:t>
                    </m:r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CA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CA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CA" sz="24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CA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CA" sz="2400" b="0" dirty="0">
                  <a:ea typeface="Cambria Math" panose="02040503050406030204" pitchFamily="18" charset="0"/>
                </a:endParaRPr>
              </a:p>
              <a:p>
                <a:endParaRPr lang="en-CA" sz="2400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CA" sz="2400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sz="2400" b="0" u="sng" dirty="0">
                    <a:ea typeface="Cambria Math" panose="02040503050406030204" pitchFamily="18" charset="0"/>
                  </a:rPr>
                  <a:t>Related work:</a:t>
                </a:r>
              </a:p>
              <a:p>
                <a:pPr marL="0" indent="0">
                  <a:buNone/>
                </a:pPr>
                <a:r>
                  <a:rPr lang="en-CA" sz="2400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[De </a:t>
                </a:r>
                <a:r>
                  <a:rPr lang="en-CA" sz="2400" dirty="0" err="1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Lathauwer</a:t>
                </a:r>
                <a:r>
                  <a:rPr lang="en-CA" sz="2400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, </a:t>
                </a:r>
                <a:r>
                  <a:rPr lang="en-CA" sz="2400" dirty="0" err="1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Castaing</a:t>
                </a:r>
                <a:r>
                  <a:rPr lang="en-CA" sz="2400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 Cardoso 2007]:</a:t>
                </a:r>
                <a:r>
                  <a:rPr lang="en-CA" sz="2400" dirty="0">
                    <a:ea typeface="Cambria Math" panose="02040503050406030204" pitchFamily="18" charset="0"/>
                  </a:rPr>
                  <a:t> Algorithm to decompose symmetric fourth-order tensors</a:t>
                </a:r>
              </a:p>
              <a:p>
                <a:pPr marL="0" indent="0">
                  <a:buNone/>
                </a:pPr>
                <a:r>
                  <a:rPr lang="en-CA" sz="2400" b="0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[De </a:t>
                </a:r>
                <a:r>
                  <a:rPr lang="en-CA" sz="2400" b="0" dirty="0" err="1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Lathauwer</a:t>
                </a:r>
                <a:r>
                  <a:rPr lang="en-CA" sz="2400" dirty="0">
                    <a:solidFill>
                      <a:schemeClr val="accent1"/>
                    </a:solidFill>
                    <a:ea typeface="Cambria Math" panose="02040503050406030204" pitchFamily="18" charset="0"/>
                  </a:rPr>
                  <a:t> 2008]:</a:t>
                </a:r>
                <a:r>
                  <a:rPr lang="en-CA" sz="2400" dirty="0">
                    <a:ea typeface="Cambria Math" panose="02040503050406030204" pitchFamily="18" charset="0"/>
                  </a:rPr>
                  <a:t> Algorithm </a:t>
                </a:r>
                <a:r>
                  <a:rPr lang="en-CA" sz="24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for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CA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CA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CA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CA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CA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p>
                    </m:sSup>
                    <m:r>
                      <a:rPr lang="en-CA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sz="24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-decompositions (also known as “block-term decompositions” and “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CA" sz="24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-aided ranks”)</a:t>
                </a:r>
              </a:p>
              <a:p>
                <a:pPr marL="0" indent="0">
                  <a:buNone/>
                </a:pPr>
                <a:endParaRPr lang="en-CA" sz="24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CA" sz="2400" b="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Our algorithm generalizes these to arbitrary varieties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4E419EB-71E5-37EB-864E-26E7C2221E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376855"/>
                <a:ext cx="12192000" cy="5143866"/>
              </a:xfrm>
              <a:blipFill>
                <a:blip r:embed="rId3"/>
                <a:stretch>
                  <a:fillRect l="-832" t="-1478" r="-624" b="-5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25A4A7-B4B1-FB21-58AF-EE8259497800}"/>
                  </a:ext>
                </a:extLst>
              </p:cNvPr>
              <p:cNvSpPr txBox="1"/>
              <p:nvPr/>
            </p:nvSpPr>
            <p:spPr>
              <a:xfrm>
                <a:off x="5429195" y="1533700"/>
                <a:ext cx="8184630" cy="23374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2400" dirty="0">
                    <a:solidFill>
                      <a:schemeClr val="accent6"/>
                    </a:solidFill>
                  </a:rPr>
                  <a:t>Recover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CA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CA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en-CA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CA" sz="2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2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ℂ</m:t>
                            </m:r>
                          </m:e>
                          <m:sup>
                            <m:r>
                              <a:rPr lang="en-CA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</m:e>
                    </m:d>
                    <m:r>
                      <a:rPr lang="en-CA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CA" sz="24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decompositions</m:t>
                    </m:r>
                    <m:r>
                      <a:rPr lang="en-CA" sz="24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CA" sz="24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of</m:t>
                    </m:r>
                    <m:r>
                      <a:rPr lang="en-CA" sz="24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CA" sz="24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rank</m:t>
                    </m:r>
                    <m:r>
                      <a:rPr lang="en-CA" sz="2400" b="0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CA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CA" sz="24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CA" sz="2400" b="0" i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d>
                      <m:dPr>
                        <m:ctrlPr>
                          <a:rPr lang="en-CA" sz="2400" b="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CA" sz="2400" b="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sz="2400" b="0" i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CA" sz="2400" b="0" i="0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CA" sz="2400" dirty="0">
                  <a:solidFill>
                    <a:schemeClr val="accent6"/>
                  </a:solidFill>
                </a:endParaRPr>
              </a:p>
              <a:p>
                <a:endParaRPr lang="en-US" sz="2400" dirty="0">
                  <a:solidFill>
                    <a:srgbClr val="92D050"/>
                  </a:solidFill>
                </a:endParaRPr>
              </a:p>
              <a:p>
                <a:endParaRPr lang="en-US" sz="2400" dirty="0">
                  <a:solidFill>
                    <a:srgbClr val="92D050"/>
                  </a:solidFill>
                </a:endParaRPr>
              </a:p>
              <a:p>
                <a:endParaRPr lang="en-US" sz="2400" dirty="0">
                  <a:solidFill>
                    <a:srgbClr val="92D050"/>
                  </a:solidFill>
                </a:endParaRPr>
              </a:p>
              <a:p>
                <a:r>
                  <a:rPr lang="en-CA" sz="2400" b="0" dirty="0">
                    <a:solidFill>
                      <a:schemeClr val="accent6"/>
                    </a:solidFill>
                  </a:rPr>
                  <a:t>Recover tensor decompositions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CA" sz="2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CA" sz="2400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CA" sz="2400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ℂ</m:t>
                                </m:r>
                              </m:e>
                              <m:sup>
                                <m:r>
                                  <a:rPr lang="en-CA" sz="2400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CA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⊗</m:t>
                        </m:r>
                        <m:r>
                          <a:rPr lang="en-CA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CA" sz="2400" b="0" dirty="0">
                    <a:solidFill>
                      <a:schemeClr val="accent6"/>
                    </a:solidFill>
                  </a:rPr>
                  <a:t> </a:t>
                </a:r>
              </a:p>
              <a:p>
                <a:r>
                  <a:rPr lang="en-CA" sz="2400" dirty="0">
                    <a:solidFill>
                      <a:schemeClr val="accent6"/>
                    </a:solidFill>
                  </a:rPr>
                  <a:t>                                 </a:t>
                </a:r>
                <a:r>
                  <a:rPr lang="en-CA" sz="2400" b="0" dirty="0">
                    <a:solidFill>
                      <a:schemeClr val="accent6"/>
                    </a:solidFill>
                  </a:rPr>
                  <a:t>of rank </a:t>
                </a:r>
                <a14:m>
                  <m:oMath xmlns:m="http://schemas.openxmlformats.org/officeDocument/2006/math">
                    <m:r>
                      <a:rPr lang="en-CA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CA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2400" b="0" i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CA" sz="2400" b="0" i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m:rPr>
                            <m:lit/>
                          </m:rPr>
                          <a:rPr lang="en-CA" sz="2400" b="0" i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CA" sz="2400" b="0" i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25A4A7-B4B1-FB21-58AF-EE82594978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195" y="1533700"/>
                <a:ext cx="8184630" cy="2337435"/>
              </a:xfrm>
              <a:prstGeom prst="rect">
                <a:avLst/>
              </a:prstGeom>
              <a:blipFill>
                <a:blip r:embed="rId4"/>
                <a:stretch>
                  <a:fillRect l="-1085" t="-1081" b="-4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43490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52712</TotalTime>
  <Words>9722</Words>
  <Application>Microsoft Macintosh PowerPoint</Application>
  <PresentationFormat>Widescreen</PresentationFormat>
  <Paragraphs>1126</Paragraphs>
  <Slides>118</Slides>
  <Notes>66</Notes>
  <HiddenSlides>43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118</vt:i4>
      </vt:variant>
    </vt:vector>
  </HeadingPairs>
  <TitlesOfParts>
    <vt:vector size="123" baseType="lpstr">
      <vt:lpstr>Arial</vt:lpstr>
      <vt:lpstr>Calibri</vt:lpstr>
      <vt:lpstr>Calibri Light</vt:lpstr>
      <vt:lpstr>Cambria Math</vt:lpstr>
      <vt:lpstr>Office Theme</vt:lpstr>
      <vt:lpstr>Nullstellensatz-inspired algorithms for certifying entanglement of subspaces</vt:lpstr>
      <vt:lpstr>PowerPoint Presentation</vt:lpstr>
      <vt:lpstr>PowerPoint Presentation</vt:lpstr>
      <vt:lpstr>PowerPoint Presentation</vt:lpstr>
      <vt:lpstr>Intersecting a subspace with a variety</vt:lpstr>
      <vt:lpstr>Intersecting a subspace with a variety</vt:lpstr>
      <vt:lpstr>PowerPoint Presentation</vt:lpstr>
      <vt:lpstr>PowerPoint Presentation</vt:lpstr>
      <vt:lpstr>PowerPoint Presentation</vt:lpstr>
      <vt:lpstr>Application: Computing the Geometric measure of entanglement/Injective tensor norm</vt:lpstr>
      <vt:lpstr>PowerPoint Presentation</vt:lpstr>
      <vt:lpstr>Tensor decompositions</vt:lpstr>
      <vt:lpstr>Uniqueness of tensor decompositions</vt:lpstr>
      <vt:lpstr>PowerPoint Presentation</vt:lpstr>
      <vt:lpstr>PowerPoint Presentation</vt:lpstr>
      <vt:lpstr>PowerPoint Presentation</vt:lpstr>
      <vt:lpstr>PowerPoint Presentation</vt:lpstr>
      <vt:lpstr>Application: Latent parameter learning</vt:lpstr>
      <vt:lpstr>PowerPoint Presentation</vt:lpstr>
      <vt:lpstr>Intersecting a subspace with a variety</vt:lpstr>
      <vt:lpstr>PowerPoint Presentation</vt:lpstr>
      <vt:lpstr>Other examples…</vt:lpstr>
      <vt:lpstr>Outline</vt:lpstr>
      <vt:lpstr>PowerPoint Presentation</vt:lpstr>
      <vt:lpstr>Intersecting a subspace with a variety</vt:lpstr>
      <vt:lpstr>PowerPoint Presentation</vt:lpstr>
      <vt:lpstr>PowerPoint Presentation</vt:lpstr>
      <vt:lpstr>PowerPoint Presentation</vt:lpstr>
      <vt:lpstr>Algorithm performance to certify U∩X_1=\{0\}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examples…</vt:lpstr>
      <vt:lpstr>The Algorithm (Nullstellensatz Certificate)</vt:lpstr>
      <vt:lpstr>PowerPoint Presentation</vt:lpstr>
      <vt:lpstr>PowerPoint Presentation</vt:lpstr>
      <vt:lpstr>Outline</vt:lpstr>
      <vt:lpstr>The symmetric subspace</vt:lpstr>
      <vt:lpstr>The symmetric subspace</vt:lpstr>
      <vt:lpstr>The symmetric subspace</vt:lpstr>
      <vt:lpstr>The symmetric subspace</vt:lpstr>
      <vt:lpstr>A characterization of conic varieties</vt:lpstr>
      <vt:lpstr>PowerPoint Presentation</vt:lpstr>
      <vt:lpstr>PowerPoint Presentation</vt:lpstr>
      <vt:lpstr>Conic varieties</vt:lpstr>
      <vt:lpstr>Algorithm to determine whether U∩X={0}</vt:lpstr>
      <vt:lpstr>Algorithm to determine whether U∩X={0}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Genericity guarantee</vt:lpstr>
      <vt:lpstr>PowerPoint Presentation</vt:lpstr>
      <vt:lpstr>Outline</vt:lpstr>
      <vt:lpstr>PowerPoint Presentation</vt:lpstr>
      <vt:lpstr>Genericity guarantee</vt:lpstr>
      <vt:lpstr>Applications of 1-entangled subspaces</vt:lpstr>
      <vt:lpstr>PowerPoint Presentation</vt:lpstr>
      <vt:lpstr>Making the algorithm robust</vt:lpstr>
      <vt:lpstr>Making the algorithm robust</vt:lpstr>
      <vt:lpstr>PowerPoint Presentation</vt:lpstr>
      <vt:lpstr>Robust version</vt:lpstr>
      <vt:lpstr>PowerPoint Presentation</vt:lpstr>
      <vt:lpstr>PowerPoint Presentation</vt:lpstr>
      <vt:lpstr>Application: Computing the Geometric measure of entanglement/Injective tensor norm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Robust version</vt:lpstr>
      <vt:lpstr>Applications of robust version</vt:lpstr>
      <vt:lpstr>Further applications of computing dist(U,X)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(X,C^m )-decompositions (aka simult. X-decomp)</vt:lpstr>
      <vt:lpstr>Uniqueness of (X,C^m )-decompositions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examples…</vt:lpstr>
      <vt:lpstr>PowerPoint Presentation</vt:lpstr>
      <vt:lpstr>PowerPoint Presentation</vt:lpstr>
      <vt:lpstr>Other examples…</vt:lpstr>
      <vt:lpstr>Other examples…</vt:lpstr>
      <vt:lpstr>The Algorithm (Inspired by Nullstellensatz Certificate)</vt:lpstr>
      <vt:lpstr>Subroutine: Jennrich’s Algorithm</vt:lpstr>
      <vt:lpstr>PowerPoint Presentation</vt:lpstr>
      <vt:lpstr>Application: (X,W)-decompositions</vt:lpstr>
      <vt:lpstr>PowerPoint Presentation</vt:lpstr>
      <vt:lpstr>Algorithm to find elements of U∩X</vt:lpstr>
      <vt:lpstr>Algorithm to find elements of U∩X</vt:lpstr>
      <vt:lpstr>Idea: Proving that this algorithm finds the elements of U∩X for generic U</vt:lpstr>
      <vt:lpstr>Conclusion</vt:lpstr>
      <vt:lpstr>Nullstellensatz-inspired algorithms for certifying entanglement of subspaces</vt:lpstr>
      <vt:lpstr>Algorithm to find elements of U∩X</vt:lpstr>
      <vt:lpstr>PowerPoint Presentation</vt:lpstr>
      <vt:lpstr>PowerPoint Presentation</vt:lpstr>
      <vt:lpstr>Algorithm to certify U∩X={0}</vt:lpstr>
      <vt:lpstr>Algorithm to certify U∩X={0}</vt:lpstr>
      <vt:lpstr>Algorithm to certify U∩X={0}</vt:lpstr>
      <vt:lpstr>Algorithm to certify U∩X={0}</vt:lpstr>
      <vt:lpstr>Applications of 1-entangled subspaces</vt:lpstr>
      <vt:lpstr>Computing the intersection of a subspace with a variety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techniques for bounding stabilizer rank</dc:title>
  <dc:creator>Ben Lovitz</dc:creator>
  <cp:lastModifiedBy>Ben Lovitz</cp:lastModifiedBy>
  <cp:revision>73</cp:revision>
  <dcterms:created xsi:type="dcterms:W3CDTF">2022-02-22T18:09:29Z</dcterms:created>
  <dcterms:modified xsi:type="dcterms:W3CDTF">2022-12-05T20:04:18Z</dcterms:modified>
</cp:coreProperties>
</file>